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1246" r:id="rId5"/>
    <p:sldId id="1382" r:id="rId6"/>
    <p:sldId id="1383" r:id="rId7"/>
    <p:sldId id="1391" r:id="rId8"/>
    <p:sldId id="1392" r:id="rId9"/>
    <p:sldId id="1393" r:id="rId10"/>
    <p:sldId id="1394" r:id="rId11"/>
    <p:sldId id="1355" r:id="rId12"/>
  </p:sldIdLst>
  <p:sldSz cx="9144000" cy="5143500" type="screen16x9"/>
  <p:notesSz cx="10234613" cy="70993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Script MT Bol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B0A"/>
    <a:srgbClr val="3AD82E"/>
    <a:srgbClr val="009250"/>
    <a:srgbClr val="5B731A"/>
    <a:srgbClr val="D353BC"/>
    <a:srgbClr val="3AD42D"/>
    <a:srgbClr val="FA2113"/>
    <a:srgbClr val="004FAD"/>
    <a:srgbClr val="008E71"/>
    <a:srgbClr val="CAD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7"/>
    <p:restoredTop sz="93129"/>
  </p:normalViewPr>
  <p:slideViewPr>
    <p:cSldViewPr snapToGrid="0">
      <p:cViewPr varScale="1">
        <p:scale>
          <a:sx n="138" d="100"/>
          <a:sy n="138" d="100"/>
        </p:scale>
        <p:origin x="200" y="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536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295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87675" y="887413"/>
            <a:ext cx="42592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023938" y="3416300"/>
            <a:ext cx="8186737" cy="2795588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69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87675" y="887413"/>
            <a:ext cx="42592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023938" y="3416300"/>
            <a:ext cx="8186737" cy="2795588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18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R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03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ZR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5861F1F1-B6E6-CC41-B569-5AEE6CE9F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251520" y="4876006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sz="850">
                <a:solidFill>
                  <a:srgbClr val="346B0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54F0B05-BD49-8947-AF29-194E4034FFEA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137B6A-D179-CA44-B3DE-EE8ABF38D3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1043608" y="4876006"/>
            <a:ext cx="5264224" cy="476250"/>
          </a:xfrm>
          <a:prstGeom prst="rect">
            <a:avLst/>
          </a:prstGeom>
          <a:ln/>
        </p:spPr>
        <p:txBody>
          <a:bodyPr/>
          <a:lstStyle>
            <a:lvl1pPr algn="l">
              <a:defRPr sz="800">
                <a:solidFill>
                  <a:srgbClr val="346B0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3411CF5-26E0-C94E-B404-6C81ADAA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4846262"/>
            <a:ext cx="2743200" cy="245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50" kern="1200">
                <a:solidFill>
                  <a:srgbClr val="346B0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A23C4A-E48D-5640-B4C6-E7937792EB9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381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16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43AA174-C14A-7044-9ED5-B18CBC972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0800" y="4846262"/>
            <a:ext cx="2743200" cy="245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50" kern="1200">
                <a:solidFill>
                  <a:srgbClr val="346B0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A23C4A-E48D-5640-B4C6-E7937792E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05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5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5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5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hyperlink" Target="https://www.youtube.com/watch?v=8_Yg1sveEIA" TargetMode="External"/><Relationship Id="rId7" Type="http://schemas.openxmlformats.org/officeDocument/2006/relationships/hyperlink" Target="https://www.youtube.com/watch?v=9z29g4mBbWU&amp;t=1s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hyperlink" Target="https://www.youtube.com/watch?v=_GG_WpxGh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hyperlink" Target="https://www.youtube.com/watch?v=FsgCaYTbqZc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8.jpeg"/><Relationship Id="rId9" Type="http://schemas.openxmlformats.org/officeDocument/2006/relationships/hyperlink" Target="https://www.youtube.com/watch?v=tR9EXP5_vLg" TargetMode="Externa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BA9C4F-39E9-2648-B518-8F0D872440CF}"/>
              </a:ext>
            </a:extLst>
          </p:cNvPr>
          <p:cNvSpPr/>
          <p:nvPr/>
        </p:nvSpPr>
        <p:spPr bwMode="auto">
          <a:xfrm>
            <a:off x="0" y="14266"/>
            <a:ext cx="9144000" cy="4141660"/>
          </a:xfrm>
          <a:prstGeom prst="rect">
            <a:avLst/>
          </a:prstGeom>
          <a:solidFill>
            <a:srgbClr val="346B0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E2A2D3-5D48-624F-9ED9-2296FA58E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62" y="1050243"/>
            <a:ext cx="4116676" cy="23202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F28986-01AC-5A45-8C1C-1D2586B3C812}"/>
              </a:ext>
            </a:extLst>
          </p:cNvPr>
          <p:cNvSpPr txBox="1"/>
          <p:nvPr/>
        </p:nvSpPr>
        <p:spPr>
          <a:xfrm>
            <a:off x="745200" y="4478808"/>
            <a:ext cx="76536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sz="2000" b="1" spc="70" dirty="0">
                <a:solidFill>
                  <a:srgbClr val="346B0A"/>
                </a:solidFill>
                <a:latin typeface="Trade Gothic LT Std Cn" panose="020B0606020502020204" pitchFamily="34" charset="77"/>
                <a:cs typeface="Calibri" panose="020F0502020204030204" pitchFamily="34" charset="0"/>
              </a:rPr>
              <a:t>RÉPONDRE AUX PRINCIPALES OBJECTIONS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D2F88B-F57D-6741-AC43-9B983A0D3CB6}"/>
              </a:ext>
            </a:extLst>
          </p:cNvPr>
          <p:cNvSpPr/>
          <p:nvPr/>
        </p:nvSpPr>
        <p:spPr bwMode="auto">
          <a:xfrm>
            <a:off x="0" y="0"/>
            <a:ext cx="9144000" cy="264780"/>
          </a:xfrm>
          <a:prstGeom prst="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10A14C81-9DB8-FE44-BDAA-6482C0D6ADFF}"/>
              </a:ext>
            </a:extLst>
          </p:cNvPr>
          <p:cNvSpPr/>
          <p:nvPr/>
        </p:nvSpPr>
        <p:spPr bwMode="auto">
          <a:xfrm>
            <a:off x="-402652" y="4068415"/>
            <a:ext cx="9217024" cy="1384461"/>
          </a:xfrm>
          <a:prstGeom prst="roundRect">
            <a:avLst>
              <a:gd name="adj" fmla="val 8741"/>
            </a:avLst>
          </a:prstGeom>
          <a:solidFill>
            <a:srgbClr val="346B0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rgbClr val="346B0A"/>
              </a:solidFill>
              <a:effectLst/>
              <a:latin typeface="Script MT Bold" pitchFamily="66" charset="0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AC89746-72A4-994E-BC4F-BD2AC600BA42}"/>
              </a:ext>
            </a:extLst>
          </p:cNvPr>
          <p:cNvSpPr/>
          <p:nvPr/>
        </p:nvSpPr>
        <p:spPr bwMode="auto">
          <a:xfrm>
            <a:off x="-396552" y="4803998"/>
            <a:ext cx="9217024" cy="576064"/>
          </a:xfrm>
          <a:prstGeom prst="round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AED80C3-07E7-1F4C-A909-B4D46112D26D}"/>
              </a:ext>
            </a:extLst>
          </p:cNvPr>
          <p:cNvSpPr txBox="1">
            <a:spLocks/>
          </p:cNvSpPr>
          <p:nvPr/>
        </p:nvSpPr>
        <p:spPr>
          <a:xfrm>
            <a:off x="2411760" y="248583"/>
            <a:ext cx="5030316" cy="421556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  <a:ea typeface="ＭＳ Ｐゴシック" charset="-128"/>
                <a:cs typeface="ＭＳ Ｐゴシック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-105" charset="0"/>
              </a:defRPr>
            </a:lvl9pPr>
          </a:lstStyle>
          <a:p>
            <a:r>
              <a:rPr lang="fr-FR" b="1" kern="0" dirty="0">
                <a:solidFill>
                  <a:schemeClr val="bg1"/>
                </a:solidFill>
              </a:rPr>
              <a:t>Favoriser un retour à la localité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49B5983-B965-514F-A4C9-545D48CBCF6B}"/>
              </a:ext>
            </a:extLst>
          </p:cNvPr>
          <p:cNvSpPr/>
          <p:nvPr/>
        </p:nvSpPr>
        <p:spPr bwMode="auto">
          <a:xfrm>
            <a:off x="-1267267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5D04A7-32F6-BE46-8A2D-383246201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" y="232107"/>
            <a:ext cx="1916415" cy="1080120"/>
          </a:xfrm>
          <a:prstGeom prst="rect">
            <a:avLst/>
          </a:prstGeom>
        </p:spPr>
      </p:pic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BD3D1E3D-FD69-9A4C-B478-76300619CD0B}"/>
              </a:ext>
            </a:extLst>
          </p:cNvPr>
          <p:cNvSpPr txBox="1">
            <a:spLocks/>
          </p:cNvSpPr>
          <p:nvPr/>
        </p:nvSpPr>
        <p:spPr>
          <a:xfrm>
            <a:off x="6400800" y="4846262"/>
            <a:ext cx="2743200" cy="245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850" kern="1200">
                <a:solidFill>
                  <a:srgbClr val="346B0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A23C4A-E48D-5640-B4C6-E7937792EB9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4F445A-49FD-5A49-9569-B40CE06102B4}"/>
              </a:ext>
            </a:extLst>
          </p:cNvPr>
          <p:cNvSpPr/>
          <p:nvPr/>
        </p:nvSpPr>
        <p:spPr>
          <a:xfrm>
            <a:off x="2191408" y="210033"/>
            <a:ext cx="6928808" cy="91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  <a:defRPr/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Calibri" panose="020F0502020204030204" pitchFamily="34" charset="0"/>
              </a:rPr>
              <a:t>QU’ELLE EST LA DIFFÉRENCE</a:t>
            </a:r>
            <a:b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Calibri" panose="020F0502020204030204" pitchFamily="34" charset="0"/>
              </a:rPr>
            </a:b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Calibri" panose="020F0502020204030204" pitchFamily="34" charset="0"/>
              </a:rPr>
              <a:t>ENTRE BIO ET ZRP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A64E764-D248-6F41-96CC-099A1EDE126E}"/>
              </a:ext>
            </a:extLst>
          </p:cNvPr>
          <p:cNvGrpSpPr/>
          <p:nvPr/>
        </p:nvGrpSpPr>
        <p:grpSpPr>
          <a:xfrm>
            <a:off x="5304043" y="1094693"/>
            <a:ext cx="703537" cy="72008"/>
            <a:chOff x="467544" y="2394040"/>
            <a:chExt cx="703537" cy="72008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EF48A67-7052-D740-8709-A6AA17EAB26C}"/>
                </a:ext>
              </a:extLst>
            </p:cNvPr>
            <p:cNvSpPr/>
            <p:nvPr/>
          </p:nvSpPr>
          <p:spPr bwMode="auto">
            <a:xfrm>
              <a:off x="46754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D3963FE-9966-B343-BDF3-4E5DB220991B}"/>
                </a:ext>
              </a:extLst>
            </p:cNvPr>
            <p:cNvSpPr/>
            <p:nvPr/>
          </p:nvSpPr>
          <p:spPr bwMode="auto">
            <a:xfrm>
              <a:off x="67805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26D290C-C6E9-C84E-BE9E-6D8398A08D67}"/>
                </a:ext>
              </a:extLst>
            </p:cNvPr>
            <p:cNvSpPr/>
            <p:nvPr/>
          </p:nvSpPr>
          <p:spPr bwMode="auto">
            <a:xfrm>
              <a:off x="88856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77D0CB2-17EC-1A4B-B229-1C4BD1CE4ED9}"/>
                </a:ext>
              </a:extLst>
            </p:cNvPr>
            <p:cNvSpPr/>
            <p:nvPr/>
          </p:nvSpPr>
          <p:spPr bwMode="auto">
            <a:xfrm>
              <a:off x="1099073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1BA056-B15B-F044-BDE1-28A3CD9D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04C4D8-1C15-4C47-9D80-EF302DB4B1A1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9829E5-DCB9-5345-8F25-3337F9EF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8A04DB-164E-0845-9C5C-FA3DF767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3C4A-E48D-5640-B4C6-E7937792EB97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26C4E18-21E6-D346-9BED-F5739877E151}"/>
              </a:ext>
            </a:extLst>
          </p:cNvPr>
          <p:cNvGrpSpPr/>
          <p:nvPr/>
        </p:nvGrpSpPr>
        <p:grpSpPr>
          <a:xfrm>
            <a:off x="2974578" y="1622533"/>
            <a:ext cx="600109" cy="547255"/>
            <a:chOff x="3868307" y="411785"/>
            <a:chExt cx="600109" cy="54725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94404DE-FDD7-9447-88C6-D244D457A333}"/>
                </a:ext>
              </a:extLst>
            </p:cNvPr>
            <p:cNvSpPr/>
            <p:nvPr/>
          </p:nvSpPr>
          <p:spPr bwMode="auto">
            <a:xfrm>
              <a:off x="3891245" y="429206"/>
              <a:ext cx="529834" cy="529834"/>
            </a:xfrm>
            <a:prstGeom prst="ellipse">
              <a:avLst/>
            </a:prstGeom>
            <a:solidFill>
              <a:srgbClr val="3AD42D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1BB56C-5136-6547-8E56-BCA12F7A1BDD}"/>
                </a:ext>
              </a:extLst>
            </p:cNvPr>
            <p:cNvSpPr/>
            <p:nvPr/>
          </p:nvSpPr>
          <p:spPr>
            <a:xfrm>
              <a:off x="3868307" y="411785"/>
              <a:ext cx="600109" cy="519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580"/>
                </a:lnSpc>
                <a:defRPr/>
              </a:pPr>
              <a:r>
                <a:rPr lang="fr-FR" sz="2400" b="1">
                  <a:solidFill>
                    <a:schemeClr val="bg1"/>
                  </a:solidFill>
                  <a:latin typeface="Trade Gothic LT Std Cn" panose="020B0606020502020204" pitchFamily="34" charset="77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4F3CD1E-0F0A-114E-A48C-CD99B71C1A1D}"/>
              </a:ext>
            </a:extLst>
          </p:cNvPr>
          <p:cNvSpPr/>
          <p:nvPr/>
        </p:nvSpPr>
        <p:spPr>
          <a:xfrm>
            <a:off x="3538905" y="2230359"/>
            <a:ext cx="334995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40"/>
              </a:lnSpc>
            </a:pPr>
            <a:r>
              <a:rPr lang="fr-FR" sz="1200" b="1" dirty="0">
                <a:solidFill>
                  <a:srgbClr val="3AD42D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Garantie 100% français !</a:t>
            </a:r>
          </a:p>
          <a:p>
            <a:pPr lvl="0">
              <a:lnSpc>
                <a:spcPts val="1340"/>
              </a:lnSpc>
            </a:pPr>
            <a:r>
              <a:rPr lang="fr-FR" sz="1200" dirty="0">
                <a:latin typeface="Franklin Gothic Book" panose="020B0503020102020204" pitchFamily="34" charset="0"/>
                <a:cs typeface="Arial" panose="020B0604020202020204" pitchFamily="34" charset="0"/>
              </a:rPr>
              <a:t>Le label “Zéro Résidu de Pesticides” du Collectif Nouveaux Champs offre les garanties d’un produit français 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564B802-C34F-5847-93F3-992DF1E8A410}"/>
              </a:ext>
            </a:extLst>
          </p:cNvPr>
          <p:cNvSpPr/>
          <p:nvPr/>
        </p:nvSpPr>
        <p:spPr>
          <a:xfrm>
            <a:off x="3538905" y="1640381"/>
            <a:ext cx="3349959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340"/>
              </a:lnSpc>
            </a:pPr>
            <a:r>
              <a:rPr lang="fr-FR" sz="1200" b="1" dirty="0">
                <a:solidFill>
                  <a:srgbClr val="33CC33"/>
                </a:solidFill>
                <a:latin typeface="Franklin Gothic Medium"/>
                <a:cs typeface="Franklin Gothic Medium"/>
              </a:rPr>
              <a:t>En ZRP, les producteurs s’engagent sur un résultat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Franklin Gothic Book" panose="020B0503020102020204" pitchFamily="34" charset="0"/>
                <a:cs typeface="Arial" panose="020B0604020202020204" pitchFamily="34" charset="0"/>
              </a:rPr>
              <a:t>(“Zéro Résidu de Pesticides”) en plus des obligations de moyens.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C35B68-C335-064D-A10D-975C9602C42C}"/>
              </a:ext>
            </a:extLst>
          </p:cNvPr>
          <p:cNvSpPr/>
          <p:nvPr/>
        </p:nvSpPr>
        <p:spPr>
          <a:xfrm>
            <a:off x="3539288" y="2977495"/>
            <a:ext cx="360629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40"/>
              </a:lnSpc>
              <a:spcAft>
                <a:spcPts val="0"/>
              </a:spcAft>
            </a:pPr>
            <a:r>
              <a:rPr lang="fr-FR" sz="1200" b="1" dirty="0">
                <a:solidFill>
                  <a:srgbClr val="3AD42D"/>
                </a:solidFill>
                <a:latin typeface="Franklin Gothic Medium"/>
                <a:cs typeface="Franklin Gothic Medium"/>
              </a:rPr>
              <a:t>Le ZRP offre plus de souplesse pour l’agriculteur engagé dans le programme 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"/>
              <a:cs typeface="Franklin Gothic Medium"/>
            </a:endParaRPr>
          </a:p>
          <a:p>
            <a:pPr>
              <a:lnSpc>
                <a:spcPts val="1340"/>
              </a:lnSpc>
              <a:spcAft>
                <a:spcPts val="0"/>
              </a:spcAft>
            </a:pPr>
            <a:r>
              <a:rPr lang="fr-FR" sz="1200" dirty="0">
                <a:latin typeface="Franklin Gothic Book"/>
                <a:cs typeface="Franklin Gothic Book"/>
              </a:rPr>
              <a:t>Si l’un de ses lots présente des résidus de pesticides, il peut, l’année d’après, si il remet le bon itinéraire technique en place, prétendre au label ZRP.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60EB09-4D0A-1A4C-8D02-EF51491F1BBA}"/>
              </a:ext>
            </a:extLst>
          </p:cNvPr>
          <p:cNvSpPr/>
          <p:nvPr/>
        </p:nvSpPr>
        <p:spPr>
          <a:xfrm>
            <a:off x="3517515" y="1325988"/>
            <a:ext cx="281679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LES 3 PRINCIPALES DIFFÉRENCES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76DE77F-B249-E94E-AEFC-8A1970B65CB1}"/>
              </a:ext>
            </a:extLst>
          </p:cNvPr>
          <p:cNvSpPr/>
          <p:nvPr/>
        </p:nvSpPr>
        <p:spPr>
          <a:xfrm>
            <a:off x="338339" y="1445714"/>
            <a:ext cx="2563497" cy="14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40"/>
              </a:lnSpc>
            </a:pPr>
            <a: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Franklin Gothic Medium"/>
              </a:rPr>
              <a:t>COMBINAISON DE</a:t>
            </a:r>
            <a:b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Franklin Gothic Medium"/>
              </a:rPr>
            </a:br>
            <a: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Franklin Gothic Medium"/>
              </a:rPr>
              <a:t>TECHNIQUES AGRICOLES</a:t>
            </a:r>
          </a:p>
          <a:p>
            <a:pPr algn="ctr">
              <a:lnSpc>
                <a:spcPts val="2600"/>
              </a:lnSpc>
            </a:pPr>
            <a:r>
              <a:rPr lang="fr-FR" sz="3600" b="1" dirty="0">
                <a:solidFill>
                  <a:srgbClr val="3AD82E"/>
                </a:solidFill>
                <a:latin typeface="Trade Gothic LT Std Condensed N" panose="020B0606020502020204" pitchFamily="34" charset="77"/>
                <a:cs typeface="Franklin Gothic Medium"/>
              </a:rPr>
              <a:t>+</a:t>
            </a:r>
          </a:p>
          <a:p>
            <a:pPr algn="ctr">
              <a:lnSpc>
                <a:spcPts val="1500"/>
              </a:lnSpc>
            </a:pPr>
            <a: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Franklin Gothic Medium"/>
              </a:rPr>
              <a:t>ENGAGEMENT DE RÉSULTAT</a:t>
            </a:r>
          </a:p>
          <a:p>
            <a:pPr algn="ctr">
              <a:lnSpc>
                <a:spcPts val="2500"/>
              </a:lnSpc>
            </a:pPr>
            <a:r>
              <a:rPr lang="fr-FR" sz="3600" b="1" dirty="0">
                <a:solidFill>
                  <a:srgbClr val="3AD82E"/>
                </a:solidFill>
                <a:latin typeface="Trade Gothic LT Std Condensed N" panose="020B0606020502020204" pitchFamily="34" charset="77"/>
                <a:cs typeface="Franklin Gothic Medium"/>
              </a:rPr>
              <a:t>=</a:t>
            </a:r>
            <a:endParaRPr lang="fr-FR" sz="2400" b="1" dirty="0">
              <a:solidFill>
                <a:srgbClr val="346B0A"/>
              </a:solidFill>
              <a:latin typeface="Trade Gothic LT Std Condensed N" panose="020B0606020502020204" pitchFamily="34" charset="77"/>
              <a:cs typeface="Franklin Gothic Medium"/>
            </a:endParaRP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9E5FCE71-0731-4543-912B-6D265E0D2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77" y="2704787"/>
            <a:ext cx="1108181" cy="1279093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A9084DF8-15A6-DE43-B03C-7C4198720EDC}"/>
              </a:ext>
            </a:extLst>
          </p:cNvPr>
          <p:cNvGrpSpPr/>
          <p:nvPr/>
        </p:nvGrpSpPr>
        <p:grpSpPr>
          <a:xfrm>
            <a:off x="2974578" y="2321812"/>
            <a:ext cx="600109" cy="547255"/>
            <a:chOff x="3868307" y="411785"/>
            <a:chExt cx="600109" cy="547255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78A92420-8594-9249-84D4-500D815C79C1}"/>
                </a:ext>
              </a:extLst>
            </p:cNvPr>
            <p:cNvSpPr/>
            <p:nvPr/>
          </p:nvSpPr>
          <p:spPr bwMode="auto">
            <a:xfrm>
              <a:off x="3891245" y="429206"/>
              <a:ext cx="529834" cy="529834"/>
            </a:xfrm>
            <a:prstGeom prst="ellipse">
              <a:avLst/>
            </a:prstGeom>
            <a:solidFill>
              <a:srgbClr val="3AD42D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547DFEC-0680-1C4A-B021-481F4E4F04DD}"/>
                </a:ext>
              </a:extLst>
            </p:cNvPr>
            <p:cNvSpPr/>
            <p:nvPr/>
          </p:nvSpPr>
          <p:spPr>
            <a:xfrm>
              <a:off x="3868307" y="411785"/>
              <a:ext cx="600109" cy="519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580"/>
                </a:lnSpc>
                <a:defRPr/>
              </a:pPr>
              <a:r>
                <a:rPr lang="fr-FR" sz="2400" b="1" dirty="0">
                  <a:solidFill>
                    <a:schemeClr val="bg1"/>
                  </a:solidFill>
                  <a:latin typeface="Trade Gothic LT Std Cn" panose="020B0606020502020204" pitchFamily="34" charset="77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B867A5C-7757-C245-BBDF-00793B6D2DDD}"/>
              </a:ext>
            </a:extLst>
          </p:cNvPr>
          <p:cNvGrpSpPr/>
          <p:nvPr/>
        </p:nvGrpSpPr>
        <p:grpSpPr>
          <a:xfrm>
            <a:off x="2974578" y="3106241"/>
            <a:ext cx="600109" cy="547255"/>
            <a:chOff x="3868307" y="411785"/>
            <a:chExt cx="600109" cy="547255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B19B1292-AF82-5642-B70D-CA95F23D4519}"/>
                </a:ext>
              </a:extLst>
            </p:cNvPr>
            <p:cNvSpPr/>
            <p:nvPr/>
          </p:nvSpPr>
          <p:spPr bwMode="auto">
            <a:xfrm>
              <a:off x="3891245" y="429206"/>
              <a:ext cx="529834" cy="529834"/>
            </a:xfrm>
            <a:prstGeom prst="ellipse">
              <a:avLst/>
            </a:prstGeom>
            <a:solidFill>
              <a:srgbClr val="3AD42D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22BA549-6DFA-7244-9704-CBA653988AD2}"/>
                </a:ext>
              </a:extLst>
            </p:cNvPr>
            <p:cNvSpPr/>
            <p:nvPr/>
          </p:nvSpPr>
          <p:spPr>
            <a:xfrm>
              <a:off x="3868307" y="411785"/>
              <a:ext cx="600109" cy="519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580"/>
                </a:lnSpc>
                <a:defRPr/>
              </a:pPr>
              <a:r>
                <a:rPr lang="fr-FR" sz="2400" b="1" dirty="0">
                  <a:solidFill>
                    <a:schemeClr val="bg1"/>
                  </a:solidFill>
                  <a:latin typeface="Trade Gothic LT Std Cn" panose="020B0606020502020204" pitchFamily="34" charset="77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71" name="Image 70">
            <a:extLst>
              <a:ext uri="{FF2B5EF4-FFF2-40B4-BE49-F238E27FC236}">
                <a16:creationId xmlns:a16="http://schemas.microsoft.com/office/drawing/2014/main" id="{FA3922E1-10E4-5F47-AA07-E8A8546EC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248" y="2600461"/>
            <a:ext cx="779286" cy="1096773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A479CCE-8F67-9540-BA24-88E3676A4B87}"/>
              </a:ext>
            </a:extLst>
          </p:cNvPr>
          <p:cNvSpPr/>
          <p:nvPr/>
        </p:nvSpPr>
        <p:spPr>
          <a:xfrm>
            <a:off x="7185361" y="1637545"/>
            <a:ext cx="1375061" cy="105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Franklin Gothic Medium"/>
              </a:rPr>
              <a:t>OBLIGTION DE</a:t>
            </a:r>
          </a:p>
          <a:p>
            <a:pPr algn="ctr"/>
            <a:r>
              <a:rPr lang="fr-FR" sz="17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Franklin Gothic Medium"/>
              </a:rPr>
              <a:t>MOYENS</a:t>
            </a:r>
          </a:p>
          <a:p>
            <a:pPr algn="ctr">
              <a:lnSpc>
                <a:spcPts val="3000"/>
              </a:lnSpc>
            </a:pPr>
            <a:r>
              <a:rPr lang="fr-FR" sz="4000" b="1" dirty="0">
                <a:solidFill>
                  <a:srgbClr val="3AD82E"/>
                </a:solidFill>
                <a:latin typeface="Trade Gothic LT Std Condensed N" panose="020B0606020502020204" pitchFamily="34" charset="77"/>
                <a:cs typeface="Franklin Gothic Medium"/>
              </a:rPr>
              <a:t>=</a:t>
            </a:r>
            <a:endParaRPr lang="fr-FR" sz="2400" b="1" dirty="0">
              <a:solidFill>
                <a:srgbClr val="346B0A"/>
              </a:solidFill>
              <a:latin typeface="Trade Gothic LT Std Condensed N" panose="020B0606020502020204" pitchFamily="34" charset="77"/>
              <a:cs typeface="Franklin Gothic Medium"/>
            </a:endParaRPr>
          </a:p>
        </p:txBody>
      </p:sp>
      <p:sp>
        <p:nvSpPr>
          <p:cNvPr id="74" name="Flèche vers la droite 73">
            <a:extLst>
              <a:ext uri="{FF2B5EF4-FFF2-40B4-BE49-F238E27FC236}">
                <a16:creationId xmlns:a16="http://schemas.microsoft.com/office/drawing/2014/main" id="{416CE8D3-4F89-AB44-85A0-75101F6EA0DA}"/>
              </a:ext>
            </a:extLst>
          </p:cNvPr>
          <p:cNvSpPr/>
          <p:nvPr/>
        </p:nvSpPr>
        <p:spPr bwMode="auto">
          <a:xfrm>
            <a:off x="404337" y="4240071"/>
            <a:ext cx="2431500" cy="393025"/>
          </a:xfrm>
          <a:prstGeom prst="rightArrow">
            <a:avLst>
              <a:gd name="adj1" fmla="val 100000"/>
              <a:gd name="adj2" fmla="val 35871"/>
            </a:avLst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F19E289-3851-1F4C-8CBF-0E62AE625796}"/>
              </a:ext>
            </a:extLst>
          </p:cNvPr>
          <p:cNvSpPr/>
          <p:nvPr/>
        </p:nvSpPr>
        <p:spPr>
          <a:xfrm>
            <a:off x="490287" y="4260122"/>
            <a:ext cx="215636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700" b="1" dirty="0">
                <a:solidFill>
                  <a:srgbClr val="3AD82E"/>
                </a:solidFill>
                <a:latin typeface="Trade Gothic LT Std Condensed N" panose="020B0606020502020204" pitchFamily="34" charset="77"/>
              </a:rPr>
              <a:t>UNE AMBITION COMMUNE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D6E2E31-447F-7B4F-9F0B-E786CE373332}"/>
              </a:ext>
            </a:extLst>
          </p:cNvPr>
          <p:cNvSpPr/>
          <p:nvPr/>
        </p:nvSpPr>
        <p:spPr>
          <a:xfrm>
            <a:off x="2974578" y="4129631"/>
            <a:ext cx="64551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 deux agricultures ont pour objectif une préservation de la santé des agriculteurs</a:t>
            </a:r>
          </a:p>
          <a:p>
            <a:pPr lvl="0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de l’environnement. </a:t>
            </a: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D’ailleurs la majorité de nos producteurs sont également</a:t>
            </a:r>
          </a:p>
          <a:p>
            <a:pPr lvl="0"/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Agriculture Biologique !</a:t>
            </a:r>
          </a:p>
        </p:txBody>
      </p:sp>
    </p:spTree>
    <p:extLst>
      <p:ext uri="{BB962C8B-B14F-4D97-AF65-F5344CB8AC3E}">
        <p14:creationId xmlns:p14="http://schemas.microsoft.com/office/powerpoint/2010/main" val="26864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>
            <a:extLst>
              <a:ext uri="{FF2B5EF4-FFF2-40B4-BE49-F238E27FC236}">
                <a16:creationId xmlns:a16="http://schemas.microsoft.com/office/drawing/2014/main" id="{A2FD5B3F-86DB-FE44-A872-B3C7A17E2074}"/>
              </a:ext>
            </a:extLst>
          </p:cNvPr>
          <p:cNvSpPr/>
          <p:nvPr/>
        </p:nvSpPr>
        <p:spPr bwMode="auto">
          <a:xfrm flipH="1">
            <a:off x="5283196" y="1184482"/>
            <a:ext cx="5634392" cy="5634392"/>
          </a:xfrm>
          <a:prstGeom prst="ellipse">
            <a:avLst/>
          </a:prstGeom>
          <a:blipFill>
            <a:blip r:embed="rId2"/>
            <a:stretch>
              <a:fillRect l="-19325" t="-7504" r="-29547" b="15498"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B78EAC-BC00-C345-AC83-E676B5E99BC6}"/>
              </a:ext>
            </a:extLst>
          </p:cNvPr>
          <p:cNvSpPr/>
          <p:nvPr/>
        </p:nvSpPr>
        <p:spPr bwMode="auto">
          <a:xfrm>
            <a:off x="-396552" y="4803998"/>
            <a:ext cx="9217024" cy="576064"/>
          </a:xfrm>
          <a:prstGeom prst="round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E03BFCA-70D9-8F4A-8275-4CB5B7B8A194}"/>
              </a:ext>
            </a:extLst>
          </p:cNvPr>
          <p:cNvSpPr/>
          <p:nvPr/>
        </p:nvSpPr>
        <p:spPr bwMode="auto">
          <a:xfrm>
            <a:off x="-1267267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A07985-F814-5B40-83B5-7B508E156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" y="232107"/>
            <a:ext cx="1916415" cy="108012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AAC298D-0F1E-0E47-9BA8-3630C6C64427}"/>
              </a:ext>
            </a:extLst>
          </p:cNvPr>
          <p:cNvSpPr/>
          <p:nvPr/>
        </p:nvSpPr>
        <p:spPr bwMode="auto">
          <a:xfrm>
            <a:off x="6592909" y="2861221"/>
            <a:ext cx="5911274" cy="5911274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1E5F27-FAAD-F543-8729-709D2EB7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3B72D-5EF0-714A-A233-0638E4B16492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E1B065-CBAF-6B45-9988-20976350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26C1CB-2B64-ED42-8F75-E522C74E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3C4A-E48D-5640-B4C6-E7937792EB97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DB002A-84ED-C745-91D3-89C0BA0700DD}"/>
              </a:ext>
            </a:extLst>
          </p:cNvPr>
          <p:cNvSpPr/>
          <p:nvPr/>
        </p:nvSpPr>
        <p:spPr>
          <a:xfrm>
            <a:off x="398715" y="1504868"/>
            <a:ext cx="397281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40"/>
              </a:lnSpc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POURQUOI ZRP ET PAS</a:t>
            </a:r>
            <a:b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</a:b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“SANS PESTICIDES”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6B12CF-B8BD-D14E-8D0A-8631721DE48A}"/>
              </a:ext>
            </a:extLst>
          </p:cNvPr>
          <p:cNvSpPr/>
          <p:nvPr/>
        </p:nvSpPr>
        <p:spPr>
          <a:xfrm>
            <a:off x="233823" y="2626888"/>
            <a:ext cx="5181978" cy="188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Il est quasi impossible de cultiver à une échelle professionnelle des fruits et légumes sans utiliser le moindre pesticides.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En revanche, cultiver “sans pesticides de synthèse”, avec des pesticides d’origine naturelle, c’est possible mais il faut le préciser. C’est le principe notamment de l’agriculture biologique.</a:t>
            </a:r>
          </a:p>
          <a:p>
            <a:pPr marL="176400" indent="-176400"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Notre engagement est différent, il porte sur un résultat :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Zéro Résidu de Pesticides, même si parfois ce résultat s’appuie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la non utilisation.</a:t>
            </a:r>
          </a:p>
          <a:p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D2CC04F-D505-E54B-98FF-B0F0B2B5F333}"/>
              </a:ext>
            </a:extLst>
          </p:cNvPr>
          <p:cNvGrpSpPr/>
          <p:nvPr/>
        </p:nvGrpSpPr>
        <p:grpSpPr>
          <a:xfrm>
            <a:off x="490621" y="2435320"/>
            <a:ext cx="703537" cy="72008"/>
            <a:chOff x="467544" y="2394040"/>
            <a:chExt cx="703537" cy="72008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DD4F458-E492-EF40-91B1-837EEF8D5476}"/>
                </a:ext>
              </a:extLst>
            </p:cNvPr>
            <p:cNvSpPr/>
            <p:nvPr/>
          </p:nvSpPr>
          <p:spPr bwMode="auto">
            <a:xfrm>
              <a:off x="46754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459C855-A404-6D44-80BA-93140D3DB24D}"/>
                </a:ext>
              </a:extLst>
            </p:cNvPr>
            <p:cNvSpPr/>
            <p:nvPr/>
          </p:nvSpPr>
          <p:spPr bwMode="auto">
            <a:xfrm>
              <a:off x="67805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74C0A88-7105-A041-A37E-945BBBB3C251}"/>
                </a:ext>
              </a:extLst>
            </p:cNvPr>
            <p:cNvSpPr/>
            <p:nvPr/>
          </p:nvSpPr>
          <p:spPr bwMode="auto">
            <a:xfrm>
              <a:off x="88856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83A2475-6B92-AB42-9DCF-A3F6EEB44D90}"/>
                </a:ext>
              </a:extLst>
            </p:cNvPr>
            <p:cNvSpPr/>
            <p:nvPr/>
          </p:nvSpPr>
          <p:spPr bwMode="auto">
            <a:xfrm>
              <a:off x="1099073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4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>
            <a:extLst>
              <a:ext uri="{FF2B5EF4-FFF2-40B4-BE49-F238E27FC236}">
                <a16:creationId xmlns:a16="http://schemas.microsoft.com/office/drawing/2014/main" id="{A2FD5B3F-86DB-FE44-A872-B3C7A17E2074}"/>
              </a:ext>
            </a:extLst>
          </p:cNvPr>
          <p:cNvSpPr/>
          <p:nvPr/>
        </p:nvSpPr>
        <p:spPr bwMode="auto">
          <a:xfrm>
            <a:off x="-2230851" y="1746052"/>
            <a:ext cx="5634392" cy="5634392"/>
          </a:xfrm>
          <a:prstGeom prst="ellipse">
            <a:avLst/>
          </a:prstGeom>
          <a:blipFill>
            <a:blip r:embed="rId2"/>
            <a:stretch>
              <a:fillRect l="2400" t="-13574" r="-7824" b="37542"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B78EAC-BC00-C345-AC83-E676B5E99BC6}"/>
              </a:ext>
            </a:extLst>
          </p:cNvPr>
          <p:cNvSpPr/>
          <p:nvPr/>
        </p:nvSpPr>
        <p:spPr bwMode="auto">
          <a:xfrm>
            <a:off x="-388314" y="4803998"/>
            <a:ext cx="9217024" cy="576064"/>
          </a:xfrm>
          <a:prstGeom prst="round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E03BFCA-70D9-8F4A-8275-4CB5B7B8A194}"/>
              </a:ext>
            </a:extLst>
          </p:cNvPr>
          <p:cNvSpPr/>
          <p:nvPr/>
        </p:nvSpPr>
        <p:spPr bwMode="auto">
          <a:xfrm>
            <a:off x="-1259029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A07985-F814-5B40-83B5-7B508E156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" y="232107"/>
            <a:ext cx="1916415" cy="108012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AAC298D-0F1E-0E47-9BA8-3630C6C64427}"/>
              </a:ext>
            </a:extLst>
          </p:cNvPr>
          <p:cNvSpPr/>
          <p:nvPr/>
        </p:nvSpPr>
        <p:spPr bwMode="auto">
          <a:xfrm>
            <a:off x="6601147" y="2861221"/>
            <a:ext cx="5911274" cy="5911274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1E5F27-FAAD-F543-8729-709D2EB7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937483-CA01-BC49-BDB9-FCDED9EEF8F7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E1B065-CBAF-6B45-9988-20976350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26C1CB-2B64-ED42-8F75-E522C74E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3C4A-E48D-5640-B4C6-E7937792EB97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DB002A-84ED-C745-91D3-89C0BA0700DD}"/>
              </a:ext>
            </a:extLst>
          </p:cNvPr>
          <p:cNvSpPr/>
          <p:nvPr/>
        </p:nvSpPr>
        <p:spPr>
          <a:xfrm>
            <a:off x="3577858" y="498916"/>
            <a:ext cx="6328899" cy="124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POURQUOI LA VALEUR DU ZRP</a:t>
            </a:r>
          </a:p>
          <a:p>
            <a:pPr>
              <a:lnSpc>
                <a:spcPts val="3040"/>
              </a:lnSpc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SE SITUE AU-DESSUS DU</a:t>
            </a:r>
          </a:p>
          <a:p>
            <a:pPr>
              <a:lnSpc>
                <a:spcPts val="3040"/>
              </a:lnSpc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CONVENTIONNEL RÉGLEMENTAIRE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6B12CF-B8BD-D14E-8D0A-8631721DE48A}"/>
              </a:ext>
            </a:extLst>
          </p:cNvPr>
          <p:cNvSpPr/>
          <p:nvPr/>
        </p:nvSpPr>
        <p:spPr>
          <a:xfrm>
            <a:off x="3456534" y="1965426"/>
            <a:ext cx="51819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Un travail technique de longue haleine pour atteindre 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le résultat ZRP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: recherche, développement, expérimentation,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acquisition de compétences, méthodes alternatives généralement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plus coûteuses. 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Un investissement pour respecter le cahier des charges 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rigoureux du Collectif 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adhésion, communication sur le label,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audits annuels, plan d’analyses, emballage UVC. 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dédiés ou adaptés au ZRP 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flux d’information,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flux produits, équipements.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Une baisse fréquente de rendements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D2CC04F-D505-E54B-98FF-B0F0B2B5F333}"/>
              </a:ext>
            </a:extLst>
          </p:cNvPr>
          <p:cNvGrpSpPr/>
          <p:nvPr/>
        </p:nvGrpSpPr>
        <p:grpSpPr>
          <a:xfrm>
            <a:off x="3713332" y="1773858"/>
            <a:ext cx="703537" cy="72008"/>
            <a:chOff x="467544" y="2394040"/>
            <a:chExt cx="703537" cy="72008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DD4F458-E492-EF40-91B1-837EEF8D5476}"/>
                </a:ext>
              </a:extLst>
            </p:cNvPr>
            <p:cNvSpPr/>
            <p:nvPr/>
          </p:nvSpPr>
          <p:spPr bwMode="auto">
            <a:xfrm>
              <a:off x="46754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459C855-A404-6D44-80BA-93140D3DB24D}"/>
                </a:ext>
              </a:extLst>
            </p:cNvPr>
            <p:cNvSpPr/>
            <p:nvPr/>
          </p:nvSpPr>
          <p:spPr bwMode="auto">
            <a:xfrm>
              <a:off x="67805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74C0A88-7105-A041-A37E-945BBBB3C251}"/>
                </a:ext>
              </a:extLst>
            </p:cNvPr>
            <p:cNvSpPr/>
            <p:nvPr/>
          </p:nvSpPr>
          <p:spPr bwMode="auto">
            <a:xfrm>
              <a:off x="88856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83A2475-6B92-AB42-9DCF-A3F6EEB44D90}"/>
                </a:ext>
              </a:extLst>
            </p:cNvPr>
            <p:cNvSpPr/>
            <p:nvPr/>
          </p:nvSpPr>
          <p:spPr bwMode="auto">
            <a:xfrm>
              <a:off x="1099073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24FF356-2A24-D048-B573-32B5199E356F}"/>
              </a:ext>
            </a:extLst>
          </p:cNvPr>
          <p:cNvSpPr/>
          <p:nvPr/>
        </p:nvSpPr>
        <p:spPr bwMode="auto">
          <a:xfrm>
            <a:off x="-388314" y="4803998"/>
            <a:ext cx="9217024" cy="576064"/>
          </a:xfrm>
          <a:prstGeom prst="round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BBD2D25-373B-7B47-AE57-896824DF0EA0}"/>
              </a:ext>
            </a:extLst>
          </p:cNvPr>
          <p:cNvSpPr/>
          <p:nvPr/>
        </p:nvSpPr>
        <p:spPr bwMode="auto">
          <a:xfrm>
            <a:off x="-1259029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D59F89-A6FB-0746-940C-C9B5FFB2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" y="232107"/>
            <a:ext cx="1916415" cy="108012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56B3A8C-5541-E94C-9822-4044D1AD3C00}"/>
              </a:ext>
            </a:extLst>
          </p:cNvPr>
          <p:cNvSpPr/>
          <p:nvPr/>
        </p:nvSpPr>
        <p:spPr bwMode="auto">
          <a:xfrm>
            <a:off x="6601147" y="2861221"/>
            <a:ext cx="5911274" cy="5911274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9F188A-54E4-7C40-81F9-EF3D3B13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3776C6-419E-984C-8273-49D21E6A940D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675203-7549-8748-9A88-D621177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D86B2B-2156-BF44-BBBB-1EF7B742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3C4A-E48D-5640-B4C6-E7937792EB97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98697151-F98E-CF46-B7C9-EC03A1003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4186" r="3434" b="2495"/>
          <a:stretch/>
        </p:blipFill>
        <p:spPr>
          <a:xfrm>
            <a:off x="112420" y="1312227"/>
            <a:ext cx="4904416" cy="33797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BB9CBF-5A4B-BF4F-92FA-7C391F161F47}"/>
              </a:ext>
            </a:extLst>
          </p:cNvPr>
          <p:cNvSpPr/>
          <p:nvPr/>
        </p:nvSpPr>
        <p:spPr>
          <a:xfrm>
            <a:off x="3300780" y="545601"/>
            <a:ext cx="514041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80"/>
              </a:lnSpc>
              <a:defRPr/>
            </a:pPr>
            <a:r>
              <a:rPr lang="fr-FR" sz="3400" b="1" dirty="0">
                <a:solidFill>
                  <a:srgbClr val="346B0A"/>
                </a:solidFill>
                <a:latin typeface="Trade Gothic LT Std Condensed N" panose="020B0606020502020204" pitchFamily="34" charset="77"/>
                <a:cs typeface="Calibri" panose="020F0502020204030204" pitchFamily="34" charset="0"/>
              </a:rPr>
              <a:t>IL Y A DONC DES TRAITEMENTS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B4C0C82-D0A5-A944-A178-6D449F76BF9A}"/>
              </a:ext>
            </a:extLst>
          </p:cNvPr>
          <p:cNvGrpSpPr/>
          <p:nvPr/>
        </p:nvGrpSpPr>
        <p:grpSpPr>
          <a:xfrm>
            <a:off x="3400487" y="1090919"/>
            <a:ext cx="703537" cy="72008"/>
            <a:chOff x="467544" y="2394040"/>
            <a:chExt cx="703537" cy="72008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C5DE4A2-96AA-5647-914B-96B336FDDA6A}"/>
                </a:ext>
              </a:extLst>
            </p:cNvPr>
            <p:cNvSpPr/>
            <p:nvPr/>
          </p:nvSpPr>
          <p:spPr bwMode="auto">
            <a:xfrm>
              <a:off x="46754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B8373A0-2366-2846-B59F-82DD3FBD1E5A}"/>
                </a:ext>
              </a:extLst>
            </p:cNvPr>
            <p:cNvSpPr/>
            <p:nvPr/>
          </p:nvSpPr>
          <p:spPr bwMode="auto">
            <a:xfrm>
              <a:off x="67805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889CE679-6EED-1046-AF2B-FC9AB6CBD8F6}"/>
                </a:ext>
              </a:extLst>
            </p:cNvPr>
            <p:cNvSpPr/>
            <p:nvPr/>
          </p:nvSpPr>
          <p:spPr bwMode="auto">
            <a:xfrm>
              <a:off x="88856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765933D-72AE-1445-AC11-BBE8C283944E}"/>
                </a:ext>
              </a:extLst>
            </p:cNvPr>
            <p:cNvSpPr/>
            <p:nvPr/>
          </p:nvSpPr>
          <p:spPr bwMode="auto">
            <a:xfrm>
              <a:off x="1099073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9852FF85-709B-E74B-B335-362F56133618}"/>
              </a:ext>
            </a:extLst>
          </p:cNvPr>
          <p:cNvSpPr txBox="1"/>
          <p:nvPr/>
        </p:nvSpPr>
        <p:spPr>
          <a:xfrm>
            <a:off x="5072100" y="1482880"/>
            <a:ext cx="3964808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L’utilisation systématique de pesticides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de synthèse n’est pas la base de notre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méthode de protection des cultures. 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Les agriculteurs appliquent prioritairement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des méthodes alternatives.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S’ils ne viennent pas à bout du problème sanitaire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 les méthodes alternatives, les producteurs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peuvent utiliser un pesticide de synthèse homologué,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et choisi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dans le cadre d’une application très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précise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(dose, période d’utilisation).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Pourquoi traiter en dernier recours ?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Pour ne pas perdre toute la récolte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81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>
            <a:extLst>
              <a:ext uri="{FF2B5EF4-FFF2-40B4-BE49-F238E27FC236}">
                <a16:creationId xmlns:a16="http://schemas.microsoft.com/office/drawing/2014/main" id="{A2FD5B3F-86DB-FE44-A872-B3C7A17E2074}"/>
              </a:ext>
            </a:extLst>
          </p:cNvPr>
          <p:cNvSpPr/>
          <p:nvPr/>
        </p:nvSpPr>
        <p:spPr bwMode="auto">
          <a:xfrm>
            <a:off x="-2448601" y="1746052"/>
            <a:ext cx="5634392" cy="5634392"/>
          </a:xfrm>
          <a:prstGeom prst="ellipse">
            <a:avLst/>
          </a:prstGeom>
          <a:blipFill>
            <a:blip r:embed="rId2"/>
            <a:stretch>
              <a:fillRect l="2400" t="-13574" r="-7824" b="37542"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B78EAC-BC00-C345-AC83-E676B5E99BC6}"/>
              </a:ext>
            </a:extLst>
          </p:cNvPr>
          <p:cNvSpPr/>
          <p:nvPr/>
        </p:nvSpPr>
        <p:spPr bwMode="auto">
          <a:xfrm>
            <a:off x="-388314" y="4803998"/>
            <a:ext cx="9217024" cy="576064"/>
          </a:xfrm>
          <a:prstGeom prst="round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E03BFCA-70D9-8F4A-8275-4CB5B7B8A194}"/>
              </a:ext>
            </a:extLst>
          </p:cNvPr>
          <p:cNvSpPr/>
          <p:nvPr/>
        </p:nvSpPr>
        <p:spPr bwMode="auto">
          <a:xfrm>
            <a:off x="-1259029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A07985-F814-5B40-83B5-7B508E156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" y="232107"/>
            <a:ext cx="1916415" cy="108012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AAC298D-0F1E-0E47-9BA8-3630C6C64427}"/>
              </a:ext>
            </a:extLst>
          </p:cNvPr>
          <p:cNvSpPr/>
          <p:nvPr/>
        </p:nvSpPr>
        <p:spPr bwMode="auto">
          <a:xfrm>
            <a:off x="6601147" y="2861221"/>
            <a:ext cx="5911274" cy="5911274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1E5F27-FAAD-F543-8729-709D2EB7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1F6298-0E85-2A48-A7BC-E6A4ED04FB1F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E1B065-CBAF-6B45-9988-20976350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26C1CB-2B64-ED42-8F75-E522C74E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3C4A-E48D-5640-B4C6-E7937792EB97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DB002A-84ED-C745-91D3-89C0BA0700DD}"/>
              </a:ext>
            </a:extLst>
          </p:cNvPr>
          <p:cNvSpPr/>
          <p:nvPr/>
        </p:nvSpPr>
        <p:spPr>
          <a:xfrm>
            <a:off x="3403541" y="449811"/>
            <a:ext cx="6328899" cy="862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POURQUOI SUREMBALLER</a:t>
            </a:r>
          </a:p>
          <a:p>
            <a:pPr>
              <a:lnSpc>
                <a:spcPts val="3040"/>
              </a:lnSpc>
            </a:pPr>
            <a:r>
              <a:rPr lang="fr-FR" sz="32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LES PRODUITS ?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D2CC04F-D505-E54B-98FF-B0F0B2B5F333}"/>
              </a:ext>
            </a:extLst>
          </p:cNvPr>
          <p:cNvGrpSpPr/>
          <p:nvPr/>
        </p:nvGrpSpPr>
        <p:grpSpPr>
          <a:xfrm>
            <a:off x="3501403" y="1348231"/>
            <a:ext cx="703537" cy="72008"/>
            <a:chOff x="467544" y="2394040"/>
            <a:chExt cx="703537" cy="72008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DD4F458-E492-EF40-91B1-837EEF8D5476}"/>
                </a:ext>
              </a:extLst>
            </p:cNvPr>
            <p:cNvSpPr/>
            <p:nvPr/>
          </p:nvSpPr>
          <p:spPr bwMode="auto">
            <a:xfrm>
              <a:off x="46754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459C855-A404-6D44-80BA-93140D3DB24D}"/>
                </a:ext>
              </a:extLst>
            </p:cNvPr>
            <p:cNvSpPr/>
            <p:nvPr/>
          </p:nvSpPr>
          <p:spPr bwMode="auto">
            <a:xfrm>
              <a:off x="67805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74C0A88-7105-A041-A37E-945BBBB3C251}"/>
                </a:ext>
              </a:extLst>
            </p:cNvPr>
            <p:cNvSpPr/>
            <p:nvPr/>
          </p:nvSpPr>
          <p:spPr bwMode="auto">
            <a:xfrm>
              <a:off x="888564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83A2475-6B92-AB42-9DCF-A3F6EEB44D90}"/>
                </a:ext>
              </a:extLst>
            </p:cNvPr>
            <p:cNvSpPr/>
            <p:nvPr/>
          </p:nvSpPr>
          <p:spPr bwMode="auto">
            <a:xfrm>
              <a:off x="1099073" y="2394040"/>
              <a:ext cx="72008" cy="72008"/>
            </a:xfrm>
            <a:prstGeom prst="ellipse">
              <a:avLst/>
            </a:prstGeom>
            <a:solidFill>
              <a:srgbClr val="3AD42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cript MT Bold" pitchFamily="66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9240FEC-02BB-3D40-85DF-A954EF98EB5E}"/>
              </a:ext>
            </a:extLst>
          </p:cNvPr>
          <p:cNvSpPr txBox="1"/>
          <p:nvPr/>
        </p:nvSpPr>
        <p:spPr>
          <a:xfrm>
            <a:off x="3501081" y="1550522"/>
            <a:ext cx="5461687" cy="292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Est-ce contradictoire avec notre posture d’agriculteurs</a:t>
            </a:r>
          </a:p>
          <a:p>
            <a:pPr>
              <a:spcAft>
                <a:spcPts val="1200"/>
              </a:spcAft>
            </a:pPr>
            <a:r>
              <a:rPr lang="fr-FR" sz="1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engagés et responsables ?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Nous sommes contraints d’emballer nos produits labellisés “Zéro Résidu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 Pesticides” car sans cela, ils risqueraient d’être contaminés par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les résidus de pesticides présents sur d’autres fruits et légumes en magasins. Cependant, cette solution ne nous satisfait pas pleinement car cela génère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emballages supplémentaires à collecter et éliminer.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Nous étudions la possibilité de recourir à des emballages biodégradables, nous utilisons d’ailleurs déjà ce type d’emballage pour certains produits.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C’est le cas en particulier de certaines tomates et fraises ZRP.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Nous étudions également la possibilité de développer une offre VRAC ZRP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certaines filières engagées dans la démarche en réfléchissant à un référentiel adaptable au magasin. </a:t>
            </a:r>
          </a:p>
        </p:txBody>
      </p:sp>
    </p:spTree>
    <p:extLst>
      <p:ext uri="{BB962C8B-B14F-4D97-AF65-F5344CB8AC3E}">
        <p14:creationId xmlns:p14="http://schemas.microsoft.com/office/powerpoint/2010/main" val="19329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6AF2528-874B-A74B-B086-BE0273C047FF}"/>
              </a:ext>
            </a:extLst>
          </p:cNvPr>
          <p:cNvSpPr/>
          <p:nvPr/>
        </p:nvSpPr>
        <p:spPr bwMode="auto">
          <a:xfrm>
            <a:off x="-388314" y="4803998"/>
            <a:ext cx="9217024" cy="576064"/>
          </a:xfrm>
          <a:prstGeom prst="roundRect">
            <a:avLst/>
          </a:prstGeom>
          <a:solidFill>
            <a:srgbClr val="3AD42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ACCA0EE-7100-BA41-B735-CE356C1D00D1}"/>
              </a:ext>
            </a:extLst>
          </p:cNvPr>
          <p:cNvSpPr/>
          <p:nvPr/>
        </p:nvSpPr>
        <p:spPr bwMode="auto">
          <a:xfrm>
            <a:off x="-1259029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9ACF07B-2CC2-0746-A390-FFF28CBC7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" y="232107"/>
            <a:ext cx="1916415" cy="108012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25DF2A16-0A05-ED44-BD18-6202EC0A8A48}"/>
              </a:ext>
            </a:extLst>
          </p:cNvPr>
          <p:cNvSpPr/>
          <p:nvPr/>
        </p:nvSpPr>
        <p:spPr bwMode="auto">
          <a:xfrm>
            <a:off x="6601147" y="2861221"/>
            <a:ext cx="5911274" cy="5911274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B21FCB-EC5B-A149-9163-694EAAE4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EA36C-BCA9-3A44-B69B-39157496B73B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2CEE02-6341-524E-B17D-FFA06304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8FACC8-E408-204A-ABC7-582AC264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3C4A-E48D-5640-B4C6-E7937792EB97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3CBB0EA-289A-0343-8934-72C0BAFF177D}"/>
              </a:ext>
            </a:extLst>
          </p:cNvPr>
          <p:cNvGrpSpPr/>
          <p:nvPr/>
        </p:nvGrpSpPr>
        <p:grpSpPr>
          <a:xfrm>
            <a:off x="5550479" y="240345"/>
            <a:ext cx="3644198" cy="4338675"/>
            <a:chOff x="5560282" y="-612099"/>
            <a:chExt cx="4104620" cy="4886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D4125A-779F-7644-9B43-568C52A59A04}"/>
                </a:ext>
              </a:extLst>
            </p:cNvPr>
            <p:cNvSpPr/>
            <p:nvPr/>
          </p:nvSpPr>
          <p:spPr>
            <a:xfrm>
              <a:off x="5560446" y="-612099"/>
              <a:ext cx="4104456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sz="1800" b="1" dirty="0">
                  <a:solidFill>
                    <a:srgbClr val="346B0A"/>
                  </a:solidFill>
                  <a:latin typeface="Trade Gothic LT Std Condensed N" panose="020B0606020502020204" pitchFamily="34" charset="77"/>
                </a:rPr>
                <a:t>VIDÉOS DE JAMY</a:t>
              </a:r>
            </a:p>
          </p:txBody>
        </p:sp>
        <p:pic>
          <p:nvPicPr>
            <p:cNvPr id="6" name="Picture 28" descr="jamy2.png">
              <a:hlinkClick r:id="rId3"/>
              <a:extLst>
                <a:ext uri="{FF2B5EF4-FFF2-40B4-BE49-F238E27FC236}">
                  <a16:creationId xmlns:a16="http://schemas.microsoft.com/office/drawing/2014/main" id="{0402874C-98E9-A546-8DB3-93B849292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3" y="1898310"/>
              <a:ext cx="1618923" cy="928387"/>
            </a:xfrm>
            <a:prstGeom prst="rect">
              <a:avLst/>
            </a:prstGeom>
          </p:spPr>
        </p:pic>
        <p:pic>
          <p:nvPicPr>
            <p:cNvPr id="7" name="Picture 29">
              <a:hlinkClick r:id="rId5"/>
              <a:extLst>
                <a:ext uri="{FF2B5EF4-FFF2-40B4-BE49-F238E27FC236}">
                  <a16:creationId xmlns:a16="http://schemas.microsoft.com/office/drawing/2014/main" id="{0A8882DF-676F-1D4F-BB8C-4C94A9C90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323" y="1898310"/>
              <a:ext cx="1618923" cy="928386"/>
            </a:xfrm>
            <a:prstGeom prst="rect">
              <a:avLst/>
            </a:prstGeom>
          </p:spPr>
        </p:pic>
        <p:sp>
          <p:nvSpPr>
            <p:cNvPr id="8" name="TextBox 33">
              <a:extLst>
                <a:ext uri="{FF2B5EF4-FFF2-40B4-BE49-F238E27FC236}">
                  <a16:creationId xmlns:a16="http://schemas.microsoft.com/office/drawing/2014/main" id="{47FF7C87-28D1-9444-967A-2D25FDB2466F}"/>
                </a:ext>
              </a:extLst>
            </p:cNvPr>
            <p:cNvSpPr txBox="1"/>
            <p:nvPr/>
          </p:nvSpPr>
          <p:spPr>
            <a:xfrm>
              <a:off x="5560282" y="1682285"/>
              <a:ext cx="338437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Quelles méthodes pour atteindre le “zéro résidu de pesticides” ?</a:t>
              </a:r>
            </a:p>
          </p:txBody>
        </p:sp>
        <p:sp>
          <p:nvSpPr>
            <p:cNvPr id="9" name="TextBox 34">
              <a:extLst>
                <a:ext uri="{FF2B5EF4-FFF2-40B4-BE49-F238E27FC236}">
                  <a16:creationId xmlns:a16="http://schemas.microsoft.com/office/drawing/2014/main" id="{5DA03863-3ECA-7143-83AA-131D954177E8}"/>
                </a:ext>
              </a:extLst>
            </p:cNvPr>
            <p:cNvSpPr txBox="1"/>
            <p:nvPr/>
          </p:nvSpPr>
          <p:spPr>
            <a:xfrm>
              <a:off x="5560282" y="2826697"/>
              <a:ext cx="1794040" cy="277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Agriculture conventionnelle, bio, ZRP ? Comment s'y retrouver ?</a:t>
              </a:r>
            </a:p>
          </p:txBody>
        </p:sp>
        <p:sp>
          <p:nvSpPr>
            <p:cNvPr id="10" name="TextBox 35">
              <a:extLst>
                <a:ext uri="{FF2B5EF4-FFF2-40B4-BE49-F238E27FC236}">
                  <a16:creationId xmlns:a16="http://schemas.microsoft.com/office/drawing/2014/main" id="{7EABACD7-B320-D04D-A2A8-81D796881355}"/>
                </a:ext>
              </a:extLst>
            </p:cNvPr>
            <p:cNvSpPr txBox="1"/>
            <p:nvPr/>
          </p:nvSpPr>
          <p:spPr>
            <a:xfrm>
              <a:off x="7355213" y="2826697"/>
              <a:ext cx="1843691" cy="277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Zéro résidu de pesticides : </a:t>
              </a:r>
              <a:b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ça veut dire quoi au juste ? </a:t>
              </a:r>
            </a:p>
          </p:txBody>
        </p:sp>
        <p:grpSp>
          <p:nvGrpSpPr>
            <p:cNvPr id="11" name="Group 68">
              <a:extLst>
                <a:ext uri="{FF2B5EF4-FFF2-40B4-BE49-F238E27FC236}">
                  <a16:creationId xmlns:a16="http://schemas.microsoft.com/office/drawing/2014/main" id="{75C9F64D-BEF3-7B43-937C-741D842585BC}"/>
                </a:ext>
              </a:extLst>
            </p:cNvPr>
            <p:cNvGrpSpPr/>
            <p:nvPr/>
          </p:nvGrpSpPr>
          <p:grpSpPr>
            <a:xfrm>
              <a:off x="5560282" y="3195692"/>
              <a:ext cx="3412964" cy="1079048"/>
              <a:chOff x="263352" y="5157192"/>
              <a:chExt cx="3412964" cy="1079048"/>
            </a:xfrm>
          </p:grpSpPr>
          <p:pic>
            <p:nvPicPr>
              <p:cNvPr id="12" name="Picture 30">
                <a:hlinkClick r:id="rId7"/>
                <a:extLst>
                  <a:ext uri="{FF2B5EF4-FFF2-40B4-BE49-F238E27FC236}">
                    <a16:creationId xmlns:a16="http://schemas.microsoft.com/office/drawing/2014/main" id="{1D22CBA7-89C4-3046-943E-7DF644D41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53" y="5157192"/>
                <a:ext cx="1618923" cy="928386"/>
              </a:xfrm>
              <a:prstGeom prst="rect">
                <a:avLst/>
              </a:prstGeom>
            </p:spPr>
          </p:pic>
          <p:pic>
            <p:nvPicPr>
              <p:cNvPr id="13" name="Picture 31">
                <a:hlinkClick r:id="rId9"/>
                <a:extLst>
                  <a:ext uri="{FF2B5EF4-FFF2-40B4-BE49-F238E27FC236}">
                    <a16:creationId xmlns:a16="http://schemas.microsoft.com/office/drawing/2014/main" id="{8DC022B6-5117-2945-8FCD-0FBF567B3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395" y="5157192"/>
                <a:ext cx="1618921" cy="928386"/>
              </a:xfrm>
              <a:prstGeom prst="rect">
                <a:avLst/>
              </a:prstGeom>
            </p:spPr>
          </p:pic>
          <p:sp>
            <p:nvSpPr>
              <p:cNvPr id="14" name="TextBox 36">
                <a:extLst>
                  <a:ext uri="{FF2B5EF4-FFF2-40B4-BE49-F238E27FC236}">
                    <a16:creationId xmlns:a16="http://schemas.microsoft.com/office/drawing/2014/main" id="{9365A7E0-08CD-4646-9E89-EE0AF3F419B6}"/>
                  </a:ext>
                </a:extLst>
              </p:cNvPr>
              <p:cNvSpPr txBox="1"/>
              <p:nvPr/>
            </p:nvSpPr>
            <p:spPr>
              <a:xfrm>
                <a:off x="263352" y="6097575"/>
                <a:ext cx="1794041" cy="138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Le progrès agricole, une réalité</a:t>
                </a:r>
              </a:p>
            </p:txBody>
          </p:sp>
          <p:sp>
            <p:nvSpPr>
              <p:cNvPr id="15" name="TextBox 37">
                <a:extLst>
                  <a:ext uri="{FF2B5EF4-FFF2-40B4-BE49-F238E27FC236}">
                    <a16:creationId xmlns:a16="http://schemas.microsoft.com/office/drawing/2014/main" id="{E9A6B825-565C-254B-8CC8-6F7667609ACD}"/>
                  </a:ext>
                </a:extLst>
              </p:cNvPr>
              <p:cNvSpPr txBox="1"/>
              <p:nvPr/>
            </p:nvSpPr>
            <p:spPr>
              <a:xfrm>
                <a:off x="2058285" y="6097575"/>
                <a:ext cx="15841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Les pesticides, </a:t>
                </a:r>
                <a:r>
                  <a:rPr lang="fr-FR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késako</a:t>
                </a:r>
                <a:r>
                  <a:rPr lang="fr-F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1025AB3-AB30-9247-8428-6C1598BF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922" y="-263091"/>
              <a:ext cx="3396324" cy="1908047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826B67D-9223-0B4F-9526-74503B10E9D1}"/>
              </a:ext>
            </a:extLst>
          </p:cNvPr>
          <p:cNvSpPr/>
          <p:nvPr/>
        </p:nvSpPr>
        <p:spPr>
          <a:xfrm>
            <a:off x="380891" y="2381569"/>
            <a:ext cx="23335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8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VIDÉOS DES</a:t>
            </a:r>
            <a:br>
              <a:rPr lang="fr-FR" sz="18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</a:br>
            <a:r>
              <a:rPr lang="fr-FR" sz="18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PRODUCTEURS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E72F8FD-76E7-194A-A15A-C86DD8105F0F}"/>
              </a:ext>
            </a:extLst>
          </p:cNvPr>
          <p:cNvGrpSpPr/>
          <p:nvPr/>
        </p:nvGrpSpPr>
        <p:grpSpPr>
          <a:xfrm>
            <a:off x="1676729" y="2386666"/>
            <a:ext cx="3496797" cy="2239305"/>
            <a:chOff x="747448" y="2386666"/>
            <a:chExt cx="3496797" cy="2239305"/>
          </a:xfrm>
        </p:grpSpPr>
        <p:pic>
          <p:nvPicPr>
            <p:cNvPr id="24" name="Picture 46">
              <a:hlinkClick r:id="rId5"/>
              <a:extLst>
                <a:ext uri="{FF2B5EF4-FFF2-40B4-BE49-F238E27FC236}">
                  <a16:creationId xmlns:a16="http://schemas.microsoft.com/office/drawing/2014/main" id="{28C3BC89-5A35-554C-B924-36C39BFC7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449" y="2410685"/>
              <a:ext cx="1688997" cy="962574"/>
            </a:xfrm>
            <a:prstGeom prst="rect">
              <a:avLst/>
            </a:prstGeom>
          </p:spPr>
        </p:pic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120A1FF1-4C6C-B84B-B14F-6509A323788B}"/>
                </a:ext>
              </a:extLst>
            </p:cNvPr>
            <p:cNvSpPr txBox="1"/>
            <p:nvPr/>
          </p:nvSpPr>
          <p:spPr>
            <a:xfrm>
              <a:off x="748379" y="3376259"/>
              <a:ext cx="165274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Des carottes</a:t>
              </a:r>
              <a:endParaRPr lang="fr-FR" sz="800" dirty="0">
                <a:solidFill>
                  <a:srgbClr val="69B9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54">
              <a:hlinkClick r:id="rId5"/>
              <a:extLst>
                <a:ext uri="{FF2B5EF4-FFF2-40B4-BE49-F238E27FC236}">
                  <a16:creationId xmlns:a16="http://schemas.microsoft.com/office/drawing/2014/main" id="{FFE1EB1F-2AE8-1C40-9BFD-2F2D847DB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351" y="2386666"/>
              <a:ext cx="1684693" cy="968570"/>
            </a:xfrm>
            <a:prstGeom prst="rect">
              <a:avLst/>
            </a:prstGeom>
          </p:spPr>
        </p:pic>
        <p:sp>
          <p:nvSpPr>
            <p:cNvPr id="28" name="TextBox 56">
              <a:extLst>
                <a:ext uri="{FF2B5EF4-FFF2-40B4-BE49-F238E27FC236}">
                  <a16:creationId xmlns:a16="http://schemas.microsoft.com/office/drawing/2014/main" id="{ABD23358-3DB8-2749-B489-A144450B10C0}"/>
                </a:ext>
              </a:extLst>
            </p:cNvPr>
            <p:cNvSpPr txBox="1"/>
            <p:nvPr/>
          </p:nvSpPr>
          <p:spPr>
            <a:xfrm>
              <a:off x="2547130" y="3355238"/>
              <a:ext cx="1652745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Des pommes </a:t>
              </a:r>
            </a:p>
          </p:txBody>
        </p:sp>
        <p:pic>
          <p:nvPicPr>
            <p:cNvPr id="30" name="Picture 47">
              <a:hlinkClick r:id="rId7"/>
              <a:extLst>
                <a:ext uri="{FF2B5EF4-FFF2-40B4-BE49-F238E27FC236}">
                  <a16:creationId xmlns:a16="http://schemas.microsoft.com/office/drawing/2014/main" id="{5A13F778-2E74-0247-8096-969CD6B8C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34" y="3521773"/>
              <a:ext cx="1680225" cy="968570"/>
            </a:xfrm>
            <a:prstGeom prst="rect">
              <a:avLst/>
            </a:prstGeom>
          </p:spPr>
        </p:pic>
        <p:sp>
          <p:nvSpPr>
            <p:cNvPr id="31" name="TextBox 51">
              <a:extLst>
                <a:ext uri="{FF2B5EF4-FFF2-40B4-BE49-F238E27FC236}">
                  <a16:creationId xmlns:a16="http://schemas.microsoft.com/office/drawing/2014/main" id="{EC9F3CB0-602F-6A47-8659-DA435A643A73}"/>
                </a:ext>
              </a:extLst>
            </p:cNvPr>
            <p:cNvSpPr txBox="1"/>
            <p:nvPr/>
          </p:nvSpPr>
          <p:spPr>
            <a:xfrm>
              <a:off x="747448" y="4502860"/>
              <a:ext cx="165274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Des tomates</a:t>
              </a:r>
              <a:endParaRPr lang="fr-FR" sz="800" dirty="0">
                <a:solidFill>
                  <a:srgbClr val="69B9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48">
              <a:hlinkClick r:id="rId9"/>
              <a:extLst>
                <a:ext uri="{FF2B5EF4-FFF2-40B4-BE49-F238E27FC236}">
                  <a16:creationId xmlns:a16="http://schemas.microsoft.com/office/drawing/2014/main" id="{3A9084FD-EC66-FA47-91E3-C8BDCFCC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439" y="3521773"/>
              <a:ext cx="1676966" cy="968570"/>
            </a:xfrm>
            <a:prstGeom prst="rect">
              <a:avLst/>
            </a:prstGeom>
          </p:spPr>
        </p:pic>
        <p:sp>
          <p:nvSpPr>
            <p:cNvPr id="34" name="TextBox 52">
              <a:extLst>
                <a:ext uri="{FF2B5EF4-FFF2-40B4-BE49-F238E27FC236}">
                  <a16:creationId xmlns:a16="http://schemas.microsoft.com/office/drawing/2014/main" id="{E794D70C-6109-3E49-BA5C-73276D16534D}"/>
                </a:ext>
              </a:extLst>
            </p:cNvPr>
            <p:cNvSpPr txBox="1"/>
            <p:nvPr/>
          </p:nvSpPr>
          <p:spPr>
            <a:xfrm>
              <a:off x="2530353" y="4502860"/>
              <a:ext cx="171389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Des pommes de terre</a:t>
              </a:r>
              <a:endParaRPr lang="fr-FR" sz="800" dirty="0">
                <a:solidFill>
                  <a:srgbClr val="69B9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61">
            <a:extLst>
              <a:ext uri="{FF2B5EF4-FFF2-40B4-BE49-F238E27FC236}">
                <a16:creationId xmlns:a16="http://schemas.microsoft.com/office/drawing/2014/main" id="{5B72BAC6-9CF3-C243-8055-03FE5AA56778}"/>
              </a:ext>
            </a:extLst>
          </p:cNvPr>
          <p:cNvSpPr txBox="1"/>
          <p:nvPr/>
        </p:nvSpPr>
        <p:spPr>
          <a:xfrm>
            <a:off x="397467" y="2964683"/>
            <a:ext cx="34483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Comment obtenir </a:t>
            </a:r>
            <a:b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des fruits et légumes </a:t>
            </a:r>
          </a:p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“Zéro Résidu de</a:t>
            </a:r>
            <a:b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Pesticides” ?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66">
            <a:hlinkClick r:id="rId16"/>
            <a:extLst>
              <a:ext uri="{FF2B5EF4-FFF2-40B4-BE49-F238E27FC236}">
                <a16:creationId xmlns:a16="http://schemas.microsoft.com/office/drawing/2014/main" id="{4A013CCE-3BA9-424E-BD02-1D87F8F40E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07" y="1075465"/>
            <a:ext cx="1676966" cy="97629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D2EF91A-E325-E244-B3DB-F1EACC7090F9}"/>
              </a:ext>
            </a:extLst>
          </p:cNvPr>
          <p:cNvSpPr/>
          <p:nvPr/>
        </p:nvSpPr>
        <p:spPr>
          <a:xfrm>
            <a:off x="3390510" y="53191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Zéro résidu de pesticides, c’est</a:t>
            </a:r>
            <a:b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l'engagement  du Collectif</a:t>
            </a:r>
            <a:b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Nouveaux Champs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D9C02C-49D6-C947-A5FF-E518DF4181D1}"/>
              </a:ext>
            </a:extLst>
          </p:cNvPr>
          <p:cNvSpPr/>
          <p:nvPr/>
        </p:nvSpPr>
        <p:spPr>
          <a:xfrm>
            <a:off x="3473359" y="269415"/>
            <a:ext cx="36440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800" b="1" dirty="0">
                <a:solidFill>
                  <a:srgbClr val="346B0A"/>
                </a:solidFill>
                <a:latin typeface="Trade Gothic LT Std Condensed N" panose="020B0606020502020204" pitchFamily="34" charset="77"/>
              </a:rPr>
              <a:t>PUB TV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EB7FF2E9-642D-034D-94A4-409292CB9F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9298" y="3808384"/>
            <a:ext cx="947667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A067B19-5C38-F34C-88B0-0C7ECBC0699F}"/>
              </a:ext>
            </a:extLst>
          </p:cNvPr>
          <p:cNvSpPr/>
          <p:nvPr/>
        </p:nvSpPr>
        <p:spPr bwMode="auto">
          <a:xfrm>
            <a:off x="-1" y="-51470"/>
            <a:ext cx="9144000" cy="5194970"/>
          </a:xfrm>
          <a:prstGeom prst="rect">
            <a:avLst/>
          </a:prstGeom>
          <a:solidFill>
            <a:srgbClr val="346B0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E46BBA-CF5D-0448-B448-FB0A26F5B375}"/>
              </a:ext>
            </a:extLst>
          </p:cNvPr>
          <p:cNvSpPr/>
          <p:nvPr/>
        </p:nvSpPr>
        <p:spPr bwMode="auto">
          <a:xfrm>
            <a:off x="-1267267" y="-2094851"/>
            <a:ext cx="4189701" cy="4189701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B67F89F-3900-D34D-8FD3-529C9671D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2402"/>
            <a:ext cx="1916415" cy="108012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8D15F5-FA0D-8F4E-A4FB-181279AAA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4846262"/>
            <a:ext cx="2743200" cy="245768"/>
          </a:xfrm>
        </p:spPr>
        <p:txBody>
          <a:bodyPr/>
          <a:lstStyle/>
          <a:p>
            <a:fld id="{92A23C4A-E48D-5640-B4C6-E7937792EB9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8500119-7C75-CE46-8FB3-7B7EC7BE415A}"/>
              </a:ext>
            </a:extLst>
          </p:cNvPr>
          <p:cNvSpPr/>
          <p:nvPr/>
        </p:nvSpPr>
        <p:spPr bwMode="auto">
          <a:xfrm>
            <a:off x="6400395" y="1957752"/>
            <a:ext cx="5235690" cy="5235690"/>
          </a:xfrm>
          <a:prstGeom prst="ellipse">
            <a:avLst/>
          </a:prstGeom>
          <a:solidFill>
            <a:srgbClr val="92D050">
              <a:alpha val="2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cript MT Bold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387CC0-CAD4-0441-9C75-B8AC2E62E95C}"/>
              </a:ext>
            </a:extLst>
          </p:cNvPr>
          <p:cNvSpPr/>
          <p:nvPr/>
        </p:nvSpPr>
        <p:spPr>
          <a:xfrm>
            <a:off x="3192718" y="3658249"/>
            <a:ext cx="2758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d’infos sur</a:t>
            </a:r>
          </a:p>
          <a:p>
            <a:pPr algn="ctr"/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www.nouveaux-champs.fr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D622C1-2820-FF4B-864C-795C7E16DAE5}"/>
              </a:ext>
            </a:extLst>
          </p:cNvPr>
          <p:cNvSpPr/>
          <p:nvPr/>
        </p:nvSpPr>
        <p:spPr>
          <a:xfrm>
            <a:off x="2922434" y="1502586"/>
            <a:ext cx="34415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80"/>
              </a:lnSpc>
              <a:defRPr/>
            </a:pPr>
            <a:r>
              <a:rPr lang="fr-FR" sz="3200" b="1" dirty="0">
                <a:solidFill>
                  <a:schemeClr val="bg1"/>
                </a:solidFill>
                <a:latin typeface="Trade Gothic LT Std Cn" panose="020B0606020502020204" pitchFamily="34" charset="77"/>
                <a:cs typeface="Calibri" panose="020F0502020204030204" pitchFamily="34" charset="0"/>
              </a:rPr>
              <a:t>REJOIGNEZ-NOUS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FE0372-1D4F-064F-8C88-16E07E3D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20" y="2363178"/>
            <a:ext cx="5594781" cy="98847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F48D72-0173-1A4A-BDAB-0A57176B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9150B-FDAE-5A43-9240-3F775615BBD6}" type="datetime1">
              <a:rPr lang="fr-FR" smtClean="0"/>
              <a:t>23/04/2021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8285EF-1881-D243-A482-2BD6DFBE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Répondre aux principales objections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8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cript MT Bold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cript MT Bold" pitchFamily="66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r">
          <a:defRPr dirty="0" smtClean="0"/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B285F9F5DDBC458DCA53F6269DD746" ma:contentTypeVersion="12" ma:contentTypeDescription="Crée un document." ma:contentTypeScope="" ma:versionID="75513de5e12d1dce52377453f8990d1c">
  <xsd:schema xmlns:xsd="http://www.w3.org/2001/XMLSchema" xmlns:xs="http://www.w3.org/2001/XMLSchema" xmlns:p="http://schemas.microsoft.com/office/2006/metadata/properties" xmlns:ns2="e9585957-7c7f-4bc3-9c15-b28fa02294e1" xmlns:ns3="6fa7669e-8c55-47e9-ac91-8be841a71ba8" targetNamespace="http://schemas.microsoft.com/office/2006/metadata/properties" ma:root="true" ma:fieldsID="a50c46265eda14c8d9ddea64075e1823" ns2:_="" ns3:_="">
    <xsd:import namespace="e9585957-7c7f-4bc3-9c15-b28fa02294e1"/>
    <xsd:import namespace="6fa7669e-8c55-47e9-ac91-8be841a71b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85957-7c7f-4bc3-9c15-b28fa0229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7669e-8c55-47e9-ac91-8be841a71b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E39F85-C5FC-4819-85BD-49755EAEB4A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FE816F-99D6-472E-89C7-5D93997436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EBB22F-CFA7-4EFD-9DC9-EB4E594B4DDA}">
  <ds:schemaRefs>
    <ds:schemaRef ds:uri="6fa7669e-8c55-47e9-ac91-8be841a71ba8"/>
    <ds:schemaRef ds:uri="e9585957-7c7f-4bc3-9c15-b28fa02294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726</Words>
  <Application>Microsoft Macintosh PowerPoint</Application>
  <PresentationFormat>Affichage à l'écran (16:9)</PresentationFormat>
  <Paragraphs>85</Paragraphs>
  <Slides>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ＭＳ Ｐゴシック</vt:lpstr>
      <vt:lpstr>Arial</vt:lpstr>
      <vt:lpstr>Calibri</vt:lpstr>
      <vt:lpstr>Franklin Gothic Book</vt:lpstr>
      <vt:lpstr>Franklin Gothic Medium</vt:lpstr>
      <vt:lpstr>Script MT Bold</vt:lpstr>
      <vt:lpstr>Trade Gothic LT Std Cn</vt:lpstr>
      <vt:lpstr>Trade Gothic LT Std Condensed 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SB</dc:creator>
  <cp:lastModifiedBy>Microsoft Office User</cp:lastModifiedBy>
  <cp:revision>129</cp:revision>
  <cp:lastPrinted>2021-01-22T08:38:04Z</cp:lastPrinted>
  <dcterms:created xsi:type="dcterms:W3CDTF">2013-10-25T15:19:18Z</dcterms:created>
  <dcterms:modified xsi:type="dcterms:W3CDTF">2021-04-23T02:22:13Z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0x01010098B285F9F5DDBC458DCA53F6269DD746</vt:lpwstr>
  </property>
</Properties>
</file>