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0"/>
  </p:notesMasterIdLst>
  <p:handoutMasterIdLst>
    <p:handoutMasterId r:id="rId51"/>
  </p:handoutMasterIdLst>
  <p:sldIdLst>
    <p:sldId id="1246" r:id="rId5"/>
    <p:sldId id="1613" r:id="rId6"/>
    <p:sldId id="1377" r:id="rId7"/>
    <p:sldId id="1615" r:id="rId8"/>
    <p:sldId id="1378" r:id="rId9"/>
    <p:sldId id="1379" r:id="rId10"/>
    <p:sldId id="1380" r:id="rId11"/>
    <p:sldId id="1590" r:id="rId12"/>
    <p:sldId id="1616" r:id="rId13"/>
    <p:sldId id="1617" r:id="rId14"/>
    <p:sldId id="1400" r:id="rId15"/>
    <p:sldId id="1401" r:id="rId16"/>
    <p:sldId id="1406" r:id="rId17"/>
    <p:sldId id="1383" r:id="rId18"/>
    <p:sldId id="1407" r:id="rId19"/>
    <p:sldId id="1384" r:id="rId20"/>
    <p:sldId id="1385" r:id="rId21"/>
    <p:sldId id="1618" r:id="rId22"/>
    <p:sldId id="1399" r:id="rId23"/>
    <p:sldId id="1591" r:id="rId24"/>
    <p:sldId id="1326" r:id="rId25"/>
    <p:sldId id="1394" r:id="rId26"/>
    <p:sldId id="1372" r:id="rId27"/>
    <p:sldId id="1371" r:id="rId28"/>
    <p:sldId id="1397" r:id="rId29"/>
    <p:sldId id="1388" r:id="rId30"/>
    <p:sldId id="1329" r:id="rId31"/>
    <p:sldId id="1619" r:id="rId32"/>
    <p:sldId id="1391" r:id="rId33"/>
    <p:sldId id="1500" r:id="rId34"/>
    <p:sldId id="1393" r:id="rId35"/>
    <p:sldId id="1404" r:id="rId36"/>
    <p:sldId id="1370" r:id="rId37"/>
    <p:sldId id="1278" r:id="rId38"/>
    <p:sldId id="1620" r:id="rId39"/>
    <p:sldId id="1398" r:id="rId40"/>
    <p:sldId id="1589" r:id="rId41"/>
    <p:sldId id="1622" r:id="rId42"/>
    <p:sldId id="1623" r:id="rId43"/>
    <p:sldId id="1273" r:id="rId44"/>
    <p:sldId id="1290" r:id="rId45"/>
    <p:sldId id="1624" r:id="rId46"/>
    <p:sldId id="1350" r:id="rId47"/>
    <p:sldId id="1438" r:id="rId48"/>
    <p:sldId id="1355" r:id="rId49"/>
  </p:sldIdLst>
  <p:sldSz cx="9144000" cy="5143500" type="screen16x9"/>
  <p:notesSz cx="10234613" cy="7099300"/>
  <p:defaultTextStyle>
    <a:defPPr>
      <a:defRPr lang="fr-FR"/>
    </a:defPPr>
    <a:lvl1pPr algn="l" rtl="0" fontAlgn="base">
      <a:spcBef>
        <a:spcPct val="0"/>
      </a:spcBef>
      <a:spcAft>
        <a:spcPct val="0"/>
      </a:spcAft>
      <a:defRPr sz="1400" kern="1200">
        <a:solidFill>
          <a:schemeClr val="tx1"/>
        </a:solidFill>
        <a:latin typeface="Script MT Bold" charset="0"/>
        <a:ea typeface="ＭＳ Ｐゴシック" charset="0"/>
        <a:cs typeface="ＭＳ Ｐゴシック" charset="0"/>
      </a:defRPr>
    </a:lvl1pPr>
    <a:lvl2pPr marL="457200" algn="l" rtl="0" fontAlgn="base">
      <a:spcBef>
        <a:spcPct val="0"/>
      </a:spcBef>
      <a:spcAft>
        <a:spcPct val="0"/>
      </a:spcAft>
      <a:defRPr sz="1400" kern="1200">
        <a:solidFill>
          <a:schemeClr val="tx1"/>
        </a:solidFill>
        <a:latin typeface="Script MT Bold" charset="0"/>
        <a:ea typeface="ＭＳ Ｐゴシック" charset="0"/>
        <a:cs typeface="ＭＳ Ｐゴシック" charset="0"/>
      </a:defRPr>
    </a:lvl2pPr>
    <a:lvl3pPr marL="914400" algn="l" rtl="0" fontAlgn="base">
      <a:spcBef>
        <a:spcPct val="0"/>
      </a:spcBef>
      <a:spcAft>
        <a:spcPct val="0"/>
      </a:spcAft>
      <a:defRPr sz="1400" kern="1200">
        <a:solidFill>
          <a:schemeClr val="tx1"/>
        </a:solidFill>
        <a:latin typeface="Script MT Bold" charset="0"/>
        <a:ea typeface="ＭＳ Ｐゴシック" charset="0"/>
        <a:cs typeface="ＭＳ Ｐゴシック" charset="0"/>
      </a:defRPr>
    </a:lvl3pPr>
    <a:lvl4pPr marL="1371600" algn="l" rtl="0" fontAlgn="base">
      <a:spcBef>
        <a:spcPct val="0"/>
      </a:spcBef>
      <a:spcAft>
        <a:spcPct val="0"/>
      </a:spcAft>
      <a:defRPr sz="1400" kern="1200">
        <a:solidFill>
          <a:schemeClr val="tx1"/>
        </a:solidFill>
        <a:latin typeface="Script MT Bold" charset="0"/>
        <a:ea typeface="ＭＳ Ｐゴシック" charset="0"/>
        <a:cs typeface="ＭＳ Ｐゴシック" charset="0"/>
      </a:defRPr>
    </a:lvl4pPr>
    <a:lvl5pPr marL="1828800" algn="l" rtl="0" fontAlgn="base">
      <a:spcBef>
        <a:spcPct val="0"/>
      </a:spcBef>
      <a:spcAft>
        <a:spcPct val="0"/>
      </a:spcAft>
      <a:defRPr sz="1400" kern="1200">
        <a:solidFill>
          <a:schemeClr val="tx1"/>
        </a:solidFill>
        <a:latin typeface="Script MT Bold" charset="0"/>
        <a:ea typeface="ＭＳ Ｐゴシック" charset="0"/>
        <a:cs typeface="ＭＳ Ｐゴシック" charset="0"/>
      </a:defRPr>
    </a:lvl5pPr>
    <a:lvl6pPr marL="2286000" algn="l" defTabSz="457200" rtl="0" eaLnBrk="1" latinLnBrk="0" hangingPunct="1">
      <a:defRPr sz="1400" kern="1200">
        <a:solidFill>
          <a:schemeClr val="tx1"/>
        </a:solidFill>
        <a:latin typeface="Script MT Bold" charset="0"/>
        <a:ea typeface="ＭＳ Ｐゴシック" charset="0"/>
        <a:cs typeface="ＭＳ Ｐゴシック" charset="0"/>
      </a:defRPr>
    </a:lvl6pPr>
    <a:lvl7pPr marL="2743200" algn="l" defTabSz="457200" rtl="0" eaLnBrk="1" latinLnBrk="0" hangingPunct="1">
      <a:defRPr sz="1400" kern="1200">
        <a:solidFill>
          <a:schemeClr val="tx1"/>
        </a:solidFill>
        <a:latin typeface="Script MT Bold" charset="0"/>
        <a:ea typeface="ＭＳ Ｐゴシック" charset="0"/>
        <a:cs typeface="ＭＳ Ｐゴシック" charset="0"/>
      </a:defRPr>
    </a:lvl7pPr>
    <a:lvl8pPr marL="3200400" algn="l" defTabSz="457200" rtl="0" eaLnBrk="1" latinLnBrk="0" hangingPunct="1">
      <a:defRPr sz="1400" kern="1200">
        <a:solidFill>
          <a:schemeClr val="tx1"/>
        </a:solidFill>
        <a:latin typeface="Script MT Bold" charset="0"/>
        <a:ea typeface="ＭＳ Ｐゴシック" charset="0"/>
        <a:cs typeface="ＭＳ Ｐゴシック" charset="0"/>
      </a:defRPr>
    </a:lvl8pPr>
    <a:lvl9pPr marL="3657600" algn="l" defTabSz="457200" rtl="0" eaLnBrk="1" latinLnBrk="0" hangingPunct="1">
      <a:defRPr sz="1400" kern="1200">
        <a:solidFill>
          <a:schemeClr val="tx1"/>
        </a:solidFill>
        <a:latin typeface="Script MT Bol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B0A"/>
    <a:srgbClr val="FF6699"/>
    <a:srgbClr val="33CC33"/>
    <a:srgbClr val="FA2113"/>
    <a:srgbClr val="00FFCC"/>
    <a:srgbClr val="FFFF66"/>
    <a:srgbClr val="D353BC"/>
    <a:srgbClr val="9CF995"/>
    <a:srgbClr val="FDFE0A"/>
    <a:srgbClr val="3AD8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7E90E5-D784-4832-A5E4-39BC842BF636}" v="9" dt="2022-05-18T13:57:10.048"/>
    <p1510:client id="{88FC5CD6-1758-433B-BA77-4161D4B69F35}" v="49" dt="2022-05-18T09:04:21.492"/>
    <p1510:client id="{9387AC60-A692-44CE-B296-16CFC31A62FA}" v="723" dt="2022-05-18T13:26:02.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8"/>
    <p:restoredTop sz="93202"/>
  </p:normalViewPr>
  <p:slideViewPr>
    <p:cSldViewPr snapToGrid="0">
      <p:cViewPr varScale="1">
        <p:scale>
          <a:sx n="84" d="100"/>
          <a:sy n="84" d="100"/>
        </p:scale>
        <p:origin x="840" y="78"/>
      </p:cViewPr>
      <p:guideLst>
        <p:guide orient="horz" pos="1620"/>
        <p:guide pos="288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ulie%20SABOURIN\Desktop\Bilan%20recensement%20IFT%202020%20Nouveaux%20Champ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5421125171016"/>
          <c:y val="0.11233384320908012"/>
          <c:w val="0.70766539413375262"/>
          <c:h val="0.72220489221258166"/>
        </c:manualLayout>
      </c:layout>
      <c:barChart>
        <c:barDir val="col"/>
        <c:grouping val="clustered"/>
        <c:varyColors val="0"/>
        <c:ser>
          <c:idx val="0"/>
          <c:order val="0"/>
          <c:tx>
            <c:strRef>
              <c:f>'Feuil1 (2)'!$L$88</c:f>
              <c:strCache>
                <c:ptCount val="1"/>
                <c:pt idx="0">
                  <c:v>ZRP</c:v>
                </c:pt>
              </c:strCache>
            </c:strRef>
          </c:tx>
          <c:spPr>
            <a:solidFill>
              <a:srgbClr val="34D330"/>
            </a:solidFill>
            <a:ln>
              <a:solidFill>
                <a:srgbClr val="34D33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 (2)'!$J$89:$J$92</c:f>
              <c:strCache>
                <c:ptCount val="4"/>
                <c:pt idx="0">
                  <c:v>IFT &lt; 5</c:v>
                </c:pt>
                <c:pt idx="1">
                  <c:v>5 &lt; IFT &lt; 10</c:v>
                </c:pt>
                <c:pt idx="2">
                  <c:v>10 &lt; IFT &lt; 15</c:v>
                </c:pt>
                <c:pt idx="3">
                  <c:v>IFT &gt; 15</c:v>
                </c:pt>
              </c:strCache>
            </c:strRef>
          </c:cat>
          <c:val>
            <c:numRef>
              <c:f>'Feuil1 (2)'!$L$89:$L$92</c:f>
              <c:numCache>
                <c:formatCode>0%</c:formatCode>
                <c:ptCount val="4"/>
                <c:pt idx="0">
                  <c:v>0.57894736842105265</c:v>
                </c:pt>
                <c:pt idx="1">
                  <c:v>0.36842105263157893</c:v>
                </c:pt>
                <c:pt idx="2">
                  <c:v>5.2631578947368418E-2</c:v>
                </c:pt>
                <c:pt idx="3">
                  <c:v>0</c:v>
                </c:pt>
              </c:numCache>
            </c:numRef>
          </c:val>
          <c:extLst>
            <c:ext xmlns:c16="http://schemas.microsoft.com/office/drawing/2014/chart" uri="{C3380CC4-5D6E-409C-BE32-E72D297353CC}">
              <c16:uniqueId val="{00000000-1753-2348-9A20-B573CE6C92DB}"/>
            </c:ext>
          </c:extLst>
        </c:ser>
        <c:ser>
          <c:idx val="1"/>
          <c:order val="1"/>
          <c:tx>
            <c:strRef>
              <c:f>'Feuil1 (2)'!$N$88</c:f>
              <c:strCache>
                <c:ptCount val="1"/>
                <c:pt idx="0">
                  <c:v>Conventionnel</c:v>
                </c:pt>
              </c:strCache>
            </c:strRef>
          </c:tx>
          <c:spPr>
            <a:solidFill>
              <a:srgbClr val="346B0A"/>
            </a:solidFill>
            <a:ln>
              <a:noFill/>
            </a:ln>
            <a:effectLst/>
          </c:spPr>
          <c:invertIfNegative val="0"/>
          <c:dLbls>
            <c:dLbl>
              <c:idx val="0"/>
              <c:layout>
                <c:manualLayout>
                  <c:x val="6.820288747933271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53-2348-9A20-B573CE6C92DB}"/>
                </c:ext>
              </c:extLst>
            </c:dLbl>
            <c:dLbl>
              <c:idx val="1"/>
              <c:layout>
                <c:manualLayout>
                  <c:x val="8.525360934916589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53-2348-9A20-B573CE6C92D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 (2)'!$J$89:$J$92</c:f>
              <c:strCache>
                <c:ptCount val="4"/>
                <c:pt idx="0">
                  <c:v>IFT &lt; 5</c:v>
                </c:pt>
                <c:pt idx="1">
                  <c:v>5 &lt; IFT &lt; 10</c:v>
                </c:pt>
                <c:pt idx="2">
                  <c:v>10 &lt; IFT &lt; 15</c:v>
                </c:pt>
                <c:pt idx="3">
                  <c:v>IFT &gt; 15</c:v>
                </c:pt>
              </c:strCache>
            </c:strRef>
          </c:cat>
          <c:val>
            <c:numRef>
              <c:f>'Feuil1 (2)'!$N$89:$N$92</c:f>
              <c:numCache>
                <c:formatCode>0%</c:formatCode>
                <c:ptCount val="4"/>
                <c:pt idx="0">
                  <c:v>0.31578947368421051</c:v>
                </c:pt>
                <c:pt idx="1">
                  <c:v>0.21052631578947367</c:v>
                </c:pt>
                <c:pt idx="2">
                  <c:v>0.36842105263157893</c:v>
                </c:pt>
                <c:pt idx="3">
                  <c:v>0.10526315789473684</c:v>
                </c:pt>
              </c:numCache>
            </c:numRef>
          </c:val>
          <c:extLst>
            <c:ext xmlns:c16="http://schemas.microsoft.com/office/drawing/2014/chart" uri="{C3380CC4-5D6E-409C-BE32-E72D297353CC}">
              <c16:uniqueId val="{00000003-1753-2348-9A20-B573CE6C92DB}"/>
            </c:ext>
          </c:extLst>
        </c:ser>
        <c:dLbls>
          <c:showLegendKey val="0"/>
          <c:showVal val="0"/>
          <c:showCatName val="0"/>
          <c:showSerName val="0"/>
          <c:showPercent val="0"/>
          <c:showBubbleSize val="0"/>
        </c:dLbls>
        <c:gapWidth val="150"/>
        <c:axId val="2087266383"/>
        <c:axId val="1869533231"/>
      </c:barChart>
      <c:catAx>
        <c:axId val="208726638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a:t>IFT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869533231"/>
        <c:crosses val="autoZero"/>
        <c:auto val="1"/>
        <c:lblAlgn val="ctr"/>
        <c:lblOffset val="100"/>
        <c:noMultiLvlLbl val="0"/>
      </c:catAx>
      <c:valAx>
        <c:axId val="18695332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fr-FR" sz="900"/>
                  <a:t>Nombre d’espèces en %</a:t>
                </a:r>
              </a:p>
            </c:rich>
          </c:tx>
          <c:layout>
            <c:manualLayout>
              <c:xMode val="edge"/>
              <c:yMode val="edge"/>
              <c:x val="8.5697753470505966E-3"/>
              <c:y val="0.2854983721939118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20872663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[M2021.xlsx]TCD B1 - B6!Tableau croisé dynamique2</c:name>
    <c:fmtId val="401"/>
  </c:pivotSource>
  <c:chart>
    <c:autoTitleDeleted val="1"/>
    <c:pivotFmts>
      <c:pivotFmt>
        <c:idx val="0"/>
        <c:spPr>
          <a:solidFill>
            <a:schemeClr val="accent1"/>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a:outerShdw blurRad="63500" sx="102000" sy="102000" algn="ctr" rotWithShape="0">
              <a:prstClr val="black">
                <a:alpha val="20000"/>
              </a:prstClr>
            </a:outerShdw>
          </a:effectLst>
        </c:spPr>
        <c:dLbl>
          <c:idx val="0"/>
          <c:layout>
            <c:manualLayout>
              <c:x val="-1.7750240141660687E-2"/>
              <c:y val="-1.7554079702954892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
        <c:spPr>
          <a:solidFill>
            <a:schemeClr val="accent1"/>
          </a:solidFill>
          <a:ln>
            <a:noFill/>
          </a:ln>
          <a:effectLst>
            <a:outerShdw blurRad="63500" sx="102000" sy="102000" algn="ctr" rotWithShape="0">
              <a:prstClr val="black">
                <a:alpha val="20000"/>
              </a:prstClr>
            </a:outerShdw>
          </a:effectLst>
        </c:spPr>
        <c:dLbl>
          <c:idx val="0"/>
          <c:delete val="1"/>
          <c:extLst>
            <c:ext xmlns:c15="http://schemas.microsoft.com/office/drawing/2012/chart" uri="{CE6537A1-D6FC-4f65-9D91-7224C49458BB}"/>
          </c:extLst>
        </c:dLbl>
      </c:pivotFmt>
      <c:pivotFmt>
        <c:idx val="4"/>
        <c:spPr>
          <a:solidFill>
            <a:schemeClr val="accent1"/>
          </a:solidFill>
          <a:ln>
            <a:noFill/>
          </a:ln>
          <a:effectLst>
            <a:outerShdw blurRad="63500" sx="102000" sy="102000" algn="ctr" rotWithShape="0">
              <a:prstClr val="black">
                <a:alpha val="20000"/>
              </a:prstClr>
            </a:outerShdw>
          </a:effectLst>
        </c:spPr>
        <c:dLbl>
          <c:idx val="0"/>
          <c:layout>
            <c:manualLayout>
              <c:x val="-7.6536870480625524E-4"/>
              <c:y val="-7.3404377740779944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
        <c:spPr>
          <a:solidFill>
            <a:schemeClr val="accent1"/>
          </a:solidFill>
          <a:ln>
            <a:noFill/>
          </a:ln>
          <a:effectLst>
            <a:outerShdw blurRad="63500" sx="102000" sy="102000" algn="ctr" rotWithShape="0">
              <a:prstClr val="black">
                <a:alpha val="20000"/>
              </a:prstClr>
            </a:outerShdw>
          </a:effectLst>
        </c:spPr>
        <c:dLbl>
          <c:idx val="0"/>
          <c:layout>
            <c:manualLayout>
              <c:x val="9.7861642737647764E-3"/>
              <c:y val="1.508956939226361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accent1"/>
          </a:solidFill>
          <a:ln>
            <a:noFill/>
          </a:ln>
          <a:effectLst>
            <a:outerShdw blurRad="63500" sx="102000" sy="102000" algn="ctr" rotWithShape="0">
              <a:prstClr val="black">
                <a:alpha val="20000"/>
              </a:prstClr>
            </a:outerShdw>
          </a:effectLst>
        </c:spPr>
        <c:dLbl>
          <c:idx val="0"/>
          <c:delete val="1"/>
          <c:extLst>
            <c:ext xmlns:c15="http://schemas.microsoft.com/office/drawing/2012/chart" uri="{CE6537A1-D6FC-4f65-9D91-7224C49458BB}"/>
          </c:extLst>
        </c:dLbl>
      </c:pivotFmt>
      <c:pivotFmt>
        <c:idx val="7"/>
        <c:spPr>
          <a:solidFill>
            <a:schemeClr val="accent1"/>
          </a:solidFill>
          <a:ln>
            <a:noFill/>
          </a:ln>
          <a:effectLst>
            <a:outerShdw blurRad="63500" sx="102000" sy="102000" algn="ctr" rotWithShape="0">
              <a:prstClr val="black">
                <a:alpha val="20000"/>
              </a:prstClr>
            </a:outerShdw>
          </a:effectLst>
        </c:spPr>
        <c:dLbl>
          <c:idx val="0"/>
          <c:layout>
            <c:manualLayout>
              <c:x val="1.4326371916173811E-2"/>
              <c:y val="-2.1827831976700254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
        <c:spPr>
          <a:solidFill>
            <a:schemeClr val="accent1"/>
          </a:solidFill>
          <a:ln>
            <a:noFill/>
          </a:ln>
          <a:effectLst>
            <a:outerShdw blurRad="63500" sx="102000" sy="102000" algn="ctr" rotWithShape="0">
              <a:prstClr val="black">
                <a:alpha val="20000"/>
              </a:prstClr>
            </a:outerShdw>
          </a:effectLst>
        </c:spPr>
        <c:dLbl>
          <c:idx val="0"/>
          <c:delete val="1"/>
          <c:extLst>
            <c:ext xmlns:c15="http://schemas.microsoft.com/office/drawing/2012/chart" uri="{CE6537A1-D6FC-4f65-9D91-7224C49458BB}"/>
          </c:extLst>
        </c:dLbl>
      </c:pivotFmt>
      <c:pivotFmt>
        <c:idx val="9"/>
        <c:spPr>
          <a:solidFill>
            <a:schemeClr val="accent1"/>
          </a:solidFill>
          <a:ln>
            <a:noFill/>
          </a:ln>
          <a:effectLst>
            <a:outerShdw blurRad="63500" sx="102000" sy="102000" algn="ctr" rotWithShape="0">
              <a:prstClr val="black">
                <a:alpha val="20000"/>
              </a:prstClr>
            </a:outerShdw>
          </a:effectLst>
        </c:spPr>
        <c:dLbl>
          <c:idx val="0"/>
          <c:delete val="1"/>
          <c:extLst>
            <c:ext xmlns:c15="http://schemas.microsoft.com/office/drawing/2012/chart" uri="{CE6537A1-D6FC-4f65-9D91-7224C49458BB}"/>
          </c:extLst>
        </c:dLbl>
      </c:pivotFmt>
      <c:pivotFmt>
        <c:idx val="10"/>
        <c:spPr>
          <a:solidFill>
            <a:schemeClr val="accent1"/>
          </a:solidFill>
          <a:ln>
            <a:noFill/>
          </a:ln>
          <a:effectLst>
            <a:outerShdw blurRad="63500" sx="102000" sy="102000" algn="ctr" rotWithShape="0">
              <a:prstClr val="black">
                <a:alpha val="20000"/>
              </a:prstClr>
            </a:outerShdw>
          </a:effectLst>
        </c:spPr>
        <c:dLbl>
          <c:idx val="0"/>
          <c:layout>
            <c:manualLayout>
              <c:x val="5.094911985008807E-2"/>
              <c:y val="2.7133073185090649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5"/>
        <c:spPr>
          <a:solidFill>
            <a:schemeClr val="accent1"/>
          </a:solidFill>
          <a:ln>
            <a:noFill/>
          </a:ln>
          <a:effectLst>
            <a:outerShdw blurRad="63500" sx="102000" sy="102000" algn="ctr" rotWithShape="0">
              <a:prstClr val="black">
                <a:alpha val="20000"/>
              </a:prstClr>
            </a:outerShdw>
          </a:effectLst>
        </c:spPr>
        <c:dLbl>
          <c:idx val="0"/>
          <c:delete val="1"/>
          <c:extLst>
            <c:ext xmlns:c15="http://schemas.microsoft.com/office/drawing/2012/chart" uri="{CE6537A1-D6FC-4f65-9D91-7224C49458BB}"/>
          </c:extLst>
        </c:dLbl>
      </c:pivotFmt>
      <c:pivotFmt>
        <c:idx val="16"/>
        <c:spPr>
          <a:solidFill>
            <a:schemeClr val="accent1"/>
          </a:solidFill>
          <a:ln>
            <a:noFill/>
          </a:ln>
          <a:effectLst>
            <a:outerShdw blurRad="63500" sx="102000" sy="102000" algn="ctr" rotWithShape="0">
              <a:prstClr val="black">
                <a:alpha val="20000"/>
              </a:prstClr>
            </a:outerShdw>
          </a:effectLst>
        </c:spPr>
        <c:dLbl>
          <c:idx val="0"/>
          <c:delete val="1"/>
          <c:extLst>
            <c:ext xmlns:c15="http://schemas.microsoft.com/office/drawing/2012/chart" uri="{CE6537A1-D6FC-4f65-9D91-7224C49458BB}"/>
          </c:extLst>
        </c:dLbl>
      </c:pivotFmt>
      <c:pivotFmt>
        <c:idx val="17"/>
        <c:spPr>
          <a:solidFill>
            <a:schemeClr val="accent1"/>
          </a:solidFill>
          <a:ln>
            <a:noFill/>
          </a:ln>
          <a:effectLst>
            <a:outerShdw blurRad="63500" sx="102000" sy="102000" algn="ctr" rotWithShape="0">
              <a:prstClr val="black">
                <a:alpha val="20000"/>
              </a:prstClr>
            </a:outerShdw>
          </a:effectLst>
        </c:spPr>
        <c:dLbl>
          <c:idx val="0"/>
          <c:layout>
            <c:manualLayout>
              <c:x val="-2.4298721284816926E-2"/>
              <c:y val="-2.6852790699856723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8"/>
        <c:spPr>
          <a:solidFill>
            <a:schemeClr val="accent1"/>
          </a:solidFill>
          <a:ln>
            <a:noFill/>
          </a:ln>
          <a:effectLst>
            <a:outerShdw blurRad="63500" sx="102000" sy="102000" algn="ctr" rotWithShape="0">
              <a:prstClr val="black">
                <a:alpha val="20000"/>
              </a:prstClr>
            </a:outerShdw>
          </a:effectLst>
        </c:spPr>
        <c:dLbl>
          <c:idx val="0"/>
          <c:delete val="1"/>
          <c:extLst>
            <c:ext xmlns:c15="http://schemas.microsoft.com/office/drawing/2012/chart" uri="{CE6537A1-D6FC-4f65-9D91-7224C49458BB}"/>
          </c:extLst>
        </c:dLbl>
      </c:pivotFmt>
      <c:pivotFmt>
        <c:idx val="1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0"/>
        <c:spPr>
          <a:solidFill>
            <a:schemeClr val="accent1"/>
          </a:solidFill>
          <a:ln>
            <a:noFill/>
          </a:ln>
          <a:effectLst>
            <a:outerShdw blurRad="63500" sx="102000" sy="102000" algn="ctr" rotWithShape="0">
              <a:prstClr val="black">
                <a:alpha val="20000"/>
              </a:prstClr>
            </a:outerShdw>
          </a:effectLst>
        </c:spPr>
        <c:dLbl>
          <c:idx val="0"/>
          <c:layout>
            <c:manualLayout>
              <c:x val="-1.6183113980654678E-2"/>
              <c:y val="-7.325868023744248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2"/>
        <c:spPr>
          <a:solidFill>
            <a:schemeClr val="accent1"/>
          </a:solidFill>
          <a:ln>
            <a:noFill/>
          </a:ln>
          <a:effectLst>
            <a:outerShdw blurRad="63500" sx="102000" sy="102000" algn="ctr" rotWithShape="0">
              <a:prstClr val="black">
                <a:alpha val="20000"/>
              </a:prstClr>
            </a:outerShdw>
          </a:effectLst>
        </c:spPr>
        <c:dLbl>
          <c:idx val="0"/>
          <c:layout>
            <c:manualLayout>
              <c:x val="-1.2269033847322438E-3"/>
              <c:y val="-3.2862195350224694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3"/>
        <c:spPr>
          <a:solidFill>
            <a:schemeClr val="accent1"/>
          </a:solidFill>
          <a:ln>
            <a:noFill/>
          </a:ln>
          <a:effectLst>
            <a:outerShdw blurRad="63500" sx="102000" sy="102000" algn="ctr" rotWithShape="0">
              <a:prstClr val="black">
                <a:alpha val="20000"/>
              </a:prstClr>
            </a:outerShdw>
          </a:effectLst>
        </c:spPr>
        <c:dLbl>
          <c:idx val="0"/>
          <c:layout>
            <c:manualLayout>
              <c:x val="4.8806232067695613E-3"/>
              <c:y val="1.4137596722151898E-4"/>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5"/>
        <c:spPr>
          <a:solidFill>
            <a:schemeClr val="accent1"/>
          </a:solidFill>
          <a:ln>
            <a:noFill/>
          </a:ln>
          <a:effectLst>
            <a:outerShdw blurRad="63500" sx="102000" sy="102000" algn="ctr" rotWithShape="0">
              <a:prstClr val="black">
                <a:alpha val="20000"/>
              </a:prstClr>
            </a:outerShdw>
          </a:effectLst>
        </c:spPr>
        <c:dLbl>
          <c:idx val="0"/>
          <c:layout>
            <c:manualLayout>
              <c:x val="3.7154602068519777E-3"/>
              <c:y val="-1.174087279225067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3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3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3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3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3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3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3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3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3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3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4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4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4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4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4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4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4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4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4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4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5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5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5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5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5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5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5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5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5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5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6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6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6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6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6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6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6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6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6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6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7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7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7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7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7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7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7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7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7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7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8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8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8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8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8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8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8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8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8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8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9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9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9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9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9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9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96"/>
        <c:spPr>
          <a:solidFill>
            <a:schemeClr val="accent1"/>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9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9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9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1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1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1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1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1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1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1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1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1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1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2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2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2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2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2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2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2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2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2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2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3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3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3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3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3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3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3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3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3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3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4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41"/>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4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4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4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4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4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4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4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4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5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5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5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5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5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5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5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5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5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5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6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6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6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6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6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6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6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6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6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6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7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7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7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7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7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7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7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7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7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7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8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8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8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8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8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8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8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8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8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8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9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9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9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9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9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9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9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9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9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9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0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0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0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0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0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0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0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0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0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0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1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1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1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1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1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1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1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1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1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1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2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2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2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2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2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2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2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2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2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2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3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3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3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3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3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3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3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3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3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3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4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4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4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4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4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4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4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4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4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4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5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5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5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5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5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5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5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5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5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5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6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6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6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6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6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6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6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6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6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6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7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7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7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7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7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7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7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7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7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27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8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8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8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8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8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8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8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8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8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8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9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9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9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9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9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9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9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9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9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29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0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0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0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0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0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0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0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0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0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0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1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1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1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1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1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1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1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1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1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1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2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2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2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2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2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2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2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2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2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2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3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3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3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3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3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3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3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3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3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3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4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4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4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4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4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4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4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4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4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4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5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5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5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5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5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5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5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5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5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5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6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6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6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6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6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6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6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6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6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6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7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7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7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7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7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7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7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7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7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7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8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8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8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8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8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8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8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8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8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8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9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9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9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9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9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9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9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9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9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39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0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0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0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0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0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0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0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0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0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0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1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1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1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1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1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1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1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1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1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1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2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2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2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2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2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2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2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2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2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2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3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3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3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3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3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3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3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3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3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3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4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4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4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4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4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4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4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4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4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4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5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5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5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5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5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5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5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5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5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5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6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6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6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6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6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6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6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6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6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6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7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7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7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7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7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7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7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7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7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7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8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8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8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8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8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8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8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8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8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8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9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9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9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9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9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9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9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9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9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49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0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0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0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0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0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0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0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0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0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0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1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1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1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1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1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1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1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1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1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1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2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2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2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2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2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2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2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2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2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2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3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3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3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3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3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3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3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3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3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3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4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4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4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4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4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4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4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4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4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4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5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5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5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5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5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5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5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5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5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5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6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6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6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6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6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6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6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6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6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6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7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7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7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7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7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7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7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7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7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7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8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8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8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8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8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8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8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8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8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8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9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9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9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9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9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9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9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9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9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59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0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0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0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0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0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0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0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0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0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0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1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1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1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1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1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1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1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1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1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1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2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2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2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2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2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2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2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2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2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2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3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3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3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3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3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3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3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3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3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3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4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4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4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4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4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4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4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4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4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4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5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5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5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5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5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5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5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5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5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5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6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6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6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6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6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6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6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6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6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6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7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7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7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7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7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7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7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7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7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7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8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8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8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8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8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8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8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8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8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8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9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9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9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9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9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9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9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9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9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69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0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0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0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0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0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0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0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0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0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0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1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1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1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1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1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1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1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1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1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1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2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2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2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2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24"/>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25"/>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2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27"/>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2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2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3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3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3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3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34"/>
        <c:spPr>
          <a:solidFill>
            <a:schemeClr val="accent1"/>
          </a:solidFill>
          <a:ln>
            <a:noFill/>
          </a:ln>
          <a:effectLst>
            <a:outerShdw blurRad="63500" sx="102000" sy="102000" algn="ctr" rotWithShape="0">
              <a:prstClr val="black">
                <a:alpha val="20000"/>
              </a:prstClr>
            </a:outerShdw>
          </a:effectLst>
        </c:spPr>
      </c:pivotFmt>
      <c:pivotFmt>
        <c:idx val="735"/>
        <c:spPr>
          <a:solidFill>
            <a:schemeClr val="accent2"/>
          </a:solidFill>
          <a:ln>
            <a:noFill/>
          </a:ln>
          <a:effectLst>
            <a:outerShdw blurRad="63500" sx="102000" sy="102000" algn="ctr" rotWithShape="0">
              <a:prstClr val="black">
                <a:alpha val="20000"/>
              </a:prstClr>
            </a:outerShdw>
          </a:effectLst>
        </c:spPr>
      </c:pivotFmt>
      <c:pivotFmt>
        <c:idx val="736"/>
        <c:spPr>
          <a:solidFill>
            <a:schemeClr val="accent3"/>
          </a:solidFill>
          <a:ln>
            <a:noFill/>
          </a:ln>
          <a:effectLst>
            <a:outerShdw blurRad="63500" sx="102000" sy="102000" algn="ctr" rotWithShape="0">
              <a:prstClr val="black">
                <a:alpha val="20000"/>
              </a:prstClr>
            </a:outerShdw>
          </a:effectLst>
        </c:spPr>
      </c:pivotFmt>
      <c:pivotFmt>
        <c:idx val="737"/>
        <c:spPr>
          <a:solidFill>
            <a:schemeClr val="accent4"/>
          </a:solidFill>
          <a:ln>
            <a:noFill/>
          </a:ln>
          <a:effectLst>
            <a:outerShdw blurRad="63500" sx="102000" sy="102000" algn="ctr" rotWithShape="0">
              <a:prstClr val="black">
                <a:alpha val="20000"/>
              </a:prstClr>
            </a:outerShdw>
          </a:effectLst>
        </c:spPr>
      </c:pivotFmt>
      <c:pivotFmt>
        <c:idx val="738"/>
        <c:spPr>
          <a:solidFill>
            <a:schemeClr val="accent5"/>
          </a:solidFill>
          <a:ln>
            <a:noFill/>
          </a:ln>
          <a:effectLst>
            <a:outerShdw blurRad="63500" sx="102000" sy="102000" algn="ctr" rotWithShape="0">
              <a:prstClr val="black">
                <a:alpha val="20000"/>
              </a:prstClr>
            </a:outerShdw>
          </a:effectLst>
        </c:spPr>
      </c:pivotFmt>
      <c:pivotFmt>
        <c:idx val="739"/>
        <c:spPr>
          <a:solidFill>
            <a:schemeClr val="accent6"/>
          </a:solidFill>
          <a:ln>
            <a:noFill/>
          </a:ln>
          <a:effectLst>
            <a:outerShdw blurRad="63500" sx="102000" sy="102000" algn="ctr" rotWithShape="0">
              <a:prstClr val="black">
                <a:alpha val="20000"/>
              </a:prstClr>
            </a:outerShdw>
          </a:effectLst>
        </c:spPr>
      </c:pivotFmt>
      <c:pivotFmt>
        <c:idx val="740"/>
        <c:spPr>
          <a:solidFill>
            <a:schemeClr val="accent1">
              <a:lumMod val="60000"/>
            </a:schemeClr>
          </a:solidFill>
          <a:ln>
            <a:noFill/>
          </a:ln>
          <a:effectLst>
            <a:outerShdw blurRad="63500" sx="102000" sy="102000" algn="ctr" rotWithShape="0">
              <a:prstClr val="black">
                <a:alpha val="20000"/>
              </a:prstClr>
            </a:outerShdw>
          </a:effectLst>
        </c:spPr>
      </c:pivotFmt>
      <c:pivotFmt>
        <c:idx val="741"/>
        <c:spPr>
          <a:solidFill>
            <a:schemeClr val="accent2">
              <a:lumMod val="60000"/>
            </a:schemeClr>
          </a:solidFill>
          <a:ln>
            <a:noFill/>
          </a:ln>
          <a:effectLst>
            <a:outerShdw blurRad="63500" sx="102000" sy="102000" algn="ctr" rotWithShape="0">
              <a:prstClr val="black">
                <a:alpha val="20000"/>
              </a:prstClr>
            </a:outerShdw>
          </a:effectLst>
        </c:spPr>
      </c:pivotFmt>
      <c:pivotFmt>
        <c:idx val="742"/>
        <c:spPr>
          <a:solidFill>
            <a:schemeClr val="accent3">
              <a:lumMod val="60000"/>
            </a:schemeClr>
          </a:solidFill>
          <a:ln>
            <a:noFill/>
          </a:ln>
          <a:effectLst>
            <a:outerShdw blurRad="63500" sx="102000" sy="102000" algn="ctr" rotWithShape="0">
              <a:prstClr val="black">
                <a:alpha val="20000"/>
              </a:prstClr>
            </a:outerShdw>
          </a:effectLst>
        </c:spPr>
      </c:pivotFmt>
      <c:pivotFmt>
        <c:idx val="743"/>
        <c:spPr>
          <a:solidFill>
            <a:schemeClr val="accent4">
              <a:lumMod val="60000"/>
            </a:schemeClr>
          </a:solidFill>
          <a:ln>
            <a:noFill/>
          </a:ln>
          <a:effectLst>
            <a:outerShdw blurRad="63500" sx="102000" sy="102000" algn="ctr" rotWithShape="0">
              <a:prstClr val="black">
                <a:alpha val="20000"/>
              </a:prstClr>
            </a:outerShdw>
          </a:effectLst>
        </c:spPr>
      </c:pivotFmt>
      <c:pivotFmt>
        <c:idx val="744"/>
        <c:spPr>
          <a:solidFill>
            <a:schemeClr val="accent5">
              <a:lumMod val="60000"/>
            </a:schemeClr>
          </a:solidFill>
          <a:ln>
            <a:noFill/>
          </a:ln>
          <a:effectLst>
            <a:outerShdw blurRad="63500" sx="102000" sy="102000" algn="ctr" rotWithShape="0">
              <a:prstClr val="black">
                <a:alpha val="20000"/>
              </a:prstClr>
            </a:outerShdw>
          </a:effectLst>
        </c:spPr>
      </c:pivotFmt>
      <c:pivotFmt>
        <c:idx val="745"/>
        <c:spPr>
          <a:solidFill>
            <a:schemeClr val="accent6">
              <a:lumMod val="60000"/>
            </a:schemeClr>
          </a:solidFill>
          <a:ln>
            <a:noFill/>
          </a:ln>
          <a:effectLst>
            <a:outerShdw blurRad="63500" sx="102000" sy="102000" algn="ctr" rotWithShape="0">
              <a:prstClr val="black">
                <a:alpha val="20000"/>
              </a:prstClr>
            </a:outerShdw>
          </a:effectLst>
        </c:spPr>
      </c:pivotFmt>
      <c:pivotFmt>
        <c:idx val="746"/>
        <c:spPr>
          <a:solidFill>
            <a:schemeClr val="accent1">
              <a:lumMod val="80000"/>
              <a:lumOff val="20000"/>
            </a:schemeClr>
          </a:solidFill>
          <a:ln>
            <a:noFill/>
          </a:ln>
          <a:effectLst>
            <a:outerShdw blurRad="63500" sx="102000" sy="102000" algn="ctr" rotWithShape="0">
              <a:prstClr val="black">
                <a:alpha val="20000"/>
              </a:prstClr>
            </a:outerShdw>
          </a:effectLst>
        </c:spPr>
      </c:pivotFmt>
      <c:pivotFmt>
        <c:idx val="747"/>
        <c:spPr>
          <a:solidFill>
            <a:schemeClr val="accent2">
              <a:lumMod val="80000"/>
              <a:lumOff val="20000"/>
            </a:schemeClr>
          </a:solidFill>
          <a:ln>
            <a:noFill/>
          </a:ln>
          <a:effectLst>
            <a:outerShdw blurRad="63500" sx="102000" sy="102000" algn="ctr" rotWithShape="0">
              <a:prstClr val="black">
                <a:alpha val="20000"/>
              </a:prstClr>
            </a:outerShdw>
          </a:effectLst>
        </c:spPr>
      </c:pivotFmt>
      <c:pivotFmt>
        <c:idx val="748"/>
        <c:spPr>
          <a:solidFill>
            <a:schemeClr val="accent3">
              <a:lumMod val="80000"/>
              <a:lumOff val="20000"/>
            </a:schemeClr>
          </a:solidFill>
          <a:ln>
            <a:noFill/>
          </a:ln>
          <a:effectLst>
            <a:outerShdw blurRad="63500" sx="102000" sy="102000" algn="ctr" rotWithShape="0">
              <a:prstClr val="black">
                <a:alpha val="20000"/>
              </a:prstClr>
            </a:outerShdw>
          </a:effectLst>
        </c:spPr>
      </c:pivotFmt>
      <c:pivotFmt>
        <c:idx val="749"/>
        <c:spPr>
          <a:solidFill>
            <a:schemeClr val="accent4">
              <a:lumMod val="80000"/>
              <a:lumOff val="20000"/>
            </a:schemeClr>
          </a:solidFill>
          <a:ln>
            <a:noFill/>
          </a:ln>
          <a:effectLst>
            <a:outerShdw blurRad="63500" sx="102000" sy="102000" algn="ctr" rotWithShape="0">
              <a:prstClr val="black">
                <a:alpha val="20000"/>
              </a:prstClr>
            </a:outerShdw>
          </a:effectLst>
        </c:spPr>
      </c:pivotFmt>
      <c:pivotFmt>
        <c:idx val="750"/>
        <c:spPr>
          <a:solidFill>
            <a:schemeClr val="accent5">
              <a:lumMod val="80000"/>
              <a:lumOff val="20000"/>
            </a:schemeClr>
          </a:solidFill>
          <a:ln>
            <a:noFill/>
          </a:ln>
          <a:effectLst>
            <a:outerShdw blurRad="63500" sx="102000" sy="102000" algn="ctr" rotWithShape="0">
              <a:prstClr val="black">
                <a:alpha val="20000"/>
              </a:prstClr>
            </a:outerShdw>
          </a:effectLst>
        </c:spPr>
      </c:pivotFmt>
      <c:pivotFmt>
        <c:idx val="751"/>
        <c:spPr>
          <a:solidFill>
            <a:schemeClr val="accent6">
              <a:lumMod val="80000"/>
              <a:lumOff val="20000"/>
            </a:schemeClr>
          </a:solidFill>
          <a:ln>
            <a:noFill/>
          </a:ln>
          <a:effectLst>
            <a:outerShdw blurRad="63500" sx="102000" sy="102000" algn="ctr" rotWithShape="0">
              <a:prstClr val="black">
                <a:alpha val="20000"/>
              </a:prstClr>
            </a:outerShdw>
          </a:effectLst>
        </c:spPr>
      </c:pivotFmt>
      <c:pivotFmt>
        <c:idx val="752"/>
        <c:spPr>
          <a:solidFill>
            <a:schemeClr val="accent1">
              <a:lumMod val="80000"/>
            </a:schemeClr>
          </a:solidFill>
          <a:ln>
            <a:noFill/>
          </a:ln>
          <a:effectLst>
            <a:outerShdw blurRad="63500" sx="102000" sy="102000" algn="ctr" rotWithShape="0">
              <a:prstClr val="black">
                <a:alpha val="20000"/>
              </a:prstClr>
            </a:outerShdw>
          </a:effectLst>
        </c:spPr>
      </c:pivotFmt>
      <c:pivotFmt>
        <c:idx val="753"/>
        <c:spPr>
          <a:solidFill>
            <a:schemeClr val="accent2">
              <a:lumMod val="80000"/>
            </a:schemeClr>
          </a:solidFill>
          <a:ln>
            <a:noFill/>
          </a:ln>
          <a:effectLst>
            <a:outerShdw blurRad="63500" sx="102000" sy="102000" algn="ctr" rotWithShape="0">
              <a:prstClr val="black">
                <a:alpha val="20000"/>
              </a:prstClr>
            </a:outerShdw>
          </a:effectLst>
        </c:spPr>
      </c:pivotFmt>
      <c:pivotFmt>
        <c:idx val="754"/>
        <c:spPr>
          <a:solidFill>
            <a:schemeClr val="accent3">
              <a:lumMod val="80000"/>
            </a:schemeClr>
          </a:solidFill>
          <a:ln>
            <a:noFill/>
          </a:ln>
          <a:effectLst>
            <a:outerShdw blurRad="63500" sx="102000" sy="102000" algn="ctr" rotWithShape="0">
              <a:prstClr val="black">
                <a:alpha val="20000"/>
              </a:prstClr>
            </a:outerShdw>
          </a:effectLst>
        </c:spPr>
      </c:pivotFmt>
      <c:pivotFmt>
        <c:idx val="755"/>
        <c:spPr>
          <a:solidFill>
            <a:schemeClr val="accent4">
              <a:lumMod val="80000"/>
            </a:schemeClr>
          </a:solidFill>
          <a:ln>
            <a:noFill/>
          </a:ln>
          <a:effectLst>
            <a:outerShdw blurRad="63500" sx="102000" sy="102000" algn="ctr" rotWithShape="0">
              <a:prstClr val="black">
                <a:alpha val="20000"/>
              </a:prstClr>
            </a:outerShdw>
          </a:effectLst>
        </c:spPr>
      </c:pivotFmt>
      <c:pivotFmt>
        <c:idx val="756"/>
        <c:spPr>
          <a:solidFill>
            <a:schemeClr val="accent5">
              <a:lumMod val="80000"/>
            </a:schemeClr>
          </a:solidFill>
          <a:ln>
            <a:noFill/>
          </a:ln>
          <a:effectLst>
            <a:outerShdw blurRad="63500" sx="102000" sy="102000" algn="ctr" rotWithShape="0">
              <a:prstClr val="black">
                <a:alpha val="20000"/>
              </a:prstClr>
            </a:outerShdw>
          </a:effectLst>
        </c:spPr>
      </c:pivotFmt>
      <c:pivotFmt>
        <c:idx val="757"/>
        <c:spPr>
          <a:solidFill>
            <a:schemeClr val="accent6">
              <a:lumMod val="80000"/>
            </a:schemeClr>
          </a:solidFill>
          <a:ln>
            <a:noFill/>
          </a:ln>
          <a:effectLst>
            <a:outerShdw blurRad="63500" sx="102000" sy="102000" algn="ctr" rotWithShape="0">
              <a:prstClr val="black">
                <a:alpha val="20000"/>
              </a:prstClr>
            </a:outerShdw>
          </a:effectLst>
        </c:spPr>
      </c:pivotFmt>
      <c:pivotFmt>
        <c:idx val="758"/>
        <c:spPr>
          <a:solidFill>
            <a:schemeClr val="accent2">
              <a:lumMod val="60000"/>
              <a:lumOff val="40000"/>
            </a:schemeClr>
          </a:solidFill>
          <a:ln>
            <a:noFill/>
          </a:ln>
          <a:effectLst>
            <a:outerShdw blurRad="63500" sx="102000" sy="102000" algn="ctr" rotWithShape="0">
              <a:prstClr val="black">
                <a:alpha val="20000"/>
              </a:prstClr>
            </a:outerShdw>
          </a:effectLst>
        </c:spPr>
      </c:pivotFmt>
      <c:pivotFmt>
        <c:idx val="75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6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6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6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6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6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6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6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6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6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6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7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7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7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7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7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7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7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7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7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7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8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8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8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8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8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8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8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8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8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8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9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9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9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9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9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9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9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9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9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79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0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0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0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0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0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0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0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0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0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0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1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1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1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1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1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1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1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1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1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1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2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2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2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2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2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2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2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2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2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2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3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3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3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3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3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3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3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3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3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3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4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4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4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4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4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4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4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4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4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4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5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5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5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5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5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5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5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5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5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5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6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6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6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6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6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6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6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6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6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6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7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7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7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7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7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7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7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7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7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7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8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8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8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8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8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8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86"/>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87"/>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88"/>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89"/>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90"/>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91"/>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92"/>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93"/>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94"/>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95"/>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96"/>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89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89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89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0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0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0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0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0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0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0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0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0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0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1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1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1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1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1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1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1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1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1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1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2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2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2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2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2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2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2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2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2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2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3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3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3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3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3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3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3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3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3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3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4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4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4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4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4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4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4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4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4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4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5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5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5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5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5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5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5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5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5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5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6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6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6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6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6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6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6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6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6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6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7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7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7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7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7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7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7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7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7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7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8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8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8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8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8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8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8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8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8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8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9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9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9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9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9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9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9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9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9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99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0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0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0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0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0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0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0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0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0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0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1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1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1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1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1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1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1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1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1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1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2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2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2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2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24"/>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25"/>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26"/>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27"/>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28"/>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29"/>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30"/>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31"/>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32"/>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33"/>
        <c:dLbl>
          <c:idx val="0"/>
          <c:showLegendKey val="0"/>
          <c:showVal val="0"/>
          <c:showCatName val="1"/>
          <c:showSerName val="0"/>
          <c:showPercent val="1"/>
          <c:showBubbleSize val="0"/>
          <c:extLst>
            <c:ext xmlns:c15="http://schemas.microsoft.com/office/drawing/2012/chart" uri="{CE6537A1-D6FC-4f65-9D91-7224C49458BB}">
              <c15:xForSave val="1"/>
            </c:ext>
          </c:extLst>
        </c:dLbl>
      </c:pivotFmt>
      <c:pivotFmt>
        <c:idx val="1034"/>
        <c:spPr>
          <a:solidFill>
            <a:schemeClr val="accent1"/>
          </a:solidFill>
          <a:ln>
            <a:noFill/>
          </a:ln>
          <a:effectLst>
            <a:outerShdw blurRad="63500" sx="102000" sy="102000" algn="ctr" rotWithShape="0">
              <a:prstClr val="black">
                <a:alpha val="20000"/>
              </a:prstClr>
            </a:outerShdw>
          </a:effectLst>
        </c:spPr>
      </c:pivotFmt>
      <c:pivotFmt>
        <c:idx val="1035"/>
        <c:spPr>
          <a:solidFill>
            <a:schemeClr val="accent2"/>
          </a:solidFill>
          <a:ln>
            <a:noFill/>
          </a:ln>
          <a:effectLst>
            <a:outerShdw blurRad="63500" sx="102000" sy="102000" algn="ctr" rotWithShape="0">
              <a:prstClr val="black">
                <a:alpha val="20000"/>
              </a:prstClr>
            </a:outerShdw>
          </a:effectLst>
        </c:spPr>
      </c:pivotFmt>
      <c:pivotFmt>
        <c:idx val="1036"/>
        <c:spPr>
          <a:solidFill>
            <a:schemeClr val="accent3"/>
          </a:solidFill>
          <a:ln>
            <a:noFill/>
          </a:ln>
          <a:effectLst>
            <a:outerShdw blurRad="63500" sx="102000" sy="102000" algn="ctr" rotWithShape="0">
              <a:prstClr val="black">
                <a:alpha val="20000"/>
              </a:prstClr>
            </a:outerShdw>
          </a:effectLst>
        </c:spPr>
      </c:pivotFmt>
      <c:pivotFmt>
        <c:idx val="1037"/>
        <c:spPr>
          <a:solidFill>
            <a:schemeClr val="accent4"/>
          </a:solidFill>
          <a:ln>
            <a:noFill/>
          </a:ln>
          <a:effectLst>
            <a:outerShdw blurRad="63500" sx="102000" sy="102000" algn="ctr" rotWithShape="0">
              <a:prstClr val="black">
                <a:alpha val="20000"/>
              </a:prstClr>
            </a:outerShdw>
          </a:effectLst>
        </c:spPr>
      </c:pivotFmt>
      <c:pivotFmt>
        <c:idx val="1038"/>
        <c:spPr>
          <a:solidFill>
            <a:schemeClr val="accent5"/>
          </a:solidFill>
          <a:ln>
            <a:noFill/>
          </a:ln>
          <a:effectLst>
            <a:outerShdw blurRad="63500" sx="102000" sy="102000" algn="ctr" rotWithShape="0">
              <a:prstClr val="black">
                <a:alpha val="20000"/>
              </a:prstClr>
            </a:outerShdw>
          </a:effectLst>
        </c:spPr>
      </c:pivotFmt>
      <c:pivotFmt>
        <c:idx val="1039"/>
        <c:spPr>
          <a:solidFill>
            <a:schemeClr val="accent6"/>
          </a:solidFill>
          <a:ln>
            <a:noFill/>
          </a:ln>
          <a:effectLst>
            <a:outerShdw blurRad="63500" sx="102000" sy="102000" algn="ctr" rotWithShape="0">
              <a:prstClr val="black">
                <a:alpha val="20000"/>
              </a:prstClr>
            </a:outerShdw>
          </a:effectLst>
        </c:spPr>
      </c:pivotFmt>
      <c:pivotFmt>
        <c:idx val="1040"/>
        <c:spPr>
          <a:solidFill>
            <a:schemeClr val="accent1">
              <a:lumMod val="60000"/>
            </a:schemeClr>
          </a:solidFill>
          <a:ln>
            <a:noFill/>
          </a:ln>
          <a:effectLst>
            <a:outerShdw blurRad="63500" sx="102000" sy="102000" algn="ctr" rotWithShape="0">
              <a:prstClr val="black">
                <a:alpha val="20000"/>
              </a:prstClr>
            </a:outerShdw>
          </a:effectLst>
        </c:spPr>
      </c:pivotFmt>
      <c:pivotFmt>
        <c:idx val="1041"/>
        <c:spPr>
          <a:solidFill>
            <a:schemeClr val="accent2">
              <a:lumMod val="60000"/>
            </a:schemeClr>
          </a:solidFill>
          <a:ln>
            <a:noFill/>
          </a:ln>
          <a:effectLst>
            <a:outerShdw blurRad="63500" sx="102000" sy="102000" algn="ctr" rotWithShape="0">
              <a:prstClr val="black">
                <a:alpha val="20000"/>
              </a:prstClr>
            </a:outerShdw>
          </a:effectLst>
        </c:spPr>
      </c:pivotFmt>
      <c:pivotFmt>
        <c:idx val="1042"/>
        <c:spPr>
          <a:solidFill>
            <a:schemeClr val="accent3">
              <a:lumMod val="60000"/>
            </a:schemeClr>
          </a:solidFill>
          <a:ln>
            <a:noFill/>
          </a:ln>
          <a:effectLst>
            <a:outerShdw blurRad="63500" sx="102000" sy="102000" algn="ctr" rotWithShape="0">
              <a:prstClr val="black">
                <a:alpha val="20000"/>
              </a:prstClr>
            </a:outerShdw>
          </a:effectLst>
        </c:spPr>
      </c:pivotFmt>
      <c:pivotFmt>
        <c:idx val="1043"/>
        <c:spPr>
          <a:solidFill>
            <a:schemeClr val="accent4">
              <a:lumMod val="60000"/>
            </a:schemeClr>
          </a:solidFill>
          <a:ln>
            <a:noFill/>
          </a:ln>
          <a:effectLst>
            <a:outerShdw blurRad="63500" sx="102000" sy="102000" algn="ctr" rotWithShape="0">
              <a:prstClr val="black">
                <a:alpha val="20000"/>
              </a:prstClr>
            </a:outerShdw>
          </a:effectLst>
        </c:spPr>
      </c:pivotFmt>
      <c:pivotFmt>
        <c:idx val="1044"/>
        <c:spPr>
          <a:solidFill>
            <a:schemeClr val="accent5">
              <a:lumMod val="60000"/>
            </a:schemeClr>
          </a:solidFill>
          <a:ln>
            <a:noFill/>
          </a:ln>
          <a:effectLst>
            <a:outerShdw blurRad="63500" sx="102000" sy="102000" algn="ctr" rotWithShape="0">
              <a:prstClr val="black">
                <a:alpha val="20000"/>
              </a:prstClr>
            </a:outerShdw>
          </a:effectLst>
        </c:spPr>
      </c:pivotFmt>
      <c:pivotFmt>
        <c:idx val="1045"/>
        <c:spPr>
          <a:solidFill>
            <a:schemeClr val="accent6">
              <a:lumMod val="60000"/>
            </a:schemeClr>
          </a:solidFill>
          <a:ln>
            <a:noFill/>
          </a:ln>
          <a:effectLst>
            <a:outerShdw blurRad="63500" sx="102000" sy="102000" algn="ctr" rotWithShape="0">
              <a:prstClr val="black">
                <a:alpha val="20000"/>
              </a:prstClr>
            </a:outerShdw>
          </a:effectLst>
        </c:spPr>
      </c:pivotFmt>
      <c:pivotFmt>
        <c:idx val="1046"/>
        <c:spPr>
          <a:solidFill>
            <a:schemeClr val="accent1">
              <a:lumMod val="80000"/>
              <a:lumOff val="20000"/>
            </a:schemeClr>
          </a:solidFill>
          <a:ln>
            <a:noFill/>
          </a:ln>
          <a:effectLst>
            <a:outerShdw blurRad="63500" sx="102000" sy="102000" algn="ctr" rotWithShape="0">
              <a:prstClr val="black">
                <a:alpha val="20000"/>
              </a:prstClr>
            </a:outerShdw>
          </a:effectLst>
        </c:spPr>
      </c:pivotFmt>
      <c:pivotFmt>
        <c:idx val="1047"/>
        <c:spPr>
          <a:solidFill>
            <a:schemeClr val="accent2">
              <a:lumMod val="80000"/>
              <a:lumOff val="20000"/>
            </a:schemeClr>
          </a:solidFill>
          <a:ln>
            <a:noFill/>
          </a:ln>
          <a:effectLst>
            <a:outerShdw blurRad="63500" sx="102000" sy="102000" algn="ctr" rotWithShape="0">
              <a:prstClr val="black">
                <a:alpha val="20000"/>
              </a:prstClr>
            </a:outerShdw>
          </a:effectLst>
        </c:spPr>
      </c:pivotFmt>
      <c:pivotFmt>
        <c:idx val="1048"/>
        <c:spPr>
          <a:solidFill>
            <a:schemeClr val="accent3">
              <a:lumMod val="80000"/>
              <a:lumOff val="20000"/>
            </a:schemeClr>
          </a:solidFill>
          <a:ln>
            <a:noFill/>
          </a:ln>
          <a:effectLst>
            <a:outerShdw blurRad="63500" sx="102000" sy="102000" algn="ctr" rotWithShape="0">
              <a:prstClr val="black">
                <a:alpha val="20000"/>
              </a:prstClr>
            </a:outerShdw>
          </a:effectLst>
        </c:spPr>
      </c:pivotFmt>
      <c:pivotFmt>
        <c:idx val="1049"/>
        <c:spPr>
          <a:solidFill>
            <a:schemeClr val="accent4">
              <a:lumMod val="80000"/>
              <a:lumOff val="20000"/>
            </a:schemeClr>
          </a:solidFill>
          <a:ln>
            <a:noFill/>
          </a:ln>
          <a:effectLst>
            <a:outerShdw blurRad="63500" sx="102000" sy="102000" algn="ctr" rotWithShape="0">
              <a:prstClr val="black">
                <a:alpha val="20000"/>
              </a:prstClr>
            </a:outerShdw>
          </a:effectLst>
        </c:spPr>
      </c:pivotFmt>
      <c:pivotFmt>
        <c:idx val="1050"/>
        <c:spPr>
          <a:solidFill>
            <a:schemeClr val="accent5">
              <a:lumMod val="80000"/>
              <a:lumOff val="20000"/>
            </a:schemeClr>
          </a:solidFill>
          <a:ln>
            <a:noFill/>
          </a:ln>
          <a:effectLst>
            <a:outerShdw blurRad="63500" sx="102000" sy="102000" algn="ctr" rotWithShape="0">
              <a:prstClr val="black">
                <a:alpha val="20000"/>
              </a:prstClr>
            </a:outerShdw>
          </a:effectLst>
        </c:spPr>
      </c:pivotFmt>
      <c:pivotFmt>
        <c:idx val="1051"/>
        <c:spPr>
          <a:solidFill>
            <a:schemeClr val="accent6">
              <a:lumMod val="80000"/>
              <a:lumOff val="20000"/>
            </a:schemeClr>
          </a:solidFill>
          <a:ln>
            <a:noFill/>
          </a:ln>
          <a:effectLst>
            <a:outerShdw blurRad="63500" sx="102000" sy="102000" algn="ctr" rotWithShape="0">
              <a:prstClr val="black">
                <a:alpha val="20000"/>
              </a:prstClr>
            </a:outerShdw>
          </a:effectLst>
        </c:spPr>
      </c:pivotFmt>
      <c:pivotFmt>
        <c:idx val="1052"/>
        <c:spPr>
          <a:solidFill>
            <a:schemeClr val="accent1">
              <a:lumMod val="80000"/>
            </a:schemeClr>
          </a:solidFill>
          <a:ln>
            <a:noFill/>
          </a:ln>
          <a:effectLst>
            <a:outerShdw blurRad="63500" sx="102000" sy="102000" algn="ctr" rotWithShape="0">
              <a:prstClr val="black">
                <a:alpha val="20000"/>
              </a:prstClr>
            </a:outerShdw>
          </a:effectLst>
        </c:spPr>
      </c:pivotFmt>
      <c:pivotFmt>
        <c:idx val="1053"/>
        <c:spPr>
          <a:solidFill>
            <a:schemeClr val="accent2">
              <a:lumMod val="80000"/>
            </a:schemeClr>
          </a:solidFill>
          <a:ln>
            <a:noFill/>
          </a:ln>
          <a:effectLst>
            <a:outerShdw blurRad="63500" sx="102000" sy="102000" algn="ctr" rotWithShape="0">
              <a:prstClr val="black">
                <a:alpha val="20000"/>
              </a:prstClr>
            </a:outerShdw>
          </a:effectLst>
        </c:spPr>
      </c:pivotFmt>
      <c:pivotFmt>
        <c:idx val="1054"/>
        <c:spPr>
          <a:solidFill>
            <a:schemeClr val="accent3">
              <a:lumMod val="80000"/>
            </a:schemeClr>
          </a:solidFill>
          <a:ln>
            <a:noFill/>
          </a:ln>
          <a:effectLst>
            <a:outerShdw blurRad="63500" sx="102000" sy="102000" algn="ctr" rotWithShape="0">
              <a:prstClr val="black">
                <a:alpha val="20000"/>
              </a:prstClr>
            </a:outerShdw>
          </a:effectLst>
        </c:spPr>
      </c:pivotFmt>
      <c:pivotFmt>
        <c:idx val="1055"/>
        <c:spPr>
          <a:solidFill>
            <a:schemeClr val="accent4">
              <a:lumMod val="80000"/>
            </a:schemeClr>
          </a:solidFill>
          <a:ln>
            <a:noFill/>
          </a:ln>
          <a:effectLst>
            <a:outerShdw blurRad="63500" sx="102000" sy="102000" algn="ctr" rotWithShape="0">
              <a:prstClr val="black">
                <a:alpha val="20000"/>
              </a:prstClr>
            </a:outerShdw>
          </a:effectLst>
        </c:spPr>
      </c:pivotFmt>
      <c:pivotFmt>
        <c:idx val="1056"/>
        <c:spPr>
          <a:solidFill>
            <a:schemeClr val="accent5">
              <a:lumMod val="80000"/>
            </a:schemeClr>
          </a:solidFill>
          <a:ln>
            <a:noFill/>
          </a:ln>
          <a:effectLst>
            <a:outerShdw blurRad="63500" sx="102000" sy="102000" algn="ctr" rotWithShape="0">
              <a:prstClr val="black">
                <a:alpha val="20000"/>
              </a:prstClr>
            </a:outerShdw>
          </a:effectLst>
        </c:spPr>
      </c:pivotFmt>
      <c:pivotFmt>
        <c:idx val="1057"/>
        <c:spPr>
          <a:solidFill>
            <a:schemeClr val="accent6">
              <a:lumMod val="80000"/>
            </a:schemeClr>
          </a:solidFill>
          <a:ln>
            <a:noFill/>
          </a:ln>
          <a:effectLst>
            <a:outerShdw blurRad="63500" sx="102000" sy="102000" algn="ctr" rotWithShape="0">
              <a:prstClr val="black">
                <a:alpha val="20000"/>
              </a:prstClr>
            </a:outerShdw>
          </a:effectLst>
        </c:spPr>
      </c:pivotFmt>
      <c:pivotFmt>
        <c:idx val="1058"/>
        <c:spPr>
          <a:solidFill>
            <a:schemeClr val="accent2">
              <a:lumMod val="60000"/>
              <a:lumOff val="40000"/>
            </a:schemeClr>
          </a:solidFill>
          <a:ln>
            <a:noFill/>
          </a:ln>
          <a:effectLst>
            <a:outerShdw blurRad="63500" sx="102000" sy="102000" algn="ctr" rotWithShape="0">
              <a:prstClr val="black">
                <a:alpha val="20000"/>
              </a:prstClr>
            </a:outerShdw>
          </a:effectLst>
        </c:spPr>
      </c:pivotFmt>
      <c:pivotFmt>
        <c:idx val="1059"/>
        <c:spPr>
          <a:solidFill>
            <a:schemeClr val="accent1">
              <a:lumMod val="60000"/>
              <a:lumOff val="40000"/>
            </a:schemeClr>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060"/>
        <c:spPr>
          <a:solidFill>
            <a:schemeClr val="accent1">
              <a:lumMod val="60000"/>
              <a:lumOff val="40000"/>
            </a:schemeClr>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lumOff val="40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xForSave val="1"/>
            </c:ext>
          </c:extLst>
        </c:dLbl>
      </c:pivotFmt>
      <c:pivotFmt>
        <c:idx val="1061"/>
        <c:marker>
          <c:symbol val="none"/>
        </c:marker>
        <c:dLbl>
          <c:idx val="0"/>
          <c:spPr>
            <a:noFill/>
            <a:ln>
              <a:noFill/>
            </a:ln>
            <a:effectLst/>
          </c:spPr>
          <c:txPr>
            <a:bodyPr wrap="square" lIns="38100" tIns="19050" rIns="38100" bIns="19050" anchor="ctr">
              <a:spAutoFit/>
            </a:bodyPr>
            <a:lstStyle/>
            <a:p>
              <a:pPr>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62"/>
        <c:marker>
          <c:symbol val="none"/>
        </c:marker>
        <c:dLbl>
          <c:idx val="0"/>
          <c:spPr>
            <a:noFill/>
            <a:ln>
              <a:noFill/>
            </a:ln>
            <a:effectLst/>
          </c:spPr>
          <c:txPr>
            <a:bodyPr wrap="square" lIns="38100" tIns="19050" rIns="38100" bIns="19050" anchor="ctr">
              <a:spAutoFit/>
            </a:bodyPr>
            <a:lstStyle/>
            <a:p>
              <a:pPr>
                <a:defRPr/>
              </a:pPr>
              <a:endParaRPr lang="fr-FR"/>
            </a:p>
          </c:txPr>
          <c:showLegendKey val="0"/>
          <c:showVal val="0"/>
          <c:showCatName val="0"/>
          <c:showSerName val="0"/>
          <c:showPercent val="1"/>
          <c:showBubbleSize val="0"/>
          <c:extLst>
            <c:ext xmlns:c15="http://schemas.microsoft.com/office/drawing/2012/chart" uri="{CE6537A1-D6FC-4f65-9D91-7224C49458BB}"/>
          </c:extLst>
        </c:dLbl>
      </c:pivotFmt>
      <c:pivotFmt>
        <c:idx val="1063"/>
        <c:marker>
          <c:symbol val="none"/>
        </c:marker>
        <c:dLbl>
          <c:idx val="0"/>
          <c:spPr>
            <a:noFill/>
            <a:ln>
              <a:noFill/>
            </a:ln>
            <a:effectLst/>
          </c:spPr>
          <c:txPr>
            <a:bodyPr wrap="square" lIns="38100" tIns="19050" rIns="38100" bIns="19050" anchor="ctr">
              <a:spAutoFit/>
            </a:bodyPr>
            <a:lstStyle/>
            <a:p>
              <a:pPr>
                <a:defRPr/>
              </a:pPr>
              <a:endParaRPr lang="fr-FR"/>
            </a:p>
          </c:txPr>
          <c:showLegendKey val="0"/>
          <c:showVal val="0"/>
          <c:showCatName val="1"/>
          <c:showSerName val="0"/>
          <c:showPercent val="1"/>
          <c:showBubbleSize val="0"/>
          <c:extLst>
            <c:ext xmlns:c15="http://schemas.microsoft.com/office/drawing/2012/chart" uri="{CE6537A1-D6FC-4f65-9D91-7224C49458BB}"/>
          </c:extLst>
        </c:dLbl>
      </c:pivotFmt>
      <c:pivotFmt>
        <c:idx val="1064"/>
        <c:dLbl>
          <c:idx val="0"/>
          <c:delete val="1"/>
          <c:extLst>
            <c:ext xmlns:c15="http://schemas.microsoft.com/office/drawing/2012/chart" uri="{CE6537A1-D6FC-4f65-9D91-7224C49458BB}"/>
          </c:extLst>
        </c:dLbl>
      </c:pivotFmt>
      <c:pivotFmt>
        <c:idx val="1065"/>
        <c:dLbl>
          <c:idx val="0"/>
          <c:delete val="1"/>
          <c:extLst>
            <c:ext xmlns:c15="http://schemas.microsoft.com/office/drawing/2012/chart" uri="{CE6537A1-D6FC-4f65-9D91-7224C49458BB}"/>
          </c:extLst>
        </c:dLbl>
      </c:pivotFmt>
      <c:pivotFmt>
        <c:idx val="1066"/>
        <c:dLbl>
          <c:idx val="0"/>
          <c:delete val="1"/>
          <c:extLst>
            <c:ext xmlns:c15="http://schemas.microsoft.com/office/drawing/2012/chart" uri="{CE6537A1-D6FC-4f65-9D91-7224C49458BB}"/>
          </c:extLst>
        </c:dLbl>
      </c:pivotFmt>
      <c:pivotFmt>
        <c:idx val="1067"/>
        <c:dLbl>
          <c:idx val="0"/>
          <c:delete val="1"/>
          <c:extLst>
            <c:ext xmlns:c15="http://schemas.microsoft.com/office/drawing/2012/chart" uri="{CE6537A1-D6FC-4f65-9D91-7224C49458BB}"/>
          </c:extLst>
        </c:dLbl>
      </c:pivotFmt>
      <c:pivotFmt>
        <c:idx val="1068"/>
        <c:dLbl>
          <c:idx val="0"/>
          <c:delete val="1"/>
          <c:extLst>
            <c:ext xmlns:c15="http://schemas.microsoft.com/office/drawing/2012/chart" uri="{CE6537A1-D6FC-4f65-9D91-7224C49458BB}"/>
          </c:extLst>
        </c:dLbl>
      </c:pivotFmt>
      <c:pivotFmt>
        <c:idx val="1069"/>
        <c:dLbl>
          <c:idx val="0"/>
          <c:delete val="1"/>
          <c:extLst>
            <c:ext xmlns:c15="http://schemas.microsoft.com/office/drawing/2012/chart" uri="{CE6537A1-D6FC-4f65-9D91-7224C49458BB}"/>
          </c:extLst>
        </c:dLbl>
      </c:pivotFmt>
      <c:pivotFmt>
        <c:idx val="1070"/>
        <c:dLbl>
          <c:idx val="0"/>
          <c:delete val="1"/>
          <c:extLst>
            <c:ext xmlns:c15="http://schemas.microsoft.com/office/drawing/2012/chart" uri="{CE6537A1-D6FC-4f65-9D91-7224C49458BB}"/>
          </c:extLst>
        </c:dLbl>
      </c:pivotFmt>
      <c:pivotFmt>
        <c:idx val="1071"/>
        <c:dLbl>
          <c:idx val="0"/>
          <c:delete val="1"/>
          <c:extLst>
            <c:ext xmlns:c15="http://schemas.microsoft.com/office/drawing/2012/chart" uri="{CE6537A1-D6FC-4f65-9D91-7224C49458BB}"/>
          </c:extLst>
        </c:dLbl>
      </c:pivotFmt>
      <c:pivotFmt>
        <c:idx val="1072"/>
        <c:dLbl>
          <c:idx val="0"/>
          <c:delete val="1"/>
          <c:extLst>
            <c:ext xmlns:c15="http://schemas.microsoft.com/office/drawing/2012/chart" uri="{CE6537A1-D6FC-4f65-9D91-7224C49458BB}"/>
          </c:extLst>
        </c:dLbl>
      </c:pivotFmt>
      <c:pivotFmt>
        <c:idx val="1073"/>
        <c:dLbl>
          <c:idx val="0"/>
          <c:delete val="1"/>
          <c:extLst>
            <c:ext xmlns:c15="http://schemas.microsoft.com/office/drawing/2012/chart" uri="{CE6537A1-D6FC-4f65-9D91-7224C49458BB}"/>
          </c:extLst>
        </c:dLbl>
      </c:pivotFmt>
      <c:pivotFmt>
        <c:idx val="1074"/>
        <c:marker>
          <c:symbol val="none"/>
        </c:marker>
        <c:dLbl>
          <c:idx val="0"/>
          <c:spPr>
            <a:noFill/>
            <a:ln>
              <a:noFill/>
            </a:ln>
            <a:effectLst/>
          </c:spPr>
          <c:txPr>
            <a:bodyPr wrap="square" lIns="38100" tIns="19050" rIns="38100" bIns="19050" anchor="ctr">
              <a:spAutoFit/>
            </a:bodyPr>
            <a:lstStyle/>
            <a:p>
              <a:pPr>
                <a:defRPr/>
              </a:pPr>
              <a:endParaRPr lang="fr-FR"/>
            </a:p>
          </c:txPr>
          <c:showLegendKey val="0"/>
          <c:showVal val="0"/>
          <c:showCatName val="0"/>
          <c:showSerName val="0"/>
          <c:showPercent val="1"/>
          <c:showBubbleSize val="0"/>
          <c:extLst>
            <c:ext xmlns:c15="http://schemas.microsoft.com/office/drawing/2012/chart" uri="{CE6537A1-D6FC-4f65-9D91-7224C49458BB}"/>
          </c:extLst>
        </c:dLbl>
      </c:pivotFmt>
      <c:pivotFmt>
        <c:idx val="1075"/>
        <c:dLbl>
          <c:idx val="0"/>
          <c:delete val="1"/>
          <c:extLst>
            <c:ext xmlns:c15="http://schemas.microsoft.com/office/drawing/2012/chart" uri="{CE6537A1-D6FC-4f65-9D91-7224C49458BB}"/>
          </c:extLst>
        </c:dLbl>
      </c:pivotFmt>
      <c:pivotFmt>
        <c:idx val="1076"/>
        <c:dLbl>
          <c:idx val="0"/>
          <c:delete val="1"/>
          <c:extLst>
            <c:ext xmlns:c15="http://schemas.microsoft.com/office/drawing/2012/chart" uri="{CE6537A1-D6FC-4f65-9D91-7224C49458BB}"/>
          </c:extLst>
        </c:dLbl>
      </c:pivotFmt>
      <c:pivotFmt>
        <c:idx val="1077"/>
        <c:dLbl>
          <c:idx val="0"/>
          <c:delete val="1"/>
          <c:extLst>
            <c:ext xmlns:c15="http://schemas.microsoft.com/office/drawing/2012/chart" uri="{CE6537A1-D6FC-4f65-9D91-7224C49458BB}"/>
          </c:extLst>
        </c:dLbl>
      </c:pivotFmt>
      <c:pivotFmt>
        <c:idx val="1078"/>
        <c:dLbl>
          <c:idx val="0"/>
          <c:delete val="1"/>
          <c:extLst>
            <c:ext xmlns:c15="http://schemas.microsoft.com/office/drawing/2012/chart" uri="{CE6537A1-D6FC-4f65-9D91-7224C49458BB}"/>
          </c:extLst>
        </c:dLbl>
      </c:pivotFmt>
      <c:pivotFmt>
        <c:idx val="1079"/>
        <c:dLbl>
          <c:idx val="0"/>
          <c:delete val="1"/>
          <c:extLst>
            <c:ext xmlns:c15="http://schemas.microsoft.com/office/drawing/2012/chart" uri="{CE6537A1-D6FC-4f65-9D91-7224C49458BB}"/>
          </c:extLst>
        </c:dLbl>
      </c:pivotFmt>
      <c:pivotFmt>
        <c:idx val="1080"/>
        <c:dLbl>
          <c:idx val="0"/>
          <c:delete val="1"/>
          <c:extLst>
            <c:ext xmlns:c15="http://schemas.microsoft.com/office/drawing/2012/chart" uri="{CE6537A1-D6FC-4f65-9D91-7224C49458BB}"/>
          </c:extLst>
        </c:dLbl>
      </c:pivotFmt>
      <c:pivotFmt>
        <c:idx val="1081"/>
        <c:dLbl>
          <c:idx val="0"/>
          <c:delete val="1"/>
          <c:extLst>
            <c:ext xmlns:c15="http://schemas.microsoft.com/office/drawing/2012/chart" uri="{CE6537A1-D6FC-4f65-9D91-7224C49458BB}"/>
          </c:extLst>
        </c:dLbl>
      </c:pivotFmt>
      <c:pivotFmt>
        <c:idx val="1082"/>
        <c:dLbl>
          <c:idx val="0"/>
          <c:delete val="1"/>
          <c:extLst>
            <c:ext xmlns:c15="http://schemas.microsoft.com/office/drawing/2012/chart" uri="{CE6537A1-D6FC-4f65-9D91-7224C49458BB}"/>
          </c:extLst>
        </c:dLbl>
      </c:pivotFmt>
      <c:pivotFmt>
        <c:idx val="1083"/>
        <c:dLbl>
          <c:idx val="0"/>
          <c:delete val="1"/>
          <c:extLst>
            <c:ext xmlns:c15="http://schemas.microsoft.com/office/drawing/2012/chart" uri="{CE6537A1-D6FC-4f65-9D91-7224C49458BB}"/>
          </c:extLst>
        </c:dLbl>
      </c:pivotFmt>
      <c:pivotFmt>
        <c:idx val="1084"/>
        <c:dLbl>
          <c:idx val="0"/>
          <c:delete val="1"/>
          <c:extLst>
            <c:ext xmlns:c15="http://schemas.microsoft.com/office/drawing/2012/chart" uri="{CE6537A1-D6FC-4f65-9D91-7224C49458BB}"/>
          </c:extLst>
        </c:dLbl>
      </c:pivotFmt>
      <c:pivotFmt>
        <c:idx val="1085"/>
        <c:marker>
          <c:symbol val="none"/>
        </c:marker>
        <c:dLbl>
          <c:idx val="0"/>
          <c:spPr>
            <a:noFill/>
            <a:ln>
              <a:noFill/>
            </a:ln>
            <a:effectLst/>
          </c:spPr>
          <c:txPr>
            <a:bodyPr wrap="square" lIns="38100" tIns="19050" rIns="38100" bIns="19050" anchor="ctr">
              <a:spAutoFit/>
            </a:bodyPr>
            <a:lstStyle/>
            <a:p>
              <a:pPr>
                <a:defRPr/>
              </a:pPr>
              <a:endParaRPr lang="fr-FR"/>
            </a:p>
          </c:txPr>
          <c:showLegendKey val="0"/>
          <c:showVal val="0"/>
          <c:showCatName val="0"/>
          <c:showSerName val="0"/>
          <c:showPercent val="1"/>
          <c:showBubbleSize val="0"/>
          <c:extLst>
            <c:ext xmlns:c15="http://schemas.microsoft.com/office/drawing/2012/chart" uri="{CE6537A1-D6FC-4f65-9D91-7224C49458BB}"/>
          </c:extLst>
        </c:dLbl>
      </c:pivotFmt>
      <c:pivotFmt>
        <c:idx val="1086"/>
        <c:dLbl>
          <c:idx val="0"/>
          <c:delete val="1"/>
          <c:extLst>
            <c:ext xmlns:c15="http://schemas.microsoft.com/office/drawing/2012/chart" uri="{CE6537A1-D6FC-4f65-9D91-7224C49458BB}"/>
          </c:extLst>
        </c:dLbl>
      </c:pivotFmt>
      <c:pivotFmt>
        <c:idx val="1087"/>
        <c:dLbl>
          <c:idx val="0"/>
          <c:delete val="1"/>
          <c:extLst>
            <c:ext xmlns:c15="http://schemas.microsoft.com/office/drawing/2012/chart" uri="{CE6537A1-D6FC-4f65-9D91-7224C49458BB}"/>
          </c:extLst>
        </c:dLbl>
      </c:pivotFmt>
      <c:pivotFmt>
        <c:idx val="1088"/>
        <c:dLbl>
          <c:idx val="0"/>
          <c:delete val="1"/>
          <c:extLst>
            <c:ext xmlns:c15="http://schemas.microsoft.com/office/drawing/2012/chart" uri="{CE6537A1-D6FC-4f65-9D91-7224C49458BB}"/>
          </c:extLst>
        </c:dLbl>
      </c:pivotFmt>
      <c:pivotFmt>
        <c:idx val="1089"/>
        <c:dLbl>
          <c:idx val="0"/>
          <c:delete val="1"/>
          <c:extLst>
            <c:ext xmlns:c15="http://schemas.microsoft.com/office/drawing/2012/chart" uri="{CE6537A1-D6FC-4f65-9D91-7224C49458BB}"/>
          </c:extLst>
        </c:dLbl>
      </c:pivotFmt>
      <c:pivotFmt>
        <c:idx val="1090"/>
        <c:dLbl>
          <c:idx val="0"/>
          <c:delete val="1"/>
          <c:extLst>
            <c:ext xmlns:c15="http://schemas.microsoft.com/office/drawing/2012/chart" uri="{CE6537A1-D6FC-4f65-9D91-7224C49458BB}"/>
          </c:extLst>
        </c:dLbl>
      </c:pivotFmt>
      <c:pivotFmt>
        <c:idx val="1091"/>
        <c:dLbl>
          <c:idx val="0"/>
          <c:delete val="1"/>
          <c:extLst>
            <c:ext xmlns:c15="http://schemas.microsoft.com/office/drawing/2012/chart" uri="{CE6537A1-D6FC-4f65-9D91-7224C49458BB}"/>
          </c:extLst>
        </c:dLbl>
      </c:pivotFmt>
      <c:pivotFmt>
        <c:idx val="1092"/>
        <c:dLbl>
          <c:idx val="0"/>
          <c:delete val="1"/>
          <c:extLst>
            <c:ext xmlns:c15="http://schemas.microsoft.com/office/drawing/2012/chart" uri="{CE6537A1-D6FC-4f65-9D91-7224C49458BB}"/>
          </c:extLst>
        </c:dLbl>
      </c:pivotFmt>
      <c:pivotFmt>
        <c:idx val="1093"/>
        <c:dLbl>
          <c:idx val="0"/>
          <c:delete val="1"/>
          <c:extLst>
            <c:ext xmlns:c15="http://schemas.microsoft.com/office/drawing/2012/chart" uri="{CE6537A1-D6FC-4f65-9D91-7224C49458BB}"/>
          </c:extLst>
        </c:dLbl>
      </c:pivotFmt>
      <c:pivotFmt>
        <c:idx val="1094"/>
        <c:dLbl>
          <c:idx val="0"/>
          <c:delete val="1"/>
          <c:extLst>
            <c:ext xmlns:c15="http://schemas.microsoft.com/office/drawing/2012/chart" uri="{CE6537A1-D6FC-4f65-9D91-7224C49458BB}"/>
          </c:extLst>
        </c:dLbl>
      </c:pivotFmt>
      <c:pivotFmt>
        <c:idx val="1095"/>
        <c:dLbl>
          <c:idx val="0"/>
          <c:delete val="1"/>
          <c:extLst>
            <c:ext xmlns:c15="http://schemas.microsoft.com/office/drawing/2012/chart" uri="{CE6537A1-D6FC-4f65-9D91-7224C49458BB}"/>
          </c:extLst>
        </c:dLbl>
      </c:pivotFmt>
    </c:pivotFmts>
    <c:plotArea>
      <c:layout/>
      <c:pieChart>
        <c:varyColors val="1"/>
        <c:ser>
          <c:idx val="0"/>
          <c:order val="0"/>
          <c:tx>
            <c:strRef>
              <c:f>'TCD B1 - B6'!$B$4</c:f>
              <c:strCache>
                <c:ptCount val="1"/>
                <c:pt idx="0">
                  <c:v>Total</c:v>
                </c:pt>
              </c:strCache>
            </c:strRef>
          </c:tx>
          <c:dPt>
            <c:idx val="0"/>
            <c:bubble3D val="0"/>
            <c:spPr>
              <a:solidFill>
                <a:srgbClr val="00B050"/>
              </a:solidFill>
            </c:spPr>
            <c:extLst>
              <c:ext xmlns:c16="http://schemas.microsoft.com/office/drawing/2014/chart" uri="{C3380CC4-5D6E-409C-BE32-E72D297353CC}">
                <c16:uniqueId val="{00000012-2C33-45A7-8447-7BB2C84A1DBE}"/>
              </c:ext>
            </c:extLst>
          </c:dPt>
          <c:dPt>
            <c:idx val="2"/>
            <c:bubble3D val="0"/>
            <c:spPr>
              <a:solidFill>
                <a:srgbClr val="004FAD"/>
              </a:solidFill>
            </c:spPr>
            <c:extLst>
              <c:ext xmlns:c16="http://schemas.microsoft.com/office/drawing/2014/chart" uri="{C3380CC4-5D6E-409C-BE32-E72D297353CC}">
                <c16:uniqueId val="{00000013-2C33-45A7-8447-7BB2C84A1DBE}"/>
              </c:ext>
            </c:extLst>
          </c:dPt>
          <c:dPt>
            <c:idx val="3"/>
            <c:bubble3D val="0"/>
            <c:spPr>
              <a:solidFill>
                <a:srgbClr val="92D050"/>
              </a:solidFill>
            </c:spPr>
            <c:extLst>
              <c:ext xmlns:c16="http://schemas.microsoft.com/office/drawing/2014/chart" uri="{C3380CC4-5D6E-409C-BE32-E72D297353CC}">
                <c16:uniqueId val="{00000014-2C33-45A7-8447-7BB2C84A1DBE}"/>
              </c:ext>
            </c:extLst>
          </c:dPt>
          <c:dPt>
            <c:idx val="10"/>
            <c:bubble3D val="0"/>
            <c:spPr>
              <a:solidFill>
                <a:srgbClr val="E20613"/>
              </a:solidFill>
            </c:spPr>
            <c:extLst>
              <c:ext xmlns:c16="http://schemas.microsoft.com/office/drawing/2014/chart" uri="{C3380CC4-5D6E-409C-BE32-E72D297353CC}">
                <c16:uniqueId val="{00000015-2C33-45A7-8447-7BB2C84A1DBE}"/>
              </c:ext>
            </c:extLst>
          </c:dPt>
          <c:dPt>
            <c:idx val="11"/>
            <c:bubble3D val="0"/>
            <c:spPr>
              <a:solidFill>
                <a:srgbClr val="FF9933"/>
              </a:solidFill>
            </c:spPr>
            <c:extLst>
              <c:ext xmlns:c16="http://schemas.microsoft.com/office/drawing/2014/chart" uri="{C3380CC4-5D6E-409C-BE32-E72D297353CC}">
                <c16:uniqueId val="{0000000D-2C33-45A7-8447-7BB2C84A1DBE}"/>
              </c:ext>
            </c:extLst>
          </c:dPt>
          <c:dPt>
            <c:idx val="12"/>
            <c:bubble3D val="0"/>
            <c:spPr>
              <a:solidFill>
                <a:srgbClr val="FFFF00"/>
              </a:solidFill>
            </c:spPr>
            <c:extLst>
              <c:ext xmlns:c16="http://schemas.microsoft.com/office/drawing/2014/chart" uri="{C3380CC4-5D6E-409C-BE32-E72D297353CC}">
                <c16:uniqueId val="{0000000E-2C33-45A7-8447-7BB2C84A1DBE}"/>
              </c:ext>
            </c:extLst>
          </c:dPt>
          <c:dPt>
            <c:idx val="14"/>
            <c:bubble3D val="0"/>
            <c:spPr>
              <a:solidFill>
                <a:srgbClr val="333399"/>
              </a:solidFill>
            </c:spPr>
            <c:extLst>
              <c:ext xmlns:c16="http://schemas.microsoft.com/office/drawing/2014/chart" uri="{C3380CC4-5D6E-409C-BE32-E72D297353CC}">
                <c16:uniqueId val="{0000000F-2C33-45A7-8447-7BB2C84A1DBE}"/>
              </c:ext>
            </c:extLst>
          </c:dPt>
          <c:dPt>
            <c:idx val="15"/>
            <c:bubble3D val="0"/>
            <c:spPr>
              <a:solidFill>
                <a:srgbClr val="FF3399"/>
              </a:solidFill>
            </c:spPr>
            <c:extLst>
              <c:ext xmlns:c16="http://schemas.microsoft.com/office/drawing/2014/chart" uri="{C3380CC4-5D6E-409C-BE32-E72D297353CC}">
                <c16:uniqueId val="{00000010-2C33-45A7-8447-7BB2C84A1DBE}"/>
              </c:ext>
            </c:extLst>
          </c:dPt>
          <c:dPt>
            <c:idx val="18"/>
            <c:bubble3D val="0"/>
            <c:spPr>
              <a:solidFill>
                <a:srgbClr val="BBE0E3">
                  <a:lumMod val="75000"/>
                </a:srgbClr>
              </a:solidFill>
            </c:spPr>
            <c:extLst>
              <c:ext xmlns:c16="http://schemas.microsoft.com/office/drawing/2014/chart" uri="{C3380CC4-5D6E-409C-BE32-E72D297353CC}">
                <c16:uniqueId val="{00000011-2C33-45A7-8447-7BB2C84A1DBE}"/>
              </c:ext>
            </c:extLst>
          </c:dPt>
          <c:dLbls>
            <c:dLbl>
              <c:idx val="0"/>
              <c:layout>
                <c:manualLayout>
                  <c:x val="-4.7036521103323077E-2"/>
                  <c:y val="0.1039704590377504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2-2C33-45A7-8447-7BB2C84A1DBE}"/>
                </c:ext>
              </c:extLst>
            </c:dLbl>
            <c:dLbl>
              <c:idx val="2"/>
              <c:layout>
                <c:manualLayout>
                  <c:x val="-0.12275770188649637"/>
                  <c:y val="2.7184562777687244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2C33-45A7-8447-7BB2C84A1DBE}"/>
                </c:ext>
              </c:extLst>
            </c:dLbl>
            <c:dLbl>
              <c:idx val="3"/>
              <c:layout>
                <c:manualLayout>
                  <c:x val="-9.12736057183198E-2"/>
                  <c:y val="-0.11073057362098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4-2C33-45A7-8447-7BB2C84A1DBE}"/>
                </c:ext>
              </c:extLst>
            </c:dLbl>
            <c:dLbl>
              <c:idx val="4"/>
              <c:delete val="1"/>
              <c:extLst>
                <c:ext xmlns:c15="http://schemas.microsoft.com/office/drawing/2012/chart" uri="{CE6537A1-D6FC-4f65-9D91-7224C49458BB}"/>
                <c:ext xmlns:c16="http://schemas.microsoft.com/office/drawing/2014/chart" uri="{C3380CC4-5D6E-409C-BE32-E72D297353CC}">
                  <c16:uniqueId val="{00000000-2C33-45A7-8447-7BB2C84A1DBE}"/>
                </c:ext>
              </c:extLst>
            </c:dLbl>
            <c:dLbl>
              <c:idx val="5"/>
              <c:delete val="1"/>
              <c:extLst>
                <c:ext xmlns:c15="http://schemas.microsoft.com/office/drawing/2012/chart" uri="{CE6537A1-D6FC-4f65-9D91-7224C49458BB}"/>
                <c:ext xmlns:c16="http://schemas.microsoft.com/office/drawing/2014/chart" uri="{C3380CC4-5D6E-409C-BE32-E72D297353CC}">
                  <c16:uniqueId val="{00000001-2C33-45A7-8447-7BB2C84A1DBE}"/>
                </c:ext>
              </c:extLst>
            </c:dLbl>
            <c:dLbl>
              <c:idx val="6"/>
              <c:delete val="1"/>
              <c:extLst>
                <c:ext xmlns:c15="http://schemas.microsoft.com/office/drawing/2012/chart" uri="{CE6537A1-D6FC-4f65-9D91-7224C49458BB}"/>
                <c:ext xmlns:c16="http://schemas.microsoft.com/office/drawing/2014/chart" uri="{C3380CC4-5D6E-409C-BE32-E72D297353CC}">
                  <c16:uniqueId val="{00000002-2C33-45A7-8447-7BB2C84A1DBE}"/>
                </c:ext>
              </c:extLst>
            </c:dLbl>
            <c:dLbl>
              <c:idx val="7"/>
              <c:delete val="1"/>
              <c:extLst>
                <c:ext xmlns:c15="http://schemas.microsoft.com/office/drawing/2012/chart" uri="{CE6537A1-D6FC-4f65-9D91-7224C49458BB}"/>
                <c:ext xmlns:c16="http://schemas.microsoft.com/office/drawing/2014/chart" uri="{C3380CC4-5D6E-409C-BE32-E72D297353CC}">
                  <c16:uniqueId val="{00000003-2C33-45A7-8447-7BB2C84A1DBE}"/>
                </c:ext>
              </c:extLst>
            </c:dLbl>
            <c:dLbl>
              <c:idx val="8"/>
              <c:delete val="1"/>
              <c:extLst>
                <c:ext xmlns:c15="http://schemas.microsoft.com/office/drawing/2012/chart" uri="{CE6537A1-D6FC-4f65-9D91-7224C49458BB}"/>
                <c:ext xmlns:c16="http://schemas.microsoft.com/office/drawing/2014/chart" uri="{C3380CC4-5D6E-409C-BE32-E72D297353CC}">
                  <c16:uniqueId val="{00000004-2C33-45A7-8447-7BB2C84A1DBE}"/>
                </c:ext>
              </c:extLst>
            </c:dLbl>
            <c:dLbl>
              <c:idx val="9"/>
              <c:delete val="1"/>
              <c:extLst>
                <c:ext xmlns:c15="http://schemas.microsoft.com/office/drawing/2012/chart" uri="{CE6537A1-D6FC-4f65-9D91-7224C49458BB}"/>
                <c:ext xmlns:c16="http://schemas.microsoft.com/office/drawing/2014/chart" uri="{C3380CC4-5D6E-409C-BE32-E72D297353CC}">
                  <c16:uniqueId val="{00000005-2C33-45A7-8447-7BB2C84A1DBE}"/>
                </c:ext>
              </c:extLst>
            </c:dLbl>
            <c:dLbl>
              <c:idx val="10"/>
              <c:layout>
                <c:manualLayout>
                  <c:x val="7.1896763764924723E-2"/>
                  <c:y val="-0.1273578023578360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5-2C33-45A7-8447-7BB2C84A1DBE}"/>
                </c:ext>
              </c:extLst>
            </c:dLbl>
            <c:dLbl>
              <c:idx val="11"/>
              <c:layout>
                <c:manualLayout>
                  <c:x val="0.13402889835779"/>
                  <c:y val="9.9586945484076463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C33-45A7-8447-7BB2C84A1DBE}"/>
                </c:ext>
              </c:extLst>
            </c:dLbl>
            <c:dLbl>
              <c:idx val="12"/>
              <c:layout>
                <c:manualLayout>
                  <c:x val="8.4818627121398038E-2"/>
                  <c:y val="8.210810886035829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E-2C33-45A7-8447-7BB2C84A1DBE}"/>
                </c:ext>
              </c:extLst>
            </c:dLbl>
            <c:dLbl>
              <c:idx val="13"/>
              <c:delete val="1"/>
              <c:extLst>
                <c:ext xmlns:c15="http://schemas.microsoft.com/office/drawing/2012/chart" uri="{CE6537A1-D6FC-4f65-9D91-7224C49458BB}"/>
                <c:ext xmlns:c16="http://schemas.microsoft.com/office/drawing/2014/chart" uri="{C3380CC4-5D6E-409C-BE32-E72D297353CC}">
                  <c16:uniqueId val="{00000006-2C33-45A7-8447-7BB2C84A1DBE}"/>
                </c:ext>
              </c:extLst>
            </c:dLbl>
            <c:dLbl>
              <c:idx val="14"/>
              <c:layout>
                <c:manualLayout>
                  <c:x val="5.0438356893528088E-2"/>
                  <c:y val="0.1041172570235204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C33-45A7-8447-7BB2C84A1DBE}"/>
                </c:ext>
              </c:extLst>
            </c:dLbl>
            <c:dLbl>
              <c:idx val="15"/>
              <c:layout>
                <c:manualLayout>
                  <c:x val="2.2951929918926035E-2"/>
                  <c:y val="8.030568099226459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0-2C33-45A7-8447-7BB2C84A1DBE}"/>
                </c:ext>
              </c:extLst>
            </c:dLbl>
            <c:dLbl>
              <c:idx val="16"/>
              <c:delete val="1"/>
              <c:extLst>
                <c:ext xmlns:c15="http://schemas.microsoft.com/office/drawing/2012/chart" uri="{CE6537A1-D6FC-4f65-9D91-7224C49458BB}"/>
                <c:ext xmlns:c16="http://schemas.microsoft.com/office/drawing/2014/chart" uri="{C3380CC4-5D6E-409C-BE32-E72D297353CC}">
                  <c16:uniqueId val="{00000007-2C33-45A7-8447-7BB2C84A1DBE}"/>
                </c:ext>
              </c:extLst>
            </c:dLbl>
            <c:dLbl>
              <c:idx val="17"/>
              <c:delete val="1"/>
              <c:extLst>
                <c:ext xmlns:c15="http://schemas.microsoft.com/office/drawing/2012/chart" uri="{CE6537A1-D6FC-4f65-9D91-7224C49458BB}"/>
                <c:ext xmlns:c16="http://schemas.microsoft.com/office/drawing/2014/chart" uri="{C3380CC4-5D6E-409C-BE32-E72D297353CC}">
                  <c16:uniqueId val="{00000008-2C33-45A7-8447-7BB2C84A1DBE}"/>
                </c:ext>
              </c:extLst>
            </c:dLbl>
            <c:dLbl>
              <c:idx val="18"/>
              <c:layout>
                <c:manualLayout>
                  <c:x val="7.2729144605247677E-3"/>
                  <c:y val="6.434981735547244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C33-45A7-8447-7BB2C84A1DBE}"/>
                </c:ext>
              </c:extLst>
            </c:dLbl>
            <c:dLbl>
              <c:idx val="19"/>
              <c:delete val="1"/>
              <c:extLst>
                <c:ext xmlns:c15="http://schemas.microsoft.com/office/drawing/2012/chart" uri="{CE6537A1-D6FC-4f65-9D91-7224C49458BB}"/>
                <c:ext xmlns:c16="http://schemas.microsoft.com/office/drawing/2014/chart" uri="{C3380CC4-5D6E-409C-BE32-E72D297353CC}">
                  <c16:uniqueId val="{00000009-2C33-45A7-8447-7BB2C84A1DBE}"/>
                </c:ext>
              </c:extLst>
            </c:dLbl>
            <c:spPr>
              <a:noFill/>
              <a:ln>
                <a:noFill/>
              </a:ln>
              <a:effectLst/>
            </c:spPr>
            <c:txPr>
              <a:bodyPr wrap="square" lIns="38100" tIns="19050" rIns="38100" bIns="19050" anchor="ctr">
                <a:spAutoFit/>
              </a:bodyPr>
              <a:lstStyle/>
              <a:p>
                <a:pPr>
                  <a:defRPr b="1"/>
                </a:pPr>
                <a:endParaRPr lang="fr-FR"/>
              </a:p>
            </c:txPr>
            <c:showLegendKey val="0"/>
            <c:showVal val="0"/>
            <c:showCatName val="0"/>
            <c:showSerName val="0"/>
            <c:showPercent val="1"/>
            <c:showBubbleSize val="0"/>
            <c:showLeaderLines val="1"/>
            <c:extLst>
              <c:ext xmlns:c15="http://schemas.microsoft.com/office/drawing/2012/chart" uri="{CE6537A1-D6FC-4f65-9D91-7224C49458BB}"/>
            </c:extLst>
          </c:dLbls>
          <c:cat>
            <c:strRef>
              <c:f>'TCD B1 - B6'!$A$5:$A$25</c:f>
              <c:strCache>
                <c:ptCount val="20"/>
                <c:pt idx="0">
                  <c:v>AUCHAN</c:v>
                </c:pt>
                <c:pt idx="1">
                  <c:v>AUTRE DISTRIBUTEUR</c:v>
                </c:pt>
                <c:pt idx="2">
                  <c:v>CARREFOUR</c:v>
                </c:pt>
                <c:pt idx="3">
                  <c:v>CASINO</c:v>
                </c:pt>
                <c:pt idx="4">
                  <c:v>COLRUYT</c:v>
                </c:pt>
                <c:pt idx="5">
                  <c:v>COSTCO</c:v>
                </c:pt>
                <c:pt idx="6">
                  <c:v>COURTIER FRANCE                         </c:v>
                </c:pt>
                <c:pt idx="7">
                  <c:v>FRANPRIX</c:v>
                </c:pt>
                <c:pt idx="8">
                  <c:v>GROSSISTE FRANCE                        </c:v>
                </c:pt>
                <c:pt idx="9">
                  <c:v>HOURA</c:v>
                </c:pt>
                <c:pt idx="10">
                  <c:v>INTERMARCHE</c:v>
                </c:pt>
                <c:pt idx="11">
                  <c:v>LECLERC</c:v>
                </c:pt>
                <c:pt idx="12">
                  <c:v>LIDL</c:v>
                </c:pt>
                <c:pt idx="13">
                  <c:v>MATCH</c:v>
                </c:pt>
                <c:pt idx="14">
                  <c:v>METRO</c:v>
                </c:pt>
                <c:pt idx="15">
                  <c:v>MONOPRIX</c:v>
                </c:pt>
                <c:pt idx="16">
                  <c:v>POMONA</c:v>
                </c:pt>
                <c:pt idx="17">
                  <c:v>SEDIFRAIS                               </c:v>
                </c:pt>
                <c:pt idx="18">
                  <c:v>SYSTÈMEU</c:v>
                </c:pt>
                <c:pt idx="19">
                  <c:v>EXPORT</c:v>
                </c:pt>
              </c:strCache>
            </c:strRef>
          </c:cat>
          <c:val>
            <c:numRef>
              <c:f>'TCD B1 - B6'!$B$5:$B$25</c:f>
              <c:numCache>
                <c:formatCode>General</c:formatCode>
                <c:ptCount val="20"/>
                <c:pt idx="0">
                  <c:v>6650280.5868399972</c:v>
                </c:pt>
                <c:pt idx="1">
                  <c:v>515347.30369999993</c:v>
                </c:pt>
                <c:pt idx="2">
                  <c:v>9690627.1499999911</c:v>
                </c:pt>
                <c:pt idx="3">
                  <c:v>5646676.859889999</c:v>
                </c:pt>
                <c:pt idx="4">
                  <c:v>71973</c:v>
                </c:pt>
                <c:pt idx="5">
                  <c:v>38799.000099999997</c:v>
                </c:pt>
                <c:pt idx="6">
                  <c:v>1360.7</c:v>
                </c:pt>
                <c:pt idx="7">
                  <c:v>42985</c:v>
                </c:pt>
                <c:pt idx="8">
                  <c:v>2570.8000000000002</c:v>
                </c:pt>
                <c:pt idx="9">
                  <c:v>8297.700000000008</c:v>
                </c:pt>
                <c:pt idx="10">
                  <c:v>13296921.240200004</c:v>
                </c:pt>
                <c:pt idx="11">
                  <c:v>4311404.1177400015</c:v>
                </c:pt>
                <c:pt idx="12">
                  <c:v>5669296.7000000002</c:v>
                </c:pt>
                <c:pt idx="13">
                  <c:v>45210.74</c:v>
                </c:pt>
                <c:pt idx="14">
                  <c:v>1794409.27</c:v>
                </c:pt>
                <c:pt idx="15">
                  <c:v>1263996.3490000004</c:v>
                </c:pt>
                <c:pt idx="16">
                  <c:v>26582.66</c:v>
                </c:pt>
                <c:pt idx="17">
                  <c:v>117768.8</c:v>
                </c:pt>
                <c:pt idx="18">
                  <c:v>984743.89999999991</c:v>
                </c:pt>
                <c:pt idx="19">
                  <c:v>64042</c:v>
                </c:pt>
              </c:numCache>
            </c:numRef>
          </c:val>
          <c:extLst>
            <c:ext xmlns:c16="http://schemas.microsoft.com/office/drawing/2014/chart" uri="{C3380CC4-5D6E-409C-BE32-E72D297353CC}">
              <c16:uniqueId val="{0000000A-2C33-45A7-8447-7BB2C84A1DBE}"/>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fr-FR"/>
    </a:p>
  </c:txPr>
  <c:externalData r:id="rId2">
    <c:autoUpdate val="0"/>
  </c:externalData>
  <c:userShapes r:id="rId3"/>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2019</c:v>
                </c:pt>
              </c:strCache>
            </c:strRef>
          </c:tx>
          <c:spPr>
            <a:solidFill>
              <a:srgbClr val="FFFF00"/>
            </a:solidFill>
            <a:ln w="25400" cap="flat" cmpd="sng" algn="ctr">
              <a:solidFill>
                <a:srgbClr val="FFFF00"/>
              </a:solidFill>
              <a:miter lim="800000"/>
            </a:ln>
            <a:effectLst/>
          </c:spPr>
          <c:invertIfNegative val="0"/>
          <c:cat>
            <c:strRef>
              <c:f>Feuil1!$A$2:$A$13</c:f>
              <c:strCache>
                <c:ptCount val="12"/>
                <c:pt idx="0">
                  <c:v>INTERMARCHE</c:v>
                </c:pt>
                <c:pt idx="1">
                  <c:v>LECLERC</c:v>
                </c:pt>
                <c:pt idx="2">
                  <c:v>AUCHAN</c:v>
                </c:pt>
                <c:pt idx="3">
                  <c:v>CARREFOUR</c:v>
                </c:pt>
                <c:pt idx="4">
                  <c:v>CASINO</c:v>
                </c:pt>
                <c:pt idx="5">
                  <c:v>METRO</c:v>
                </c:pt>
                <c:pt idx="6">
                  <c:v>MONOPRIX</c:v>
                </c:pt>
                <c:pt idx="7">
                  <c:v>LIDL</c:v>
                </c:pt>
                <c:pt idx="8">
                  <c:v>MATCH</c:v>
                </c:pt>
                <c:pt idx="9">
                  <c:v>POMONA</c:v>
                </c:pt>
                <c:pt idx="10">
                  <c:v>FRANPRIX</c:v>
                </c:pt>
                <c:pt idx="11">
                  <c:v>SYSTÈME U </c:v>
                </c:pt>
              </c:strCache>
            </c:strRef>
          </c:cat>
          <c:val>
            <c:numRef>
              <c:f>Feuil1!$B$2:$B$13</c:f>
              <c:numCache>
                <c:formatCode>General</c:formatCode>
                <c:ptCount val="12"/>
                <c:pt idx="0">
                  <c:v>29</c:v>
                </c:pt>
                <c:pt idx="1">
                  <c:v>21</c:v>
                </c:pt>
                <c:pt idx="2">
                  <c:v>16</c:v>
                </c:pt>
                <c:pt idx="3">
                  <c:v>14</c:v>
                </c:pt>
                <c:pt idx="4">
                  <c:v>15</c:v>
                </c:pt>
                <c:pt idx="5">
                  <c:v>6</c:v>
                </c:pt>
                <c:pt idx="6">
                  <c:v>8</c:v>
                </c:pt>
                <c:pt idx="9">
                  <c:v>8</c:v>
                </c:pt>
                <c:pt idx="11">
                  <c:v>10</c:v>
                </c:pt>
              </c:numCache>
            </c:numRef>
          </c:val>
          <c:extLst>
            <c:ext xmlns:c16="http://schemas.microsoft.com/office/drawing/2014/chart" uri="{C3380CC4-5D6E-409C-BE32-E72D297353CC}">
              <c16:uniqueId val="{00000000-11CC-4CCE-8038-6A09BFDDBFE5}"/>
            </c:ext>
          </c:extLst>
        </c:ser>
        <c:ser>
          <c:idx val="1"/>
          <c:order val="1"/>
          <c:tx>
            <c:strRef>
              <c:f>Feuil1!$C$1</c:f>
              <c:strCache>
                <c:ptCount val="1"/>
                <c:pt idx="0">
                  <c:v>2020</c:v>
                </c:pt>
              </c:strCache>
            </c:strRef>
          </c:tx>
          <c:spPr>
            <a:solidFill>
              <a:srgbClr val="FFC000"/>
            </a:solidFill>
            <a:ln w="25400" cap="flat" cmpd="sng" algn="ctr">
              <a:solidFill>
                <a:srgbClr val="FFC000"/>
              </a:solidFill>
              <a:miter lim="800000"/>
            </a:ln>
            <a:effectLst/>
          </c:spPr>
          <c:invertIfNegative val="0"/>
          <c:cat>
            <c:strRef>
              <c:f>Feuil1!$A$2:$A$13</c:f>
              <c:strCache>
                <c:ptCount val="12"/>
                <c:pt idx="0">
                  <c:v>INTERMARCHE</c:v>
                </c:pt>
                <c:pt idx="1">
                  <c:v>LECLERC</c:v>
                </c:pt>
                <c:pt idx="2">
                  <c:v>AUCHAN</c:v>
                </c:pt>
                <c:pt idx="3">
                  <c:v>CARREFOUR</c:v>
                </c:pt>
                <c:pt idx="4">
                  <c:v>CASINO</c:v>
                </c:pt>
                <c:pt idx="5">
                  <c:v>METRO</c:v>
                </c:pt>
                <c:pt idx="6">
                  <c:v>MONOPRIX</c:v>
                </c:pt>
                <c:pt idx="7">
                  <c:v>LIDL</c:v>
                </c:pt>
                <c:pt idx="8">
                  <c:v>MATCH</c:v>
                </c:pt>
                <c:pt idx="9">
                  <c:v>POMONA</c:v>
                </c:pt>
                <c:pt idx="10">
                  <c:v>FRANPRIX</c:v>
                </c:pt>
                <c:pt idx="11">
                  <c:v>SYSTÈME U </c:v>
                </c:pt>
              </c:strCache>
            </c:strRef>
          </c:cat>
          <c:val>
            <c:numRef>
              <c:f>Feuil1!$C$2:$C$13</c:f>
              <c:numCache>
                <c:formatCode>General</c:formatCode>
                <c:ptCount val="12"/>
                <c:pt idx="0">
                  <c:v>87</c:v>
                </c:pt>
                <c:pt idx="1">
                  <c:v>73</c:v>
                </c:pt>
                <c:pt idx="2">
                  <c:v>60</c:v>
                </c:pt>
                <c:pt idx="3">
                  <c:v>40</c:v>
                </c:pt>
                <c:pt idx="4">
                  <c:v>27</c:v>
                </c:pt>
                <c:pt idx="5">
                  <c:v>14</c:v>
                </c:pt>
                <c:pt idx="6">
                  <c:v>9</c:v>
                </c:pt>
                <c:pt idx="7">
                  <c:v>5</c:v>
                </c:pt>
                <c:pt idx="8">
                  <c:v>5</c:v>
                </c:pt>
                <c:pt idx="9">
                  <c:v>5</c:v>
                </c:pt>
                <c:pt idx="10">
                  <c:v>4</c:v>
                </c:pt>
                <c:pt idx="11">
                  <c:v>4</c:v>
                </c:pt>
              </c:numCache>
            </c:numRef>
          </c:val>
          <c:extLst>
            <c:ext xmlns:c16="http://schemas.microsoft.com/office/drawing/2014/chart" uri="{C3380CC4-5D6E-409C-BE32-E72D297353CC}">
              <c16:uniqueId val="{00000001-11CC-4CCE-8038-6A09BFDDBFE5}"/>
            </c:ext>
          </c:extLst>
        </c:ser>
        <c:ser>
          <c:idx val="2"/>
          <c:order val="2"/>
          <c:tx>
            <c:strRef>
              <c:f>Feuil1!$D$1</c:f>
              <c:strCache>
                <c:ptCount val="1"/>
                <c:pt idx="0">
                  <c:v>2021</c:v>
                </c:pt>
              </c:strCache>
            </c:strRef>
          </c:tx>
          <c:spPr>
            <a:solidFill>
              <a:srgbClr val="92D050"/>
            </a:solidFill>
            <a:ln w="25400" cap="flat" cmpd="sng" algn="ctr">
              <a:solidFill>
                <a:srgbClr val="92D050"/>
              </a:solidFill>
              <a:miter lim="800000"/>
            </a:ln>
            <a:effectLst/>
          </c:spPr>
          <c:invertIfNegative val="0"/>
          <c:cat>
            <c:strRef>
              <c:f>Feuil1!$A$2:$A$13</c:f>
              <c:strCache>
                <c:ptCount val="12"/>
                <c:pt idx="0">
                  <c:v>INTERMARCHE</c:v>
                </c:pt>
                <c:pt idx="1">
                  <c:v>LECLERC</c:v>
                </c:pt>
                <c:pt idx="2">
                  <c:v>AUCHAN</c:v>
                </c:pt>
                <c:pt idx="3">
                  <c:v>CARREFOUR</c:v>
                </c:pt>
                <c:pt idx="4">
                  <c:v>CASINO</c:v>
                </c:pt>
                <c:pt idx="5">
                  <c:v>METRO</c:v>
                </c:pt>
                <c:pt idx="6">
                  <c:v>MONOPRIX</c:v>
                </c:pt>
                <c:pt idx="7">
                  <c:v>LIDL</c:v>
                </c:pt>
                <c:pt idx="8">
                  <c:v>MATCH</c:v>
                </c:pt>
                <c:pt idx="9">
                  <c:v>POMONA</c:v>
                </c:pt>
                <c:pt idx="10">
                  <c:v>FRANPRIX</c:v>
                </c:pt>
                <c:pt idx="11">
                  <c:v>SYSTÈME U </c:v>
                </c:pt>
              </c:strCache>
            </c:strRef>
          </c:cat>
          <c:val>
            <c:numRef>
              <c:f>Feuil1!$D$2:$D$13</c:f>
              <c:numCache>
                <c:formatCode>General</c:formatCode>
                <c:ptCount val="12"/>
                <c:pt idx="0">
                  <c:v>84</c:v>
                </c:pt>
                <c:pt idx="1">
                  <c:v>61</c:v>
                </c:pt>
                <c:pt idx="2">
                  <c:v>60</c:v>
                </c:pt>
                <c:pt idx="3">
                  <c:v>58</c:v>
                </c:pt>
                <c:pt idx="4">
                  <c:v>36</c:v>
                </c:pt>
                <c:pt idx="5">
                  <c:v>10</c:v>
                </c:pt>
                <c:pt idx="6">
                  <c:v>12</c:v>
                </c:pt>
                <c:pt idx="7">
                  <c:v>4</c:v>
                </c:pt>
                <c:pt idx="8">
                  <c:v>4</c:v>
                </c:pt>
                <c:pt idx="9">
                  <c:v>9</c:v>
                </c:pt>
                <c:pt idx="10">
                  <c:v>3</c:v>
                </c:pt>
                <c:pt idx="11">
                  <c:v>26</c:v>
                </c:pt>
              </c:numCache>
            </c:numRef>
          </c:val>
          <c:extLst>
            <c:ext xmlns:c16="http://schemas.microsoft.com/office/drawing/2014/chart" uri="{C3380CC4-5D6E-409C-BE32-E72D297353CC}">
              <c16:uniqueId val="{00000002-11CC-4CCE-8038-6A09BFDDBFE5}"/>
            </c:ext>
          </c:extLst>
        </c:ser>
        <c:dLbls>
          <c:showLegendKey val="0"/>
          <c:showVal val="0"/>
          <c:showCatName val="0"/>
          <c:showSerName val="0"/>
          <c:showPercent val="0"/>
          <c:showBubbleSize val="0"/>
        </c:dLbls>
        <c:gapWidth val="164"/>
        <c:overlap val="-35"/>
        <c:axId val="584349167"/>
        <c:axId val="584349583"/>
      </c:barChart>
      <c:catAx>
        <c:axId val="58434916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50000"/>
                    <a:lumOff val="50000"/>
                  </a:schemeClr>
                </a:solidFill>
                <a:latin typeface="+mn-lt"/>
                <a:ea typeface="+mn-ea"/>
                <a:cs typeface="+mn-cs"/>
              </a:defRPr>
            </a:pPr>
            <a:endParaRPr lang="fr-FR"/>
          </a:p>
        </c:txPr>
        <c:crossAx val="584349583"/>
        <c:crosses val="autoZero"/>
        <c:auto val="1"/>
        <c:lblAlgn val="ctr"/>
        <c:lblOffset val="100"/>
        <c:noMultiLvlLbl val="0"/>
      </c:catAx>
      <c:valAx>
        <c:axId val="5843495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50000"/>
                    <a:lumOff val="50000"/>
                  </a:schemeClr>
                </a:solidFill>
                <a:latin typeface="+mn-lt"/>
                <a:ea typeface="+mn-ea"/>
                <a:cs typeface="+mn-cs"/>
              </a:defRPr>
            </a:pPr>
            <a:endParaRPr lang="fr-FR"/>
          </a:p>
        </c:txPr>
        <c:crossAx val="58434916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50000"/>
                  <a:lumOff val="50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rawings/drawing1.xml><?xml version="1.0" encoding="utf-8"?>
<c:userShapes xmlns:c="http://schemas.openxmlformats.org/drawingml/2006/chart">
  <cdr:relSizeAnchor xmlns:cdr="http://schemas.openxmlformats.org/drawingml/2006/chartDrawing">
    <cdr:from>
      <cdr:x>0.71807</cdr:x>
      <cdr:y>0.81986</cdr:y>
    </cdr:from>
    <cdr:to>
      <cdr:x>0.90461</cdr:x>
      <cdr:y>0.92179</cdr:y>
    </cdr:to>
    <cdr:pic>
      <cdr:nvPicPr>
        <cdr:cNvPr id="2" name="chart">
          <a:extLst xmlns:a="http://schemas.openxmlformats.org/drawingml/2006/main">
            <a:ext uri="{FF2B5EF4-FFF2-40B4-BE49-F238E27FC236}">
              <a16:creationId xmlns:a16="http://schemas.microsoft.com/office/drawing/2014/main" id="{FE820EDA-1CA2-49EA-BDDD-94BCE2967CE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101138" y="3652579"/>
          <a:ext cx="1065409" cy="454109"/>
        </a:xfrm>
        <a:prstGeom xmlns:a="http://schemas.openxmlformats.org/drawingml/2006/main" prst="rect">
          <a:avLst/>
        </a:prstGeom>
      </cdr:spPr>
    </cdr:pic>
  </cdr:relSizeAnchor>
  <cdr:relSizeAnchor xmlns:cdr="http://schemas.openxmlformats.org/drawingml/2006/chartDrawing">
    <cdr:from>
      <cdr:x>0.09227</cdr:x>
      <cdr:y>0.15713</cdr:y>
    </cdr:from>
    <cdr:to>
      <cdr:x>0.20643</cdr:x>
      <cdr:y>0.30348</cdr:y>
    </cdr:to>
    <cdr:pic>
      <cdr:nvPicPr>
        <cdr:cNvPr id="3" name="chart">
          <a:extLst xmlns:a="http://schemas.openxmlformats.org/drawingml/2006/main">
            <a:ext uri="{FF2B5EF4-FFF2-40B4-BE49-F238E27FC236}">
              <a16:creationId xmlns:a16="http://schemas.microsoft.com/office/drawing/2014/main" id="{7AF8615E-2CC1-4C71-908E-E3613A50265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526989" y="700050"/>
          <a:ext cx="651999" cy="65199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5369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29571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25763" y="849313"/>
            <a:ext cx="4076700" cy="2293937"/>
          </a:xfrm>
          <a:prstGeom prst="rect">
            <a:avLst/>
          </a:prstGeom>
          <a:noFill/>
          <a:ln w="12700">
            <a:solidFill>
              <a:prstClr val="black"/>
            </a:solidFill>
          </a:ln>
        </p:spPr>
      </p:sp>
      <p:sp>
        <p:nvSpPr>
          <p:cNvPr id="3" name="Espace réservé des notes 2"/>
          <p:cNvSpPr>
            <a:spLocks noGrp="1"/>
          </p:cNvSpPr>
          <p:nvPr>
            <p:ph type="body" idx="1"/>
          </p:nvPr>
        </p:nvSpPr>
        <p:spPr>
          <a:xfrm>
            <a:off x="993285" y="3271153"/>
            <a:ext cx="7941655" cy="2676813"/>
          </a:xfrm>
          <a:prstGeom prst="rect">
            <a:avLst/>
          </a:prstGeom>
        </p:spPr>
        <p:txBody>
          <a:bodyPr lIns="88230" tIns="44115" rIns="88230" bIns="44115"/>
          <a:lstStyle/>
          <a:p>
            <a:pPr algn="ctr" defTabSz="882305">
              <a:lnSpc>
                <a:spcPts val="2798"/>
              </a:lnSpc>
              <a:defRPr/>
            </a:pPr>
            <a:endParaRPr lang="fr-FR"/>
          </a:p>
        </p:txBody>
      </p:sp>
    </p:spTree>
    <p:extLst>
      <p:ext uri="{BB962C8B-B14F-4D97-AF65-F5344CB8AC3E}">
        <p14:creationId xmlns:p14="http://schemas.microsoft.com/office/powerpoint/2010/main" val="87053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87675" y="887413"/>
            <a:ext cx="4259263" cy="2395537"/>
          </a:xfrm>
          <a:prstGeom prst="rect">
            <a:avLst/>
          </a:prstGeom>
          <a:noFill/>
          <a:ln w="12700">
            <a:solidFill>
              <a:prstClr val="black"/>
            </a:solidFill>
          </a:ln>
        </p:spPr>
      </p:sp>
      <p:sp>
        <p:nvSpPr>
          <p:cNvPr id="3" name="Espace réservé des notes 2"/>
          <p:cNvSpPr>
            <a:spLocks noGrp="1"/>
          </p:cNvSpPr>
          <p:nvPr>
            <p:ph type="body" idx="1"/>
          </p:nvPr>
        </p:nvSpPr>
        <p:spPr>
          <a:xfrm>
            <a:off x="1023938" y="3416300"/>
            <a:ext cx="8186737" cy="2795588"/>
          </a:xfrm>
          <a:prstGeom prst="rect">
            <a:avLst/>
          </a:prstGeom>
        </p:spPr>
        <p:txBody>
          <a:bodyPr/>
          <a:lstStyle/>
          <a:p>
            <a:endParaRPr lang="fr-FR" dirty="0"/>
          </a:p>
        </p:txBody>
      </p:sp>
    </p:spTree>
    <p:extLst>
      <p:ext uri="{BB962C8B-B14F-4D97-AF65-F5344CB8AC3E}">
        <p14:creationId xmlns:p14="http://schemas.microsoft.com/office/powerpoint/2010/main" val="1237151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62263" y="812800"/>
            <a:ext cx="3906837" cy="2197100"/>
          </a:xfrm>
          <a:prstGeom prst="rect">
            <a:avLst/>
          </a:prstGeom>
          <a:noFill/>
          <a:ln w="12700">
            <a:solidFill>
              <a:prstClr val="black"/>
            </a:solidFill>
          </a:ln>
        </p:spPr>
      </p:sp>
      <p:sp>
        <p:nvSpPr>
          <p:cNvPr id="3" name="Espace réservé des notes 2"/>
          <p:cNvSpPr>
            <a:spLocks noGrp="1"/>
          </p:cNvSpPr>
          <p:nvPr>
            <p:ph type="body" idx="1"/>
          </p:nvPr>
        </p:nvSpPr>
        <p:spPr>
          <a:xfrm>
            <a:off x="963550" y="3132174"/>
            <a:ext cx="7703910" cy="2563084"/>
          </a:xfrm>
          <a:prstGeom prst="rect">
            <a:avLst/>
          </a:prstGeom>
        </p:spPr>
        <p:txBody>
          <a:bodyPr lIns="85133" tIns="42567" rIns="85133" bIns="42567"/>
          <a:lstStyle/>
          <a:p>
            <a:endParaRPr lang="fr-FR"/>
          </a:p>
        </p:txBody>
      </p:sp>
    </p:spTree>
    <p:extLst>
      <p:ext uri="{BB962C8B-B14F-4D97-AF65-F5344CB8AC3E}">
        <p14:creationId xmlns:p14="http://schemas.microsoft.com/office/powerpoint/2010/main" val="396574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87675" y="887413"/>
            <a:ext cx="4259263" cy="2395537"/>
          </a:xfrm>
          <a:prstGeom prst="rect">
            <a:avLst/>
          </a:prstGeom>
          <a:noFill/>
          <a:ln w="12700">
            <a:solidFill>
              <a:prstClr val="black"/>
            </a:solidFill>
          </a:ln>
        </p:spPr>
      </p:sp>
      <p:sp>
        <p:nvSpPr>
          <p:cNvPr id="3" name="Espace réservé des notes 2"/>
          <p:cNvSpPr>
            <a:spLocks noGrp="1"/>
          </p:cNvSpPr>
          <p:nvPr>
            <p:ph type="body" idx="1"/>
          </p:nvPr>
        </p:nvSpPr>
        <p:spPr>
          <a:xfrm>
            <a:off x="1023938" y="3416300"/>
            <a:ext cx="8186737" cy="2795588"/>
          </a:xfrm>
          <a:prstGeom prst="rect">
            <a:avLst/>
          </a:prstGeom>
        </p:spPr>
        <p:txBody>
          <a:bodyPr/>
          <a:lstStyle/>
          <a:p>
            <a:endParaRPr lang="fr-FR" dirty="0"/>
          </a:p>
        </p:txBody>
      </p:sp>
    </p:spTree>
    <p:extLst>
      <p:ext uri="{BB962C8B-B14F-4D97-AF65-F5344CB8AC3E}">
        <p14:creationId xmlns:p14="http://schemas.microsoft.com/office/powerpoint/2010/main" val="152461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25763" y="849313"/>
            <a:ext cx="4076700" cy="2293937"/>
          </a:xfrm>
          <a:prstGeom prst="rect">
            <a:avLst/>
          </a:prstGeom>
          <a:noFill/>
          <a:ln w="12700">
            <a:solidFill>
              <a:prstClr val="black"/>
            </a:solidFill>
          </a:ln>
        </p:spPr>
      </p:sp>
      <p:sp>
        <p:nvSpPr>
          <p:cNvPr id="3" name="Espace réservé des notes 2"/>
          <p:cNvSpPr>
            <a:spLocks noGrp="1"/>
          </p:cNvSpPr>
          <p:nvPr>
            <p:ph type="body" idx="1"/>
          </p:nvPr>
        </p:nvSpPr>
        <p:spPr>
          <a:xfrm>
            <a:off x="993285" y="3271153"/>
            <a:ext cx="7941655" cy="2676813"/>
          </a:xfrm>
          <a:prstGeom prst="rect">
            <a:avLst/>
          </a:prstGeom>
        </p:spPr>
        <p:txBody>
          <a:bodyPr lIns="88230" tIns="44115" rIns="88230" bIns="44115"/>
          <a:lstStyle/>
          <a:p>
            <a:r>
              <a:rPr lang="fr-FR"/>
              <a:t>Introduction </a:t>
            </a:r>
          </a:p>
        </p:txBody>
      </p:sp>
    </p:spTree>
    <p:extLst>
      <p:ext uri="{BB962C8B-B14F-4D97-AF65-F5344CB8AC3E}">
        <p14:creationId xmlns:p14="http://schemas.microsoft.com/office/powerpoint/2010/main" val="164184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25763" y="849313"/>
            <a:ext cx="4076700" cy="2293937"/>
          </a:xfrm>
          <a:prstGeom prst="rect">
            <a:avLst/>
          </a:prstGeom>
          <a:noFill/>
          <a:ln w="12700">
            <a:solidFill>
              <a:prstClr val="black"/>
            </a:solidFill>
          </a:ln>
        </p:spPr>
      </p:sp>
      <p:sp>
        <p:nvSpPr>
          <p:cNvPr id="3" name="Espace réservé des notes 2"/>
          <p:cNvSpPr>
            <a:spLocks noGrp="1"/>
          </p:cNvSpPr>
          <p:nvPr>
            <p:ph type="body" idx="1"/>
          </p:nvPr>
        </p:nvSpPr>
        <p:spPr>
          <a:xfrm>
            <a:off x="993285" y="3271153"/>
            <a:ext cx="7941655" cy="2676813"/>
          </a:xfrm>
          <a:prstGeom prst="rect">
            <a:avLst/>
          </a:prstGeom>
        </p:spPr>
        <p:txBody>
          <a:bodyPr lIns="88230" tIns="44115" rIns="88230" bIns="44115"/>
          <a:lstStyle/>
          <a:p>
            <a:r>
              <a:rPr lang="fr-FR"/>
              <a:t>Introduction </a:t>
            </a:r>
          </a:p>
        </p:txBody>
      </p:sp>
    </p:spTree>
    <p:extLst>
      <p:ext uri="{BB962C8B-B14F-4D97-AF65-F5344CB8AC3E}">
        <p14:creationId xmlns:p14="http://schemas.microsoft.com/office/powerpoint/2010/main" val="409342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ZRP">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030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ZRP">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B0D459E2-E062-7F4A-B7D0-33A447D851AC}"/>
              </a:ext>
            </a:extLst>
          </p:cNvPr>
          <p:cNvSpPr>
            <a:spLocks noGrp="1" noChangeArrowheads="1"/>
          </p:cNvSpPr>
          <p:nvPr>
            <p:ph type="dt" sz="half" idx="10"/>
          </p:nvPr>
        </p:nvSpPr>
        <p:spPr>
          <a:xfrm>
            <a:off x="251520" y="4876006"/>
            <a:ext cx="2133600" cy="476250"/>
          </a:xfrm>
          <a:prstGeom prst="rect">
            <a:avLst/>
          </a:prstGeom>
          <a:ln/>
        </p:spPr>
        <p:txBody>
          <a:bodyPr/>
          <a:lstStyle>
            <a:lvl1pPr>
              <a:defRPr sz="850">
                <a:solidFill>
                  <a:srgbClr val="346B0A"/>
                </a:solidFill>
                <a:latin typeface="Calibri" panose="020F0502020204030204" pitchFamily="34" charset="0"/>
                <a:cs typeface="Calibri" panose="020F0502020204030204" pitchFamily="34" charset="0"/>
              </a:defRPr>
            </a:lvl1pPr>
          </a:lstStyle>
          <a:p>
            <a:pPr>
              <a:defRPr/>
            </a:pPr>
            <a:fld id="{13F5D57D-782A-B94B-9E64-F894F9E59E0D}" type="datetime1">
              <a:rPr lang="fr-FR" smtClean="0"/>
              <a:t>18/05/2022</a:t>
            </a:fld>
            <a:endParaRPr lang="fr-FR" dirty="0"/>
          </a:p>
        </p:txBody>
      </p:sp>
      <p:sp>
        <p:nvSpPr>
          <p:cNvPr id="6" name="Espace réservé du pied de page 5">
            <a:extLst>
              <a:ext uri="{FF2B5EF4-FFF2-40B4-BE49-F238E27FC236}">
                <a16:creationId xmlns:a16="http://schemas.microsoft.com/office/drawing/2014/main" id="{76016305-43F3-9C40-AF9A-52DB5BF97C49}"/>
              </a:ext>
            </a:extLst>
          </p:cNvPr>
          <p:cNvSpPr>
            <a:spLocks noGrp="1" noChangeArrowheads="1"/>
          </p:cNvSpPr>
          <p:nvPr>
            <p:ph type="ftr" sz="quarter" idx="11"/>
          </p:nvPr>
        </p:nvSpPr>
        <p:spPr>
          <a:xfrm>
            <a:off x="1043608" y="4876006"/>
            <a:ext cx="5264224" cy="476250"/>
          </a:xfrm>
          <a:prstGeom prst="rect">
            <a:avLst/>
          </a:prstGeom>
          <a:ln/>
        </p:spPr>
        <p:txBody>
          <a:bodyPr/>
          <a:lstStyle>
            <a:lvl1pPr algn="l">
              <a:defRPr sz="800">
                <a:solidFill>
                  <a:srgbClr val="346B0A"/>
                </a:solidFill>
                <a:latin typeface="Calibri" panose="020F0502020204030204" pitchFamily="34" charset="0"/>
                <a:cs typeface="Calibri" panose="020F0502020204030204" pitchFamily="34" charset="0"/>
              </a:defRPr>
            </a:lvl1pPr>
          </a:lstStyle>
          <a:p>
            <a:r>
              <a:rPr lang="fr-FR">
                <a:latin typeface="Arial"/>
                <a:cs typeface="Arial"/>
              </a:rPr>
              <a:t>Des arguments pour convaincre</a:t>
            </a:r>
            <a:endParaRPr lang="fr-FR" dirty="0"/>
          </a:p>
        </p:txBody>
      </p:sp>
      <p:sp>
        <p:nvSpPr>
          <p:cNvPr id="8" name="Espace réservé du numéro de diapositive 5">
            <a:extLst>
              <a:ext uri="{FF2B5EF4-FFF2-40B4-BE49-F238E27FC236}">
                <a16:creationId xmlns:a16="http://schemas.microsoft.com/office/drawing/2014/main" id="{947305AA-DA68-BB40-9EDE-F7B10DDFC2F9}"/>
              </a:ext>
            </a:extLst>
          </p:cNvPr>
          <p:cNvSpPr>
            <a:spLocks noGrp="1"/>
          </p:cNvSpPr>
          <p:nvPr>
            <p:ph type="sldNum" sz="quarter" idx="12"/>
          </p:nvPr>
        </p:nvSpPr>
        <p:spPr>
          <a:xfrm>
            <a:off x="6400800" y="4846262"/>
            <a:ext cx="2743200" cy="245768"/>
          </a:xfrm>
          <a:prstGeom prst="rect">
            <a:avLst/>
          </a:prstGeom>
        </p:spPr>
        <p:txBody>
          <a:bodyPr vert="horz" lIns="91440" tIns="45720" rIns="91440" bIns="45720" rtlCol="0" anchor="ctr"/>
          <a:lstStyle>
            <a:defPPr>
              <a:defRPr lang="fr-FR"/>
            </a:defPPr>
            <a:lvl1pPr marL="0" algn="r" defTabSz="914400" rtl="0" eaLnBrk="1" latinLnBrk="0" hangingPunct="1">
              <a:defRPr sz="850" kern="1200">
                <a:solidFill>
                  <a:srgbClr val="346B0A"/>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A23C4A-E48D-5640-B4C6-E7937792EB97}" type="slidenum">
              <a:rPr lang="fr-FR" smtClean="0"/>
              <a:pPr/>
              <a:t>‹N°›</a:t>
            </a:fld>
            <a:endParaRPr lang="fr-FR" dirty="0"/>
          </a:p>
        </p:txBody>
      </p:sp>
    </p:spTree>
    <p:extLst>
      <p:ext uri="{BB962C8B-B14F-4D97-AF65-F5344CB8AC3E}">
        <p14:creationId xmlns:p14="http://schemas.microsoft.com/office/powerpoint/2010/main" val="351381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69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77778A-E0DD-4B3B-B0B8-492DB12EAC1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8A1664E-8065-477F-B9F0-00A84E0E2F69}"/>
              </a:ext>
            </a:extLst>
          </p:cNvPr>
          <p:cNvSpPr>
            <a:spLocks noGrp="1"/>
          </p:cNvSpPr>
          <p:nvPr>
            <p:ph idx="1"/>
          </p:nvPr>
        </p:nvSpPr>
        <p:spPr/>
        <p:txBody>
          <a:bodyPr/>
          <a:lstStyle>
            <a:lvl1pPr>
              <a:defRPr>
                <a:latin typeface="Trade Gothic LT Std Cn" panose="020B0606020502020204" pitchFamily="34" charset="0"/>
              </a:defRPr>
            </a:lvl1pPr>
            <a:lvl2pPr>
              <a:defRPr>
                <a:latin typeface="Trade Gothic LT Std Cn" panose="020B0606020502020204" pitchFamily="34" charset="0"/>
              </a:defRPr>
            </a:lvl2pPr>
            <a:lvl3pPr>
              <a:defRPr>
                <a:latin typeface="Trade Gothic LT Std Cn" panose="020B0606020502020204" pitchFamily="34" charset="0"/>
              </a:defRPr>
            </a:lvl3pPr>
            <a:lvl4pPr>
              <a:defRPr>
                <a:latin typeface="Trade Gothic LT Std Cn" panose="020B0606020502020204" pitchFamily="34" charset="0"/>
              </a:defRPr>
            </a:lvl4pPr>
            <a:lvl5pPr>
              <a:defRPr>
                <a:latin typeface="Trade Gothic LT Std Cn" panose="020B06060205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E2E2F3-9B79-4C0C-8D71-8C3C30FCA50F}"/>
              </a:ext>
            </a:extLst>
          </p:cNvPr>
          <p:cNvSpPr>
            <a:spLocks noGrp="1"/>
          </p:cNvSpPr>
          <p:nvPr>
            <p:ph type="dt" sz="half" idx="10"/>
          </p:nvPr>
        </p:nvSpPr>
        <p:spPr/>
        <p:txBody>
          <a:bodyPr/>
          <a:lstStyle/>
          <a:p>
            <a:fld id="{D26D95B2-B3B0-CA47-87DE-DF6FF4F144C2}" type="datetime1">
              <a:rPr lang="fr-FR" smtClean="0"/>
              <a:t>18/05/2022</a:t>
            </a:fld>
            <a:endParaRPr lang="fr-FR"/>
          </a:p>
        </p:txBody>
      </p:sp>
      <p:sp>
        <p:nvSpPr>
          <p:cNvPr id="5" name="Espace réservé du pied de page 4">
            <a:extLst>
              <a:ext uri="{FF2B5EF4-FFF2-40B4-BE49-F238E27FC236}">
                <a16:creationId xmlns:a16="http://schemas.microsoft.com/office/drawing/2014/main" id="{4DB3BACF-1A3F-4E1E-AB76-8F59D99E28D8}"/>
              </a:ext>
            </a:extLst>
          </p:cNvPr>
          <p:cNvSpPr>
            <a:spLocks noGrp="1"/>
          </p:cNvSpPr>
          <p:nvPr>
            <p:ph type="ftr" sz="quarter" idx="11"/>
          </p:nvPr>
        </p:nvSpPr>
        <p:spPr/>
        <p:txBody>
          <a:bodyPr/>
          <a:lstStyle/>
          <a:p>
            <a:r>
              <a:rPr lang="fr-FR"/>
              <a:t>Présentation du Collectif Nouveaux Champs et du programme “Zéro Résidu de Pesticides” - V11</a:t>
            </a:r>
          </a:p>
        </p:txBody>
      </p:sp>
      <p:sp>
        <p:nvSpPr>
          <p:cNvPr id="6" name="Espace réservé du numéro de diapositive 5">
            <a:extLst>
              <a:ext uri="{FF2B5EF4-FFF2-40B4-BE49-F238E27FC236}">
                <a16:creationId xmlns:a16="http://schemas.microsoft.com/office/drawing/2014/main" id="{152DEAA3-FD68-4B99-BC1E-9667A0428D48}"/>
              </a:ext>
            </a:extLst>
          </p:cNvPr>
          <p:cNvSpPr>
            <a:spLocks noGrp="1"/>
          </p:cNvSpPr>
          <p:nvPr>
            <p:ph type="sldNum" sz="quarter" idx="12"/>
          </p:nvPr>
        </p:nvSpPr>
        <p:spPr/>
        <p:txBody>
          <a:bodyPr/>
          <a:lstStyle/>
          <a:p>
            <a:fld id="{B19E63A3-836D-4166-84C2-9270AE38E733}" type="slidenum">
              <a:rPr lang="fr-FR" smtClean="0"/>
              <a:t>‹N°›</a:t>
            </a:fld>
            <a:endParaRPr lang="fr-FR"/>
          </a:p>
        </p:txBody>
      </p:sp>
    </p:spTree>
    <p:extLst>
      <p:ext uri="{BB962C8B-B14F-4D97-AF65-F5344CB8AC3E}">
        <p14:creationId xmlns:p14="http://schemas.microsoft.com/office/powerpoint/2010/main" val="11897221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E9264D45-0512-8144-A0E6-374C1B7ECC2D}"/>
              </a:ext>
            </a:extLst>
          </p:cNvPr>
          <p:cNvSpPr>
            <a:spLocks noGrp="1" noChangeArrowheads="1"/>
          </p:cNvSpPr>
          <p:nvPr>
            <p:ph type="dt" sz="half" idx="2"/>
          </p:nvPr>
        </p:nvSpPr>
        <p:spPr>
          <a:xfrm>
            <a:off x="251520" y="4876006"/>
            <a:ext cx="2133600" cy="476250"/>
          </a:xfrm>
          <a:prstGeom prst="rect">
            <a:avLst/>
          </a:prstGeom>
          <a:ln/>
        </p:spPr>
        <p:txBody>
          <a:bodyPr/>
          <a:lstStyle>
            <a:lvl1pPr>
              <a:defRPr sz="850">
                <a:solidFill>
                  <a:srgbClr val="346B0A"/>
                </a:solidFill>
                <a:latin typeface="Calibri" panose="020F0502020204030204" pitchFamily="34" charset="0"/>
                <a:cs typeface="Calibri" panose="020F0502020204030204" pitchFamily="34" charset="0"/>
              </a:defRPr>
            </a:lvl1pPr>
          </a:lstStyle>
          <a:p>
            <a:pPr>
              <a:defRPr/>
            </a:pPr>
            <a:fld id="{206F11BC-B02A-4F42-9A78-56C8E168AD28}" type="datetime1">
              <a:rPr lang="fr-FR" smtClean="0"/>
              <a:t>18/05/2022</a:t>
            </a:fld>
            <a:endParaRPr lang="fr-FR" dirty="0"/>
          </a:p>
        </p:txBody>
      </p:sp>
      <p:sp>
        <p:nvSpPr>
          <p:cNvPr id="6" name="Espace réservé du pied de page 5">
            <a:extLst>
              <a:ext uri="{FF2B5EF4-FFF2-40B4-BE49-F238E27FC236}">
                <a16:creationId xmlns:a16="http://schemas.microsoft.com/office/drawing/2014/main" id="{149C4595-93B2-7B4B-BE5B-75B97E1D3903}"/>
              </a:ext>
            </a:extLst>
          </p:cNvPr>
          <p:cNvSpPr>
            <a:spLocks noGrp="1" noChangeArrowheads="1"/>
          </p:cNvSpPr>
          <p:nvPr>
            <p:ph type="ftr" sz="quarter" idx="3"/>
          </p:nvPr>
        </p:nvSpPr>
        <p:spPr>
          <a:xfrm>
            <a:off x="1043608" y="4876006"/>
            <a:ext cx="5264224" cy="476250"/>
          </a:xfrm>
          <a:prstGeom prst="rect">
            <a:avLst/>
          </a:prstGeom>
          <a:ln/>
        </p:spPr>
        <p:txBody>
          <a:bodyPr/>
          <a:lstStyle>
            <a:lvl1pPr algn="l">
              <a:defRPr sz="800">
                <a:solidFill>
                  <a:srgbClr val="346B0A"/>
                </a:solidFill>
                <a:latin typeface="Calibri" panose="020F0502020204030204" pitchFamily="34" charset="0"/>
                <a:cs typeface="Calibri" panose="020F0502020204030204" pitchFamily="34" charset="0"/>
              </a:defRPr>
            </a:lvl1pPr>
          </a:lstStyle>
          <a:p>
            <a:r>
              <a:rPr lang="fr-FR"/>
              <a:t>Des arguments pour convaincre</a:t>
            </a:r>
            <a:endParaRPr lang="fr-FR" dirty="0"/>
          </a:p>
        </p:txBody>
      </p:sp>
      <p:sp>
        <p:nvSpPr>
          <p:cNvPr id="7" name="Espace réservé du numéro de diapositive 5">
            <a:extLst>
              <a:ext uri="{FF2B5EF4-FFF2-40B4-BE49-F238E27FC236}">
                <a16:creationId xmlns:a16="http://schemas.microsoft.com/office/drawing/2014/main" id="{843AA174-C14A-7044-9ED5-B18CBC972857}"/>
              </a:ext>
            </a:extLst>
          </p:cNvPr>
          <p:cNvSpPr>
            <a:spLocks noGrp="1"/>
          </p:cNvSpPr>
          <p:nvPr>
            <p:ph type="sldNum" sz="quarter" idx="4"/>
          </p:nvPr>
        </p:nvSpPr>
        <p:spPr>
          <a:xfrm>
            <a:off x="6400800" y="4846262"/>
            <a:ext cx="2743200" cy="245768"/>
          </a:xfrm>
          <a:prstGeom prst="rect">
            <a:avLst/>
          </a:prstGeom>
        </p:spPr>
        <p:txBody>
          <a:bodyPr vert="horz" lIns="91440" tIns="45720" rIns="91440" bIns="45720" rtlCol="0" anchor="ctr"/>
          <a:lstStyle>
            <a:defPPr>
              <a:defRPr lang="fr-FR"/>
            </a:defPPr>
            <a:lvl1pPr marL="0" algn="r" defTabSz="914400" rtl="0" eaLnBrk="1" latinLnBrk="0" hangingPunct="1">
              <a:defRPr sz="850" kern="1200">
                <a:solidFill>
                  <a:srgbClr val="346B0A"/>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A23C4A-E48D-5640-B4C6-E7937792EB9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0" r:id="rId1"/>
    <p:sldLayoutId id="2147483662" r:id="rId2"/>
    <p:sldLayoutId id="2147483649" r:id="rId3"/>
    <p:sldLayoutId id="2147483663" r:id="rId4"/>
  </p:sldLayoutIdLst>
  <p:hf hdr="0"/>
  <p:txStyles>
    <p:titleStyle>
      <a:lvl1pPr algn="ctr" rtl="0" eaLnBrk="0" fontAlgn="base" hangingPunct="0">
        <a:spcBef>
          <a:spcPct val="0"/>
        </a:spcBef>
        <a:spcAft>
          <a:spcPct val="0"/>
        </a:spcAft>
        <a:defRPr sz="33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3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33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33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3300">
          <a:solidFill>
            <a:schemeClr val="tx2"/>
          </a:solidFill>
          <a:latin typeface="Arial" pitchFamily="-105" charset="0"/>
          <a:ea typeface="ＭＳ Ｐゴシック" charset="-128"/>
          <a:cs typeface="ＭＳ Ｐゴシック" charset="-128"/>
        </a:defRPr>
      </a:lvl5pPr>
      <a:lvl6pPr marL="342900" algn="ctr" rtl="0" fontAlgn="base">
        <a:spcBef>
          <a:spcPct val="0"/>
        </a:spcBef>
        <a:spcAft>
          <a:spcPct val="0"/>
        </a:spcAft>
        <a:defRPr sz="3300">
          <a:solidFill>
            <a:schemeClr val="tx2"/>
          </a:solidFill>
          <a:latin typeface="Arial" pitchFamily="-105" charset="0"/>
        </a:defRPr>
      </a:lvl6pPr>
      <a:lvl7pPr marL="685800" algn="ctr" rtl="0" fontAlgn="base">
        <a:spcBef>
          <a:spcPct val="0"/>
        </a:spcBef>
        <a:spcAft>
          <a:spcPct val="0"/>
        </a:spcAft>
        <a:defRPr sz="3300">
          <a:solidFill>
            <a:schemeClr val="tx2"/>
          </a:solidFill>
          <a:latin typeface="Arial" pitchFamily="-105" charset="0"/>
        </a:defRPr>
      </a:lvl7pPr>
      <a:lvl8pPr marL="1028700" algn="ctr" rtl="0" fontAlgn="base">
        <a:spcBef>
          <a:spcPct val="0"/>
        </a:spcBef>
        <a:spcAft>
          <a:spcPct val="0"/>
        </a:spcAft>
        <a:defRPr sz="3300">
          <a:solidFill>
            <a:schemeClr val="tx2"/>
          </a:solidFill>
          <a:latin typeface="Arial" pitchFamily="-105" charset="0"/>
        </a:defRPr>
      </a:lvl8pPr>
      <a:lvl9pPr marL="1371600" algn="ctr" rtl="0" fontAlgn="base">
        <a:spcBef>
          <a:spcPct val="0"/>
        </a:spcBef>
        <a:spcAft>
          <a:spcPct val="0"/>
        </a:spcAft>
        <a:defRPr sz="3300">
          <a:solidFill>
            <a:schemeClr val="tx2"/>
          </a:solidFill>
          <a:latin typeface="Arial" pitchFamily="-105"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charset="-128"/>
          <a:cs typeface="ＭＳ Ｐゴシック" charset="0"/>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charset="-128"/>
          <a:cs typeface="ＭＳ Ｐゴシック" charset="0"/>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charset="-128"/>
          <a:cs typeface="ＭＳ Ｐゴシック" charset="0"/>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charset="-128"/>
          <a:cs typeface="ＭＳ Ｐゴシック" charset="0"/>
        </a:defRPr>
      </a:lvl5pPr>
      <a:lvl6pPr marL="1885950" indent="-171450" algn="l" rtl="0" fontAlgn="base">
        <a:spcBef>
          <a:spcPct val="20000"/>
        </a:spcBef>
        <a:spcAft>
          <a:spcPct val="0"/>
        </a:spcAft>
        <a:buChar char="»"/>
        <a:defRPr sz="1500">
          <a:solidFill>
            <a:schemeClr val="tx1"/>
          </a:solidFill>
          <a:latin typeface="+mn-lt"/>
          <a:ea typeface="ＭＳ Ｐゴシック" pitchFamily="-105"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5"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5"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5" charset="-128"/>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chart" Target="../charts/chart2.xml"/><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10" Type="http://schemas.openxmlformats.org/officeDocument/2006/relationships/image" Target="../media/image50.png"/><Relationship Id="rId4" Type="http://schemas.openxmlformats.org/officeDocument/2006/relationships/image" Target="../media/image44.emf"/><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5.emf"/><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0.gif"/><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BA9C4F-39E9-2648-B518-8F0D872440CF}"/>
              </a:ext>
            </a:extLst>
          </p:cNvPr>
          <p:cNvSpPr/>
          <p:nvPr/>
        </p:nvSpPr>
        <p:spPr bwMode="auto">
          <a:xfrm>
            <a:off x="0" y="14266"/>
            <a:ext cx="9144000" cy="4141660"/>
          </a:xfrm>
          <a:prstGeom prst="rect">
            <a:avLst/>
          </a:prstGeom>
          <a:solidFill>
            <a:srgbClr val="346B0A"/>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8" name="Image 7">
            <a:extLst>
              <a:ext uri="{FF2B5EF4-FFF2-40B4-BE49-F238E27FC236}">
                <a16:creationId xmlns:a16="http://schemas.microsoft.com/office/drawing/2014/main" id="{3CE2A2D3-5D48-624F-9ED9-2296FA58E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588" y="1138954"/>
            <a:ext cx="4116676" cy="2320220"/>
          </a:xfrm>
          <a:prstGeom prst="rect">
            <a:avLst/>
          </a:prstGeom>
        </p:spPr>
      </p:pic>
      <p:sp>
        <p:nvSpPr>
          <p:cNvPr id="2" name="ZoneTexte 1">
            <a:extLst>
              <a:ext uri="{FF2B5EF4-FFF2-40B4-BE49-F238E27FC236}">
                <a16:creationId xmlns:a16="http://schemas.microsoft.com/office/drawing/2014/main" id="{53F28986-01AC-5A45-8C1C-1D2586B3C812}"/>
              </a:ext>
            </a:extLst>
          </p:cNvPr>
          <p:cNvSpPr txBox="1"/>
          <p:nvPr/>
        </p:nvSpPr>
        <p:spPr>
          <a:xfrm>
            <a:off x="296091" y="4356019"/>
            <a:ext cx="8508275" cy="605294"/>
          </a:xfrm>
          <a:prstGeom prst="rect">
            <a:avLst/>
          </a:prstGeom>
          <a:noFill/>
        </p:spPr>
        <p:txBody>
          <a:bodyPr wrap="square" rtlCol="0">
            <a:spAutoFit/>
          </a:bodyPr>
          <a:lstStyle/>
          <a:p>
            <a:pPr algn="ctr">
              <a:lnSpc>
                <a:spcPts val="2000"/>
              </a:lnSpc>
            </a:pPr>
            <a:r>
              <a:rPr lang="fr-FR" sz="2000" b="1" spc="70" dirty="0">
                <a:solidFill>
                  <a:srgbClr val="346B0A"/>
                </a:solidFill>
                <a:latin typeface="+mj-lt"/>
                <a:cs typeface="Calibri" panose="020F0502020204030204" pitchFamily="34" charset="0"/>
              </a:rPr>
              <a:t>DES ARGUMENTS POUR CONVAINCRE LES CIRCUITS DE DISTRIBUTION</a:t>
            </a:r>
          </a:p>
        </p:txBody>
      </p:sp>
      <p:sp>
        <p:nvSpPr>
          <p:cNvPr id="4" name="Rectangle 3">
            <a:extLst>
              <a:ext uri="{FF2B5EF4-FFF2-40B4-BE49-F238E27FC236}">
                <a16:creationId xmlns:a16="http://schemas.microsoft.com/office/drawing/2014/main" id="{17D2F88B-F57D-6741-AC43-9B983A0D3CB6}"/>
              </a:ext>
            </a:extLst>
          </p:cNvPr>
          <p:cNvSpPr/>
          <p:nvPr/>
        </p:nvSpPr>
        <p:spPr bwMode="auto">
          <a:xfrm>
            <a:off x="0" y="0"/>
            <a:ext cx="9144000" cy="264780"/>
          </a:xfrm>
          <a:prstGeom prst="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Tree>
    <p:extLst>
      <p:ext uri="{BB962C8B-B14F-4D97-AF65-F5344CB8AC3E}">
        <p14:creationId xmlns:p14="http://schemas.microsoft.com/office/powerpoint/2010/main" val="357734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A067B19-5C38-F34C-88B0-0C7ECBC0699F}"/>
              </a:ext>
            </a:extLst>
          </p:cNvPr>
          <p:cNvSpPr/>
          <p:nvPr/>
        </p:nvSpPr>
        <p:spPr bwMode="auto">
          <a:xfrm>
            <a:off x="0" y="0"/>
            <a:ext cx="9144000" cy="5143500"/>
          </a:xfrm>
          <a:prstGeom prst="rect">
            <a:avLst/>
          </a:prstGeom>
          <a:solidFill>
            <a:srgbClr val="346B0A"/>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3" name="Ellipse 12">
            <a:extLst>
              <a:ext uri="{FF2B5EF4-FFF2-40B4-BE49-F238E27FC236}">
                <a16:creationId xmlns:a16="http://schemas.microsoft.com/office/drawing/2014/main" id="{12E46BBA-CF5D-0448-B448-FB0A26F5B375}"/>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4" name="Rectangle : coins arrondis 13">
            <a:extLst>
              <a:ext uri="{FF2B5EF4-FFF2-40B4-BE49-F238E27FC236}">
                <a16:creationId xmlns:a16="http://schemas.microsoft.com/office/drawing/2014/main" id="{94EE043C-A08A-F945-9F22-301A3DCE27D2}"/>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5" name="Image 14">
            <a:extLst>
              <a:ext uri="{FF2B5EF4-FFF2-40B4-BE49-F238E27FC236}">
                <a16:creationId xmlns:a16="http://schemas.microsoft.com/office/drawing/2014/main" id="{8B67F89F-3900-D34D-8FD3-529C9671D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2" name="Espace réservé de la date 1">
            <a:extLst>
              <a:ext uri="{FF2B5EF4-FFF2-40B4-BE49-F238E27FC236}">
                <a16:creationId xmlns:a16="http://schemas.microsoft.com/office/drawing/2014/main" id="{AE74DC25-3998-3D49-8980-300C748ED2F7}"/>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EA131934-833C-2746-9D1B-97BD3FFCFF0E}"/>
              </a:ext>
            </a:extLst>
          </p:cNvPr>
          <p:cNvSpPr>
            <a:spLocks noGrp="1"/>
          </p:cNvSpPr>
          <p:nvPr>
            <p:ph type="ftr" sz="quarter" idx="11"/>
          </p:nvPr>
        </p:nvSpPr>
        <p:spPr/>
        <p:txBody>
          <a:bodyPr/>
          <a:lstStyle/>
          <a:p>
            <a:r>
              <a:rPr lang="fr-FR" dirty="0">
                <a:latin typeface="Arial"/>
                <a:cs typeface="Arial"/>
              </a:rPr>
              <a:t>Présentation du Collectif Nouveaux Champs et du programme “Zéro Résidu de Pesticides” - V11</a:t>
            </a:r>
            <a:endParaRPr lang="fr-FR" dirty="0"/>
          </a:p>
        </p:txBody>
      </p:sp>
      <p:sp>
        <p:nvSpPr>
          <p:cNvPr id="4" name="Espace réservé du numéro de diapositive 3">
            <a:extLst>
              <a:ext uri="{FF2B5EF4-FFF2-40B4-BE49-F238E27FC236}">
                <a16:creationId xmlns:a16="http://schemas.microsoft.com/office/drawing/2014/main" id="{028D15F5-FA0D-8F4E-A4FB-181279AAA144}"/>
              </a:ext>
            </a:extLst>
          </p:cNvPr>
          <p:cNvSpPr>
            <a:spLocks noGrp="1"/>
          </p:cNvSpPr>
          <p:nvPr>
            <p:ph type="sldNum" sz="quarter" idx="12"/>
          </p:nvPr>
        </p:nvSpPr>
        <p:spPr/>
        <p:txBody>
          <a:bodyPr/>
          <a:lstStyle/>
          <a:p>
            <a:fld id="{92A23C4A-E48D-5640-B4C6-E7937792EB97}" type="slidenum">
              <a:rPr lang="fr-FR" dirty="0" smtClean="0"/>
              <a:pPr/>
              <a:t>10</a:t>
            </a:fld>
            <a:endParaRPr lang="fr-FR" dirty="0"/>
          </a:p>
        </p:txBody>
      </p:sp>
      <p:sp>
        <p:nvSpPr>
          <p:cNvPr id="22" name="Ellipse 21">
            <a:extLst>
              <a:ext uri="{FF2B5EF4-FFF2-40B4-BE49-F238E27FC236}">
                <a16:creationId xmlns:a16="http://schemas.microsoft.com/office/drawing/2014/main" id="{08500119-7C75-CE46-8FB3-7B7EC7BE415A}"/>
              </a:ext>
            </a:extLst>
          </p:cNvPr>
          <p:cNvSpPr/>
          <p:nvPr/>
        </p:nvSpPr>
        <p:spPr bwMode="auto">
          <a:xfrm>
            <a:off x="6400395" y="1957752"/>
            <a:ext cx="5235690" cy="5235690"/>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9" name="Rectangle 18">
            <a:extLst>
              <a:ext uri="{FF2B5EF4-FFF2-40B4-BE49-F238E27FC236}">
                <a16:creationId xmlns:a16="http://schemas.microsoft.com/office/drawing/2014/main" id="{70D622C1-2820-FF4B-864C-795C7E16DAE5}"/>
              </a:ext>
            </a:extLst>
          </p:cNvPr>
          <p:cNvSpPr/>
          <p:nvPr/>
        </p:nvSpPr>
        <p:spPr>
          <a:xfrm>
            <a:off x="2125322" y="1707086"/>
            <a:ext cx="5072185" cy="2488374"/>
          </a:xfrm>
          <a:prstGeom prst="rect">
            <a:avLst/>
          </a:prstGeom>
        </p:spPr>
        <p:txBody>
          <a:bodyPr wrap="square">
            <a:spAutoFit/>
          </a:bodyPr>
          <a:lstStyle/>
          <a:p>
            <a:pPr algn="ctr">
              <a:lnSpc>
                <a:spcPts val="3580"/>
              </a:lnSpc>
              <a:defRPr/>
            </a:pPr>
            <a:r>
              <a:rPr lang="fr-FR" sz="6000" b="1" dirty="0">
                <a:solidFill>
                  <a:schemeClr val="bg1"/>
                </a:solidFill>
                <a:latin typeface="Trade Gothic LT Std Cn" panose="020B0606020502020204" pitchFamily="34" charset="77"/>
                <a:cs typeface="Calibri" panose="020F0502020204030204" pitchFamily="34" charset="0"/>
              </a:rPr>
              <a:t>La promesse et</a:t>
            </a:r>
          </a:p>
          <a:p>
            <a:pPr algn="ctr">
              <a:lnSpc>
                <a:spcPts val="3580"/>
              </a:lnSpc>
              <a:defRPr/>
            </a:pPr>
            <a:endParaRPr lang="fr-FR" sz="6000" b="1" dirty="0">
              <a:solidFill>
                <a:schemeClr val="bg1"/>
              </a:solidFill>
              <a:latin typeface="Trade Gothic LT Std Cn" panose="020B0606020502020204" pitchFamily="34" charset="77"/>
              <a:cs typeface="Calibri" panose="020F0502020204030204" pitchFamily="34" charset="0"/>
            </a:endParaRPr>
          </a:p>
          <a:p>
            <a:pPr algn="ctr">
              <a:lnSpc>
                <a:spcPts val="3580"/>
              </a:lnSpc>
              <a:defRPr/>
            </a:pPr>
            <a:r>
              <a:rPr lang="fr-FR" sz="6000" b="1" dirty="0">
                <a:solidFill>
                  <a:schemeClr val="bg1"/>
                </a:solidFill>
                <a:latin typeface="Trade Gothic LT Std Cn" panose="020B0606020502020204" pitchFamily="34" charset="77"/>
                <a:cs typeface="Calibri" panose="020F0502020204030204" pitchFamily="34" charset="0"/>
              </a:rPr>
              <a:t> les résultats</a:t>
            </a:r>
          </a:p>
          <a:p>
            <a:pPr algn="ctr">
              <a:lnSpc>
                <a:spcPts val="3580"/>
              </a:lnSpc>
              <a:defRPr/>
            </a:pPr>
            <a:endParaRPr lang="fr-FR" sz="6000" b="1" dirty="0">
              <a:solidFill>
                <a:schemeClr val="bg1"/>
              </a:solidFill>
              <a:latin typeface="Trade Gothic LT Std Cn" panose="020B0606020502020204" pitchFamily="34" charset="77"/>
              <a:cs typeface="Calibri" panose="020F0502020204030204" pitchFamily="34" charset="0"/>
            </a:endParaRPr>
          </a:p>
          <a:p>
            <a:pPr algn="ctr">
              <a:lnSpc>
                <a:spcPts val="3580"/>
              </a:lnSpc>
              <a:defRPr/>
            </a:pPr>
            <a:r>
              <a:rPr lang="fr-FR" sz="6000" b="1" dirty="0">
                <a:solidFill>
                  <a:schemeClr val="bg1"/>
                </a:solidFill>
                <a:latin typeface="Trade Gothic LT Std Cn" panose="020B0606020502020204" pitchFamily="34" charset="77"/>
                <a:cs typeface="Calibri" panose="020F0502020204030204" pitchFamily="34" charset="0"/>
              </a:rPr>
              <a:t> 2022</a:t>
            </a:r>
          </a:p>
        </p:txBody>
      </p:sp>
    </p:spTree>
    <p:extLst>
      <p:ext uri="{BB962C8B-B14F-4D97-AF65-F5344CB8AC3E}">
        <p14:creationId xmlns:p14="http://schemas.microsoft.com/office/powerpoint/2010/main" val="278617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6FFBD70F-1DE8-7441-95B4-55AAA0FFF333}"/>
              </a:ext>
            </a:extLst>
          </p:cNvPr>
          <p:cNvSpPr/>
          <p:nvPr/>
        </p:nvSpPr>
        <p:spPr bwMode="auto">
          <a:xfrm>
            <a:off x="3353291" y="-1744322"/>
            <a:ext cx="8733285" cy="8632144"/>
          </a:xfrm>
          <a:prstGeom prst="ellipse">
            <a:avLst/>
          </a:prstGeom>
          <a:solidFill>
            <a:srgbClr val="346B0A">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rgbClr val="3AD42D"/>
              </a:solidFill>
              <a:effectLst/>
              <a:latin typeface="Script MT Bold" pitchFamily="66" charset="0"/>
            </a:endParaRPr>
          </a:p>
        </p:txBody>
      </p:sp>
      <p:sp>
        <p:nvSpPr>
          <p:cNvPr id="10" name="Ellipse 9">
            <a:extLst>
              <a:ext uri="{FF2B5EF4-FFF2-40B4-BE49-F238E27FC236}">
                <a16:creationId xmlns:a16="http://schemas.microsoft.com/office/drawing/2014/main" id="{437CA628-662C-0044-B710-E912ABADD8E0}"/>
              </a:ext>
            </a:extLst>
          </p:cNvPr>
          <p:cNvSpPr/>
          <p:nvPr/>
        </p:nvSpPr>
        <p:spPr bwMode="auto">
          <a:xfrm>
            <a:off x="1424066" y="3498620"/>
            <a:ext cx="4725214" cy="4725214"/>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1" name="Rectangle : coins arrondis 10">
            <a:extLst>
              <a:ext uri="{FF2B5EF4-FFF2-40B4-BE49-F238E27FC236}">
                <a16:creationId xmlns:a16="http://schemas.microsoft.com/office/drawing/2014/main" id="{23FAD96D-9475-3F42-B765-D12F5D4DD615}"/>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Rectangle 5">
            <a:extLst>
              <a:ext uri="{FF2B5EF4-FFF2-40B4-BE49-F238E27FC236}">
                <a16:creationId xmlns:a16="http://schemas.microsoft.com/office/drawing/2014/main" id="{33642EC7-4598-5C45-A55C-38AAB724ADF5}"/>
              </a:ext>
            </a:extLst>
          </p:cNvPr>
          <p:cNvSpPr/>
          <p:nvPr/>
        </p:nvSpPr>
        <p:spPr>
          <a:xfrm>
            <a:off x="3905917" y="771550"/>
            <a:ext cx="4989764" cy="1969770"/>
          </a:xfrm>
          <a:prstGeom prst="rect">
            <a:avLst/>
          </a:prstGeom>
        </p:spPr>
        <p:txBody>
          <a:bodyPr wrap="square">
            <a:spAutoFit/>
          </a:bodyPr>
          <a:lstStyle/>
          <a:p>
            <a:pPr algn="ctr"/>
            <a:r>
              <a:rPr lang="fr-FR" sz="2300" b="1">
                <a:solidFill>
                  <a:schemeClr val="bg1"/>
                </a:solidFill>
                <a:latin typeface="Trade Gothic LT Std Cn" panose="020B0606020502020204" pitchFamily="34" charset="77"/>
                <a:cs typeface="Franklin Gothic Medium"/>
              </a:rPr>
              <a:t>COMBINAISON DE TECHNIQUES AGRICOLES</a:t>
            </a:r>
          </a:p>
          <a:p>
            <a:pPr algn="ctr">
              <a:lnSpc>
                <a:spcPts val="3000"/>
              </a:lnSpc>
            </a:pPr>
            <a:r>
              <a:rPr lang="fr-FR" sz="4000" b="1">
                <a:solidFill>
                  <a:srgbClr val="3AD42D"/>
                </a:solidFill>
                <a:latin typeface="Trade Gothic LT Std Cn" panose="020B0606020502020204" pitchFamily="34" charset="77"/>
                <a:cs typeface="Franklin Gothic Medium"/>
              </a:rPr>
              <a:t>+</a:t>
            </a:r>
          </a:p>
          <a:p>
            <a:pPr algn="ctr">
              <a:lnSpc>
                <a:spcPts val="3000"/>
              </a:lnSpc>
            </a:pPr>
            <a:r>
              <a:rPr lang="fr-FR" sz="2300" b="1">
                <a:solidFill>
                  <a:schemeClr val="bg1"/>
                </a:solidFill>
                <a:latin typeface="Trade Gothic LT Std Cn" panose="020B0606020502020204" pitchFamily="34" charset="77"/>
                <a:cs typeface="Franklin Gothic Medium"/>
              </a:rPr>
              <a:t>ENGAGEMENT DE RÉSULTAT</a:t>
            </a:r>
          </a:p>
          <a:p>
            <a:pPr algn="ctr">
              <a:lnSpc>
                <a:spcPts val="3000"/>
              </a:lnSpc>
            </a:pPr>
            <a:r>
              <a:rPr lang="fr-FR" sz="4000" b="1">
                <a:solidFill>
                  <a:srgbClr val="3AD42D"/>
                </a:solidFill>
                <a:latin typeface="Trade Gothic LT Std Cn" panose="020B0606020502020204" pitchFamily="34" charset="77"/>
                <a:cs typeface="Franklin Gothic Medium"/>
              </a:rPr>
              <a:t>=</a:t>
            </a:r>
          </a:p>
          <a:p>
            <a:pPr algn="ctr"/>
            <a:endParaRPr lang="fr-FR" sz="2400" b="1">
              <a:solidFill>
                <a:srgbClr val="3AD42D"/>
              </a:solidFill>
              <a:latin typeface="Trade Gothic LT Std Cn" panose="020B0606020502020204" pitchFamily="34" charset="77"/>
              <a:cs typeface="Franklin Gothic Medium"/>
            </a:endParaRPr>
          </a:p>
        </p:txBody>
      </p:sp>
      <p:pic>
        <p:nvPicPr>
          <p:cNvPr id="7" name="Image 6">
            <a:extLst>
              <a:ext uri="{FF2B5EF4-FFF2-40B4-BE49-F238E27FC236}">
                <a16:creationId xmlns:a16="http://schemas.microsoft.com/office/drawing/2014/main" id="{7D045935-D445-6344-88E2-361CFB223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337" y="2378092"/>
            <a:ext cx="1590925" cy="1836291"/>
          </a:xfrm>
          <a:prstGeom prst="rect">
            <a:avLst/>
          </a:prstGeom>
        </p:spPr>
      </p:pic>
      <p:sp>
        <p:nvSpPr>
          <p:cNvPr id="2" name="Espace réservé de la date 1">
            <a:extLst>
              <a:ext uri="{FF2B5EF4-FFF2-40B4-BE49-F238E27FC236}">
                <a16:creationId xmlns:a16="http://schemas.microsoft.com/office/drawing/2014/main" id="{AC7D6033-D17B-E74B-A8E3-C62889F1B694}"/>
              </a:ext>
            </a:extLst>
          </p:cNvPr>
          <p:cNvSpPr>
            <a:spLocks noGrp="1"/>
          </p:cNvSpPr>
          <p:nvPr>
            <p:ph type="dt" sz="half" idx="10"/>
          </p:nvPr>
        </p:nvSpPr>
        <p:spPr/>
        <p:txBody>
          <a:bodyPr/>
          <a:lstStyle/>
          <a:p>
            <a:pPr>
              <a:defRPr/>
            </a:pPr>
            <a:fld id="{F8A4652C-0607-1D48-8C3A-92C13F6DA39E}" type="datetime1">
              <a:rPr lang="fr-FR" smtClean="0"/>
              <a:t>18/05/2022</a:t>
            </a:fld>
            <a:endParaRPr lang="fr-FR"/>
          </a:p>
        </p:txBody>
      </p:sp>
      <p:sp>
        <p:nvSpPr>
          <p:cNvPr id="3" name="Espace réservé du pied de page 2">
            <a:extLst>
              <a:ext uri="{FF2B5EF4-FFF2-40B4-BE49-F238E27FC236}">
                <a16:creationId xmlns:a16="http://schemas.microsoft.com/office/drawing/2014/main" id="{C8A35E72-F726-7247-AAA0-7256AFE8FFD5}"/>
              </a:ext>
            </a:extLst>
          </p:cNvPr>
          <p:cNvSpPr>
            <a:spLocks noGrp="1"/>
          </p:cNvSpPr>
          <p:nvPr>
            <p:ph type="ftr" sz="quarter" idx="11"/>
          </p:nvPr>
        </p:nvSpPr>
        <p:spPr/>
        <p:txBody>
          <a:bodyPr/>
          <a:lstStyle/>
          <a:p>
            <a:r>
              <a:rPr lang="fr-FR">
                <a:latin typeface="Arial"/>
                <a:cs typeface="Arial"/>
              </a:rPr>
              <a:t>Des arguments pour convaincre</a:t>
            </a:r>
            <a:endParaRPr lang="fr-FR"/>
          </a:p>
        </p:txBody>
      </p:sp>
      <p:sp>
        <p:nvSpPr>
          <p:cNvPr id="4" name="Espace réservé du numéro de diapositive 3">
            <a:extLst>
              <a:ext uri="{FF2B5EF4-FFF2-40B4-BE49-F238E27FC236}">
                <a16:creationId xmlns:a16="http://schemas.microsoft.com/office/drawing/2014/main" id="{8B0E7D6F-1B7B-EE42-9BFC-9AD988FD650A}"/>
              </a:ext>
            </a:extLst>
          </p:cNvPr>
          <p:cNvSpPr>
            <a:spLocks noGrp="1"/>
          </p:cNvSpPr>
          <p:nvPr>
            <p:ph type="sldNum" sz="quarter" idx="12"/>
          </p:nvPr>
        </p:nvSpPr>
        <p:spPr/>
        <p:txBody>
          <a:bodyPr/>
          <a:lstStyle/>
          <a:p>
            <a:fld id="{92A23C4A-E48D-5640-B4C6-E7937792EB97}" type="slidenum">
              <a:rPr lang="fr-FR" smtClean="0"/>
              <a:pPr/>
              <a:t>11</a:t>
            </a:fld>
            <a:endParaRPr lang="fr-FR"/>
          </a:p>
        </p:txBody>
      </p:sp>
      <p:sp>
        <p:nvSpPr>
          <p:cNvPr id="8" name="Ellipse 7">
            <a:extLst>
              <a:ext uri="{FF2B5EF4-FFF2-40B4-BE49-F238E27FC236}">
                <a16:creationId xmlns:a16="http://schemas.microsoft.com/office/drawing/2014/main" id="{DAA8384B-5CD9-4642-B972-FE44F57C0E1B}"/>
              </a:ext>
            </a:extLst>
          </p:cNvPr>
          <p:cNvSpPr/>
          <p:nvPr/>
        </p:nvSpPr>
        <p:spPr bwMode="auto">
          <a:xfrm>
            <a:off x="-1273885" y="-2074508"/>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9" name="Image 8">
            <a:extLst>
              <a:ext uri="{FF2B5EF4-FFF2-40B4-BE49-F238E27FC236}">
                <a16:creationId xmlns:a16="http://schemas.microsoft.com/office/drawing/2014/main" id="{7825C3AC-567A-714F-9CE6-40FA77C6B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2" name="Rectangle 11">
            <a:extLst>
              <a:ext uri="{FF2B5EF4-FFF2-40B4-BE49-F238E27FC236}">
                <a16:creationId xmlns:a16="http://schemas.microsoft.com/office/drawing/2014/main" id="{993A1B38-782D-2740-B7D1-B2B356551C93}"/>
              </a:ext>
            </a:extLst>
          </p:cNvPr>
          <p:cNvSpPr/>
          <p:nvPr/>
        </p:nvSpPr>
        <p:spPr>
          <a:xfrm>
            <a:off x="395536" y="1788469"/>
            <a:ext cx="3089782" cy="1015663"/>
          </a:xfrm>
          <a:prstGeom prst="rect">
            <a:avLst/>
          </a:prstGeom>
        </p:spPr>
        <p:txBody>
          <a:bodyPr wrap="square">
            <a:spAutoFit/>
          </a:bodyPr>
          <a:lstStyle/>
          <a:p>
            <a:pPr>
              <a:lnSpc>
                <a:spcPts val="3580"/>
              </a:lnSpc>
              <a:defRPr/>
            </a:pPr>
            <a:r>
              <a:rPr lang="fr-FR" sz="3400" b="1">
                <a:solidFill>
                  <a:srgbClr val="346B0A"/>
                </a:solidFill>
                <a:latin typeface="Trade Gothic LT Std Condensed N" panose="020B0606020502020204" pitchFamily="34" charset="77"/>
                <a:cs typeface="Calibri" panose="020F0502020204030204" pitchFamily="34" charset="0"/>
              </a:rPr>
              <a:t>UNE PROMESSE</a:t>
            </a:r>
          </a:p>
          <a:p>
            <a:pPr>
              <a:lnSpc>
                <a:spcPts val="3580"/>
              </a:lnSpc>
              <a:defRPr/>
            </a:pPr>
            <a:r>
              <a:rPr lang="fr-FR" sz="3400" b="1">
                <a:solidFill>
                  <a:srgbClr val="346B0A"/>
                </a:solidFill>
                <a:latin typeface="Trade Gothic LT Std Condensed N" panose="020B0606020502020204" pitchFamily="34" charset="77"/>
                <a:cs typeface="Calibri" panose="020F0502020204030204" pitchFamily="34" charset="0"/>
              </a:rPr>
              <a:t>AMBITIEUSE</a:t>
            </a:r>
          </a:p>
        </p:txBody>
      </p:sp>
      <p:grpSp>
        <p:nvGrpSpPr>
          <p:cNvPr id="13" name="Groupe 12">
            <a:extLst>
              <a:ext uri="{FF2B5EF4-FFF2-40B4-BE49-F238E27FC236}">
                <a16:creationId xmlns:a16="http://schemas.microsoft.com/office/drawing/2014/main" id="{1858D794-59A9-F04F-B1F7-340C633F51E9}"/>
              </a:ext>
            </a:extLst>
          </p:cNvPr>
          <p:cNvGrpSpPr/>
          <p:nvPr/>
        </p:nvGrpSpPr>
        <p:grpSpPr>
          <a:xfrm>
            <a:off x="494258" y="3168295"/>
            <a:ext cx="703537" cy="72008"/>
            <a:chOff x="467544" y="2394040"/>
            <a:chExt cx="703537" cy="72008"/>
          </a:xfrm>
        </p:grpSpPr>
        <p:sp>
          <p:nvSpPr>
            <p:cNvPr id="14" name="Ellipse 13">
              <a:extLst>
                <a:ext uri="{FF2B5EF4-FFF2-40B4-BE49-F238E27FC236}">
                  <a16:creationId xmlns:a16="http://schemas.microsoft.com/office/drawing/2014/main" id="{5C51EE8D-BD7F-864F-A234-E5ABD987804A}"/>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54FE3A48-2B29-654E-92B6-51F9E39763DD}"/>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42EB6033-DA92-DD4C-ABD0-26C478B609EB}"/>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6308342D-2AFA-8D4D-BFA5-0B702DAF5A5F}"/>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18" name="Rectangle 17">
            <a:extLst>
              <a:ext uri="{FF2B5EF4-FFF2-40B4-BE49-F238E27FC236}">
                <a16:creationId xmlns:a16="http://schemas.microsoft.com/office/drawing/2014/main" id="{EFEB03E6-70A2-A345-9332-27CEF231B6BF}"/>
              </a:ext>
            </a:extLst>
          </p:cNvPr>
          <p:cNvSpPr/>
          <p:nvPr/>
        </p:nvSpPr>
        <p:spPr>
          <a:xfrm>
            <a:off x="395536" y="2571750"/>
            <a:ext cx="1858201" cy="479427"/>
          </a:xfrm>
          <a:prstGeom prst="rect">
            <a:avLst/>
          </a:prstGeom>
        </p:spPr>
        <p:txBody>
          <a:bodyPr wrap="none">
            <a:spAutoFit/>
          </a:bodyPr>
          <a:lstStyle/>
          <a:p>
            <a:pPr>
              <a:lnSpc>
                <a:spcPts val="3580"/>
              </a:lnSpc>
              <a:defRPr/>
            </a:pPr>
            <a:r>
              <a:rPr lang="fr-FR" b="1">
                <a:latin typeface="Arial" panose="020B0604020202020204" pitchFamily="34" charset="0"/>
                <a:cs typeface="Arial" panose="020B0604020202020204" pitchFamily="34" charset="0"/>
              </a:rPr>
              <a:t>Moyens + Résultats</a:t>
            </a:r>
          </a:p>
        </p:txBody>
      </p:sp>
    </p:spTree>
    <p:extLst>
      <p:ext uri="{BB962C8B-B14F-4D97-AF65-F5344CB8AC3E}">
        <p14:creationId xmlns:p14="http://schemas.microsoft.com/office/powerpoint/2010/main" val="19945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87DA7B68-B06E-584C-8324-55FF43F271CF}"/>
              </a:ext>
            </a:extLst>
          </p:cNvPr>
          <p:cNvSpPr/>
          <p:nvPr/>
        </p:nvSpPr>
        <p:spPr bwMode="auto">
          <a:xfrm>
            <a:off x="7175022" y="2571535"/>
            <a:ext cx="5935384" cy="5935384"/>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6" name="Image 5" descr="Une image contenant assiette, alimentation, fruit, dessert&#10;&#10;Description générée automatiquement">
            <a:extLst>
              <a:ext uri="{FF2B5EF4-FFF2-40B4-BE49-F238E27FC236}">
                <a16:creationId xmlns:a16="http://schemas.microsoft.com/office/drawing/2014/main" id="{CE8933FF-26D0-BD41-B8E2-79785CEAE397}"/>
              </a:ext>
            </a:extLst>
          </p:cNvPr>
          <p:cNvPicPr>
            <a:picLocks noChangeAspect="1"/>
          </p:cNvPicPr>
          <p:nvPr/>
        </p:nvPicPr>
        <p:blipFill>
          <a:blip r:embed="rId2"/>
          <a:stretch>
            <a:fillRect/>
          </a:stretch>
        </p:blipFill>
        <p:spPr>
          <a:xfrm>
            <a:off x="-2056327" y="2094850"/>
            <a:ext cx="5143500" cy="5143500"/>
          </a:xfrm>
          <a:prstGeom prst="rect">
            <a:avLst/>
          </a:prstGeom>
        </p:spPr>
      </p:pic>
      <p:sp>
        <p:nvSpPr>
          <p:cNvPr id="19" name="Rectangle : coins arrondis 18">
            <a:extLst>
              <a:ext uri="{FF2B5EF4-FFF2-40B4-BE49-F238E27FC236}">
                <a16:creationId xmlns:a16="http://schemas.microsoft.com/office/drawing/2014/main" id="{02CD6DD7-C695-144F-B10D-19FEA0320998}"/>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nvGrpSpPr>
          <p:cNvPr id="7" name="Groupe 6">
            <a:extLst>
              <a:ext uri="{FF2B5EF4-FFF2-40B4-BE49-F238E27FC236}">
                <a16:creationId xmlns:a16="http://schemas.microsoft.com/office/drawing/2014/main" id="{C4CF57D2-45FF-5445-84FB-BADCE2F26DE1}"/>
              </a:ext>
            </a:extLst>
          </p:cNvPr>
          <p:cNvGrpSpPr/>
          <p:nvPr/>
        </p:nvGrpSpPr>
        <p:grpSpPr>
          <a:xfrm>
            <a:off x="1150541" y="1442635"/>
            <a:ext cx="2438326" cy="2438326"/>
            <a:chOff x="451627" y="5777855"/>
            <a:chExt cx="2636328" cy="2636328"/>
          </a:xfrm>
        </p:grpSpPr>
        <p:sp>
          <p:nvSpPr>
            <p:cNvPr id="8" name="Ellipse 7">
              <a:extLst>
                <a:ext uri="{FF2B5EF4-FFF2-40B4-BE49-F238E27FC236}">
                  <a16:creationId xmlns:a16="http://schemas.microsoft.com/office/drawing/2014/main" id="{E22814CA-4CFD-4141-98B3-B59224E0CA80}"/>
                </a:ext>
              </a:extLst>
            </p:cNvPr>
            <p:cNvSpPr/>
            <p:nvPr/>
          </p:nvSpPr>
          <p:spPr bwMode="auto">
            <a:xfrm>
              <a:off x="451627" y="5777855"/>
              <a:ext cx="2636328" cy="263632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9" name="Rectangle 8">
              <a:extLst>
                <a:ext uri="{FF2B5EF4-FFF2-40B4-BE49-F238E27FC236}">
                  <a16:creationId xmlns:a16="http://schemas.microsoft.com/office/drawing/2014/main" id="{777AA54E-9D1A-624F-A65C-ADD9598CC9AB}"/>
                </a:ext>
              </a:extLst>
            </p:cNvPr>
            <p:cNvSpPr/>
            <p:nvPr/>
          </p:nvSpPr>
          <p:spPr>
            <a:xfrm>
              <a:off x="621269" y="6495855"/>
              <a:ext cx="2297043" cy="1297801"/>
            </a:xfrm>
            <a:prstGeom prst="rect">
              <a:avLst/>
            </a:prstGeom>
          </p:spPr>
          <p:txBody>
            <a:bodyPr wrap="square">
              <a:spAutoFit/>
            </a:bodyPr>
            <a:lstStyle/>
            <a:p>
              <a:pPr lvl="0" algn="ctr" eaLnBrk="1" hangingPunct="1"/>
              <a:r>
                <a:rPr lang="fr-FR" sz="1800" b="1" kern="0">
                  <a:solidFill>
                    <a:schemeClr val="bg1"/>
                  </a:solidFill>
                  <a:latin typeface="Trade Gothic LT Std Cn" panose="020B0606020502020204" pitchFamily="34" charset="77"/>
                  <a:cs typeface="Franklin Gothic Book"/>
                </a:rPr>
                <a:t>UN </a:t>
              </a:r>
              <a:r>
                <a:rPr lang="fr-FR" sz="1800" b="1" kern="0">
                  <a:solidFill>
                    <a:schemeClr val="bg1"/>
                  </a:solidFill>
                  <a:latin typeface="Trade Gothic LT Std Cn" panose="020B0606020502020204" pitchFamily="34" charset="77"/>
                  <a:ea typeface="Times New Roman"/>
                  <a:cs typeface="Franklin Gothic Book"/>
                </a:rPr>
                <a:t>ENGAGEMENT</a:t>
              </a:r>
              <a:br>
                <a:rPr lang="fr-FR" sz="1800" b="1" kern="0">
                  <a:solidFill>
                    <a:schemeClr val="bg1"/>
                  </a:solidFill>
                  <a:latin typeface="Trade Gothic LT Std Cn" panose="020B0606020502020204" pitchFamily="34" charset="77"/>
                  <a:ea typeface="Times New Roman"/>
                  <a:cs typeface="Franklin Gothic Book"/>
                </a:rPr>
              </a:br>
              <a:r>
                <a:rPr lang="fr-FR" sz="1800" b="1" kern="0">
                  <a:solidFill>
                    <a:schemeClr val="bg1"/>
                  </a:solidFill>
                  <a:latin typeface="Trade Gothic LT Std Cn" panose="020B0606020502020204" pitchFamily="34" charset="77"/>
                  <a:ea typeface="Times New Roman"/>
                  <a:cs typeface="Franklin Gothic Book"/>
                </a:rPr>
                <a:t>DE RÉSULTAT</a:t>
              </a:r>
            </a:p>
            <a:p>
              <a:pPr lvl="0" algn="ctr" eaLnBrk="1" hangingPunct="1"/>
              <a:r>
                <a:rPr lang="fr-FR" sz="1800" b="1" kern="0">
                  <a:solidFill>
                    <a:schemeClr val="bg1"/>
                  </a:solidFill>
                  <a:latin typeface="Trade Gothic LT Std Cn" panose="020B0606020502020204" pitchFamily="34" charset="77"/>
                  <a:ea typeface="Times New Roman"/>
                  <a:cs typeface="Franklin Gothic Book"/>
                </a:rPr>
                <a:t>QUI TOUCHE LES CONSOMMATEURS !</a:t>
              </a:r>
              <a:endParaRPr lang="fr-FR" sz="1800">
                <a:solidFill>
                  <a:schemeClr val="bg1"/>
                </a:solidFill>
                <a:latin typeface="Trade Gothic LT Std Cn" panose="020B0606020502020204" pitchFamily="34" charset="77"/>
                <a:ea typeface="Calibri"/>
                <a:cs typeface="Calibri"/>
              </a:endParaRPr>
            </a:p>
          </p:txBody>
        </p:sp>
      </p:grpSp>
      <p:sp>
        <p:nvSpPr>
          <p:cNvPr id="10" name="Ellipse 9">
            <a:extLst>
              <a:ext uri="{FF2B5EF4-FFF2-40B4-BE49-F238E27FC236}">
                <a16:creationId xmlns:a16="http://schemas.microsoft.com/office/drawing/2014/main" id="{55D13F26-9685-2641-B593-AF268448545A}"/>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1" name="Image 10">
            <a:extLst>
              <a:ext uri="{FF2B5EF4-FFF2-40B4-BE49-F238E27FC236}">
                <a16:creationId xmlns:a16="http://schemas.microsoft.com/office/drawing/2014/main" id="{06CDE7B5-C9A8-AD48-A8D2-994CE71E3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2" name="Rectangle 11">
            <a:extLst>
              <a:ext uri="{FF2B5EF4-FFF2-40B4-BE49-F238E27FC236}">
                <a16:creationId xmlns:a16="http://schemas.microsoft.com/office/drawing/2014/main" id="{6C25973D-03D7-F842-B565-4F762238A3A8}"/>
              </a:ext>
            </a:extLst>
          </p:cNvPr>
          <p:cNvSpPr/>
          <p:nvPr/>
        </p:nvSpPr>
        <p:spPr>
          <a:xfrm>
            <a:off x="3795471" y="457345"/>
            <a:ext cx="3162617" cy="533351"/>
          </a:xfrm>
          <a:prstGeom prst="rect">
            <a:avLst/>
          </a:prstGeom>
        </p:spPr>
        <p:txBody>
          <a:bodyPr wrap="square">
            <a:spAutoFit/>
          </a:bodyPr>
          <a:lstStyle/>
          <a:p>
            <a:pPr>
              <a:lnSpc>
                <a:spcPts val="3580"/>
              </a:lnSpc>
              <a:defRPr/>
            </a:pPr>
            <a:r>
              <a:rPr lang="fr-FR" sz="2800" b="1">
                <a:solidFill>
                  <a:srgbClr val="346B0A"/>
                </a:solidFill>
                <a:latin typeface="Trade Gothic LT Std Cn" panose="020B0606020502020204" pitchFamily="34" charset="77"/>
                <a:cs typeface="Calibri" panose="020F0502020204030204" pitchFamily="34" charset="0"/>
              </a:rPr>
              <a:t>LA PROMESSE ZRP</a:t>
            </a:r>
          </a:p>
        </p:txBody>
      </p:sp>
      <p:sp>
        <p:nvSpPr>
          <p:cNvPr id="13" name="Rectangle 12">
            <a:extLst>
              <a:ext uri="{FF2B5EF4-FFF2-40B4-BE49-F238E27FC236}">
                <a16:creationId xmlns:a16="http://schemas.microsoft.com/office/drawing/2014/main" id="{CC22DA17-20BC-F443-9A6B-EB47FBD394C2}"/>
              </a:ext>
            </a:extLst>
          </p:cNvPr>
          <p:cNvSpPr/>
          <p:nvPr/>
        </p:nvSpPr>
        <p:spPr>
          <a:xfrm>
            <a:off x="3630579" y="1256462"/>
            <a:ext cx="5181978" cy="3062377"/>
          </a:xfrm>
          <a:prstGeom prst="rect">
            <a:avLst/>
          </a:prstGeom>
        </p:spPr>
        <p:txBody>
          <a:bodyPr wrap="square">
            <a:spAutoFit/>
          </a:bodyPr>
          <a:lstStyle/>
          <a:p>
            <a:pPr marL="176400" indent="-176400">
              <a:spcAft>
                <a:spcPts val="1000"/>
              </a:spcAft>
              <a:buFont typeface="Arial"/>
              <a:buChar char="•"/>
            </a:pPr>
            <a:r>
              <a:rPr lang="fr-FR" sz="1200">
                <a:latin typeface="Arial" panose="020B0604020202020204" pitchFamily="34" charset="0"/>
                <a:ea typeface="Calibri"/>
                <a:cs typeface="Arial" panose="020B0604020202020204" pitchFamily="34" charset="0"/>
              </a:rPr>
              <a:t>Le Programme Zéro Résidu de Pesticides garantit aux consommateurs </a:t>
            </a:r>
            <a:r>
              <a:rPr lang="fr-FR" sz="1200" b="1">
                <a:latin typeface="Arial" panose="020B0604020202020204" pitchFamily="34" charset="0"/>
                <a:ea typeface="Calibri"/>
                <a:cs typeface="Arial" panose="020B0604020202020204" pitchFamily="34" charset="0"/>
              </a:rPr>
              <a:t>l’absence de résidu dans les fruits et légumes frais et transformés, champignons, céréales, vins… à la consommation</a:t>
            </a:r>
          </a:p>
          <a:p>
            <a:pPr marL="176400" indent="-176400">
              <a:spcAft>
                <a:spcPts val="1000"/>
              </a:spcAft>
              <a:buFont typeface="Arial"/>
              <a:buChar char="•"/>
            </a:pPr>
            <a:r>
              <a:rPr lang="fr-FR" sz="1200" b="1">
                <a:latin typeface="Arial" panose="020B0604020202020204" pitchFamily="34" charset="0"/>
                <a:ea typeface="Calibri"/>
                <a:cs typeface="Arial" panose="020B0604020202020204" pitchFamily="34" charset="0"/>
              </a:rPr>
              <a:t>L’absence de résidu est déterminée, pour chaque Substance Active analysée, par un résultat inférieur à la Limite de Quantification, “plus petite valeur quantifiable par les laboratoires avec une précision acceptable” (définition officielle retenue par la commission Européenne, document Santé 11945/2015). À l’heure actuelle, les performances des instruments de mesure conduisent pour la majorité des résidus à une limite de quantification de</a:t>
            </a:r>
            <a:br>
              <a:rPr lang="fr-FR" sz="1200" b="1">
                <a:latin typeface="Arial" panose="020B0604020202020204" pitchFamily="34" charset="0"/>
                <a:ea typeface="Calibri"/>
                <a:cs typeface="Arial" panose="020B0604020202020204" pitchFamily="34" charset="0"/>
              </a:rPr>
            </a:br>
            <a:r>
              <a:rPr lang="fr-FR" sz="1200" b="1">
                <a:latin typeface="Arial" panose="020B0604020202020204" pitchFamily="34" charset="0"/>
                <a:ea typeface="Calibri"/>
                <a:cs typeface="Arial" panose="020B0604020202020204" pitchFamily="34" charset="0"/>
              </a:rPr>
              <a:t>0.01 mg/kg</a:t>
            </a:r>
          </a:p>
          <a:p>
            <a:pPr marL="176400" indent="-176400">
              <a:spcAft>
                <a:spcPts val="1000"/>
              </a:spcAft>
              <a:buFont typeface="Arial"/>
              <a:buChar char="•"/>
            </a:pPr>
            <a:r>
              <a:rPr lang="fr-FR" sz="1200">
                <a:solidFill>
                  <a:schemeClr val="accent5">
                    <a:lumMod val="10000"/>
                  </a:schemeClr>
                </a:solidFill>
                <a:latin typeface="Arial" panose="020B0604020202020204" pitchFamily="34" charset="0"/>
                <a:ea typeface="Calibri"/>
                <a:cs typeface="Arial" panose="020B0604020202020204" pitchFamily="34" charset="0"/>
              </a:rPr>
              <a:t>Une </a:t>
            </a:r>
            <a:r>
              <a:rPr lang="fr-FR" sz="1200" b="1">
                <a:solidFill>
                  <a:schemeClr val="accent5">
                    <a:lumMod val="10000"/>
                  </a:schemeClr>
                </a:solidFill>
                <a:latin typeface="Arial" panose="020B0604020202020204" pitchFamily="34" charset="0"/>
                <a:ea typeface="Calibri"/>
                <a:cs typeface="Arial" panose="020B0604020202020204" pitchFamily="34" charset="0"/>
              </a:rPr>
              <a:t>liste des Substances Actives </a:t>
            </a:r>
            <a:r>
              <a:rPr lang="fr-FR" sz="1200">
                <a:solidFill>
                  <a:schemeClr val="accent5">
                    <a:lumMod val="10000"/>
                  </a:schemeClr>
                </a:solidFill>
                <a:latin typeface="Arial" panose="020B0604020202020204" pitchFamily="34" charset="0"/>
                <a:ea typeface="Calibri"/>
                <a:cs typeface="Arial" panose="020B0604020202020204" pitchFamily="34" charset="0"/>
              </a:rPr>
              <a:t>est élaborée pour chaque espèce</a:t>
            </a:r>
          </a:p>
          <a:p>
            <a:pPr marL="176400" indent="-176400">
              <a:spcAft>
                <a:spcPts val="1000"/>
              </a:spcAft>
              <a:buFont typeface="Arial"/>
              <a:buChar char="•"/>
            </a:pPr>
            <a:r>
              <a:rPr lang="fr-FR" sz="1200">
                <a:solidFill>
                  <a:schemeClr val="accent5">
                    <a:lumMod val="10000"/>
                  </a:schemeClr>
                </a:solidFill>
                <a:latin typeface="Arial" panose="020B0604020202020204" pitchFamily="34" charset="0"/>
                <a:ea typeface="Calibri"/>
                <a:cs typeface="Arial" panose="020B0604020202020204" pitchFamily="34" charset="0"/>
              </a:rPr>
              <a:t>Des </a:t>
            </a:r>
            <a:r>
              <a:rPr lang="fr-FR" sz="1200" b="1">
                <a:solidFill>
                  <a:schemeClr val="accent5">
                    <a:lumMod val="10000"/>
                  </a:schemeClr>
                </a:solidFill>
                <a:latin typeface="Arial" panose="020B0604020202020204" pitchFamily="34" charset="0"/>
                <a:ea typeface="Calibri"/>
                <a:cs typeface="Arial" panose="020B0604020202020204" pitchFamily="34" charset="0"/>
              </a:rPr>
              <a:t>laboratoires indépendants certifiés COFRAC </a:t>
            </a:r>
            <a:r>
              <a:rPr lang="fr-FR" sz="1200">
                <a:solidFill>
                  <a:schemeClr val="accent5">
                    <a:lumMod val="10000"/>
                  </a:schemeClr>
                </a:solidFill>
                <a:latin typeface="Arial" panose="020B0604020202020204" pitchFamily="34" charset="0"/>
                <a:ea typeface="Calibri"/>
                <a:cs typeface="Arial" panose="020B0604020202020204" pitchFamily="34" charset="0"/>
              </a:rPr>
              <a:t>assurent les analyses </a:t>
            </a:r>
            <a:r>
              <a:rPr lang="fr-FR" sz="1200">
                <a:latin typeface="Arial" panose="020B0604020202020204" pitchFamily="34" charset="0"/>
                <a:ea typeface="Calibri"/>
                <a:cs typeface="Arial" panose="020B0604020202020204" pitchFamily="34" charset="0"/>
              </a:rPr>
              <a:t>sur les aliments dans </a:t>
            </a:r>
            <a:r>
              <a:rPr lang="fr-FR" sz="1200">
                <a:solidFill>
                  <a:schemeClr val="accent5">
                    <a:lumMod val="10000"/>
                  </a:schemeClr>
                </a:solidFill>
                <a:latin typeface="Arial" panose="020B0604020202020204" pitchFamily="34" charset="0"/>
                <a:ea typeface="Calibri"/>
                <a:cs typeface="Arial" panose="020B0604020202020204" pitchFamily="34" charset="0"/>
              </a:rPr>
              <a:t>la démarche</a:t>
            </a:r>
            <a:endParaRPr lang="fr-FR" sz="1200">
              <a:solidFill>
                <a:srgbClr val="FF0000"/>
              </a:solidFill>
              <a:latin typeface="Arial" panose="020B0604020202020204" pitchFamily="34" charset="0"/>
              <a:ea typeface="Calibri"/>
              <a:cs typeface="Arial" panose="020B0604020202020204" pitchFamily="34" charset="0"/>
            </a:endParaRPr>
          </a:p>
        </p:txBody>
      </p:sp>
      <p:grpSp>
        <p:nvGrpSpPr>
          <p:cNvPr id="14" name="Groupe 13">
            <a:extLst>
              <a:ext uri="{FF2B5EF4-FFF2-40B4-BE49-F238E27FC236}">
                <a16:creationId xmlns:a16="http://schemas.microsoft.com/office/drawing/2014/main" id="{99095DD4-6478-BB4C-9F68-C8B4B75F9CBA}"/>
              </a:ext>
            </a:extLst>
          </p:cNvPr>
          <p:cNvGrpSpPr/>
          <p:nvPr/>
        </p:nvGrpSpPr>
        <p:grpSpPr>
          <a:xfrm>
            <a:off x="3887377" y="1060535"/>
            <a:ext cx="703537" cy="72008"/>
            <a:chOff x="467544" y="2394040"/>
            <a:chExt cx="703537" cy="72008"/>
          </a:xfrm>
        </p:grpSpPr>
        <p:sp>
          <p:nvSpPr>
            <p:cNvPr id="15" name="Ellipse 14">
              <a:extLst>
                <a:ext uri="{FF2B5EF4-FFF2-40B4-BE49-F238E27FC236}">
                  <a16:creationId xmlns:a16="http://schemas.microsoft.com/office/drawing/2014/main" id="{012C7FB1-8C8B-E144-8073-66EC24B895F7}"/>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08926632-F5F0-AB42-9C25-3680CEC771BB}"/>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A924CDC6-EBAD-B14E-A9ED-C31C23AD9E2C}"/>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8" name="Ellipse 17">
              <a:extLst>
                <a:ext uri="{FF2B5EF4-FFF2-40B4-BE49-F238E27FC236}">
                  <a16:creationId xmlns:a16="http://schemas.microsoft.com/office/drawing/2014/main" id="{5E21A250-E2B3-5442-8E20-52A0AB5F5C1A}"/>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2" name="Espace réservé de la date 1">
            <a:extLst>
              <a:ext uri="{FF2B5EF4-FFF2-40B4-BE49-F238E27FC236}">
                <a16:creationId xmlns:a16="http://schemas.microsoft.com/office/drawing/2014/main" id="{98F1EFFC-5DF4-0E40-8F99-5A0523B5DDFC}"/>
              </a:ext>
            </a:extLst>
          </p:cNvPr>
          <p:cNvSpPr>
            <a:spLocks noGrp="1"/>
          </p:cNvSpPr>
          <p:nvPr>
            <p:ph type="dt" sz="half" idx="10"/>
          </p:nvPr>
        </p:nvSpPr>
        <p:spPr/>
        <p:txBody>
          <a:bodyPr/>
          <a:lstStyle/>
          <a:p>
            <a:pPr>
              <a:defRPr/>
            </a:pPr>
            <a:fld id="{0D1BDCFC-C841-0D49-B47C-E31B7B349014}" type="datetime1">
              <a:rPr lang="fr-FR" smtClean="0"/>
              <a:t>18/05/2022</a:t>
            </a:fld>
            <a:endParaRPr lang="fr-FR"/>
          </a:p>
        </p:txBody>
      </p:sp>
      <p:sp>
        <p:nvSpPr>
          <p:cNvPr id="3" name="Espace réservé du pied de page 2">
            <a:extLst>
              <a:ext uri="{FF2B5EF4-FFF2-40B4-BE49-F238E27FC236}">
                <a16:creationId xmlns:a16="http://schemas.microsoft.com/office/drawing/2014/main" id="{E3C38B21-1992-894A-84DA-6ED2958EB3B4}"/>
              </a:ext>
            </a:extLst>
          </p:cNvPr>
          <p:cNvSpPr>
            <a:spLocks noGrp="1"/>
          </p:cNvSpPr>
          <p:nvPr>
            <p:ph type="ftr" sz="quarter" idx="11"/>
          </p:nvPr>
        </p:nvSpPr>
        <p:spPr/>
        <p:txBody>
          <a:bodyPr/>
          <a:lstStyle/>
          <a:p>
            <a:r>
              <a:rPr lang="fr-FR">
                <a:latin typeface="Arial"/>
                <a:cs typeface="Arial"/>
              </a:rPr>
              <a:t>Des arguments pour convaincre</a:t>
            </a:r>
            <a:endParaRPr lang="fr-FR"/>
          </a:p>
        </p:txBody>
      </p:sp>
      <p:sp>
        <p:nvSpPr>
          <p:cNvPr id="4" name="Espace réservé du numéro de diapositive 3">
            <a:extLst>
              <a:ext uri="{FF2B5EF4-FFF2-40B4-BE49-F238E27FC236}">
                <a16:creationId xmlns:a16="http://schemas.microsoft.com/office/drawing/2014/main" id="{42C0D2A5-08E4-3D4A-9E2C-D7B65BEDE2FC}"/>
              </a:ext>
            </a:extLst>
          </p:cNvPr>
          <p:cNvSpPr>
            <a:spLocks noGrp="1"/>
          </p:cNvSpPr>
          <p:nvPr>
            <p:ph type="sldNum" sz="quarter" idx="12"/>
          </p:nvPr>
        </p:nvSpPr>
        <p:spPr/>
        <p:txBody>
          <a:bodyPr/>
          <a:lstStyle/>
          <a:p>
            <a:fld id="{92A23C4A-E48D-5640-B4C6-E7937792EB97}" type="slidenum">
              <a:rPr lang="fr-FR" smtClean="0"/>
              <a:pPr/>
              <a:t>12</a:t>
            </a:fld>
            <a:endParaRPr lang="fr-FR"/>
          </a:p>
        </p:txBody>
      </p:sp>
    </p:spTree>
    <p:extLst>
      <p:ext uri="{BB962C8B-B14F-4D97-AF65-F5344CB8AC3E}">
        <p14:creationId xmlns:p14="http://schemas.microsoft.com/office/powerpoint/2010/main" val="26856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00698E3C-2D76-3F4A-951E-6B2EBCABFD40}"/>
              </a:ext>
            </a:extLst>
          </p:cNvPr>
          <p:cNvSpPr/>
          <p:nvPr/>
        </p:nvSpPr>
        <p:spPr bwMode="auto">
          <a:xfrm>
            <a:off x="6593903" y="-1704043"/>
            <a:ext cx="5153467" cy="5153467"/>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Script MT Bold" pitchFamily="66" charset="0"/>
              </a:rPr>
              <a:t>         </a:t>
            </a:r>
          </a:p>
        </p:txBody>
      </p:sp>
      <p:sp>
        <p:nvSpPr>
          <p:cNvPr id="7" name="Ellipse 6">
            <a:extLst>
              <a:ext uri="{FF2B5EF4-FFF2-40B4-BE49-F238E27FC236}">
                <a16:creationId xmlns:a16="http://schemas.microsoft.com/office/drawing/2014/main" id="{4BFC663D-49F4-E940-A2A8-972246FAB962}"/>
              </a:ext>
            </a:extLst>
          </p:cNvPr>
          <p:cNvSpPr/>
          <p:nvPr/>
        </p:nvSpPr>
        <p:spPr bwMode="auto">
          <a:xfrm>
            <a:off x="3343169" y="587131"/>
            <a:ext cx="6715222" cy="6715222"/>
          </a:xfrm>
          <a:prstGeom prst="ellipse">
            <a:avLst/>
          </a:prstGeom>
          <a:solidFill>
            <a:srgbClr val="346B0A">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8" name="Ellipse 7">
            <a:extLst>
              <a:ext uri="{FF2B5EF4-FFF2-40B4-BE49-F238E27FC236}">
                <a16:creationId xmlns:a16="http://schemas.microsoft.com/office/drawing/2014/main" id="{2EC9DEBA-4D7A-8C47-8599-33F8658B0D99}"/>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9" name="Image 8">
            <a:extLst>
              <a:ext uri="{FF2B5EF4-FFF2-40B4-BE49-F238E27FC236}">
                <a16:creationId xmlns:a16="http://schemas.microsoft.com/office/drawing/2014/main" id="{58892ADE-BD16-E14E-A7D9-6273ECE3D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0" name="Rectangle 9">
            <a:extLst>
              <a:ext uri="{FF2B5EF4-FFF2-40B4-BE49-F238E27FC236}">
                <a16:creationId xmlns:a16="http://schemas.microsoft.com/office/drawing/2014/main" id="{5BA180A6-B6FE-E74A-99E8-14E27D0BD57B}"/>
              </a:ext>
            </a:extLst>
          </p:cNvPr>
          <p:cNvSpPr/>
          <p:nvPr/>
        </p:nvSpPr>
        <p:spPr>
          <a:xfrm>
            <a:off x="395536" y="1534981"/>
            <a:ext cx="3096344" cy="1015663"/>
          </a:xfrm>
          <a:prstGeom prst="rect">
            <a:avLst/>
          </a:prstGeom>
        </p:spPr>
        <p:txBody>
          <a:bodyPr wrap="square">
            <a:spAutoFit/>
          </a:bodyPr>
          <a:lstStyle/>
          <a:p>
            <a:pPr>
              <a:lnSpc>
                <a:spcPts val="3580"/>
              </a:lnSpc>
              <a:defRPr/>
            </a:pPr>
            <a:r>
              <a:rPr lang="fr-FR" sz="3400" b="1">
                <a:solidFill>
                  <a:srgbClr val="346B0A"/>
                </a:solidFill>
                <a:latin typeface="Trade Gothic LT Std Cn" panose="020B0606020502020204" pitchFamily="34" charset="77"/>
                <a:cs typeface="Calibri" panose="020F0502020204030204" pitchFamily="34" charset="0"/>
              </a:rPr>
              <a:t>APPORTER</a:t>
            </a:r>
          </a:p>
          <a:p>
            <a:pPr>
              <a:lnSpc>
                <a:spcPts val="3580"/>
              </a:lnSpc>
              <a:defRPr/>
            </a:pPr>
            <a:r>
              <a:rPr lang="fr-FR" sz="3400" b="1">
                <a:solidFill>
                  <a:srgbClr val="346B0A"/>
                </a:solidFill>
                <a:latin typeface="Trade Gothic LT Std Cn" panose="020B0606020502020204" pitchFamily="34" charset="77"/>
                <a:cs typeface="Calibri" panose="020F0502020204030204" pitchFamily="34" charset="0"/>
              </a:rPr>
              <a:t>DES PREUVES</a:t>
            </a:r>
          </a:p>
        </p:txBody>
      </p:sp>
      <p:sp>
        <p:nvSpPr>
          <p:cNvPr id="11" name="Rectangle 10">
            <a:extLst>
              <a:ext uri="{FF2B5EF4-FFF2-40B4-BE49-F238E27FC236}">
                <a16:creationId xmlns:a16="http://schemas.microsoft.com/office/drawing/2014/main" id="{2019BEEB-E783-8546-8929-BCD20A9B01DE}"/>
              </a:ext>
            </a:extLst>
          </p:cNvPr>
          <p:cNvSpPr/>
          <p:nvPr/>
        </p:nvSpPr>
        <p:spPr>
          <a:xfrm>
            <a:off x="409098" y="2854733"/>
            <a:ext cx="2734280" cy="1754326"/>
          </a:xfrm>
          <a:prstGeom prst="rect">
            <a:avLst/>
          </a:prstGeom>
        </p:spPr>
        <p:txBody>
          <a:bodyPr wrap="square">
            <a:spAutoFit/>
          </a:bodyPr>
          <a:lstStyle/>
          <a:p>
            <a:pPr lvl="0" eaLnBrk="0" hangingPunct="0">
              <a:defRPr/>
            </a:pPr>
            <a:r>
              <a:rPr lang="fr-FR" sz="1200">
                <a:solidFill>
                  <a:prstClr val="black"/>
                </a:solidFill>
                <a:latin typeface="Arial" panose="020B0604020202020204" pitchFamily="34" charset="0"/>
                <a:cs typeface="Arial" panose="020B0604020202020204" pitchFamily="34" charset="0"/>
              </a:rPr>
              <a:t>Le Collectif Nouveaux Champs a comparé les IFT (Indicateurs de Fréquence de Traitements phytosanitaires) sur les parcelles menée en “Zéro Résidu de Pesticides” avec les IFT de référence ou avec ceux des parcelles conduites en “conventionnel raisonné” chez les mêmes producteurs. </a:t>
            </a:r>
          </a:p>
        </p:txBody>
      </p:sp>
      <p:sp>
        <p:nvSpPr>
          <p:cNvPr id="12" name="Rectangle 11">
            <a:extLst>
              <a:ext uri="{FF2B5EF4-FFF2-40B4-BE49-F238E27FC236}">
                <a16:creationId xmlns:a16="http://schemas.microsoft.com/office/drawing/2014/main" id="{70AE7602-F107-DC4F-8DC7-FF5FFE9A4E40}"/>
              </a:ext>
            </a:extLst>
          </p:cNvPr>
          <p:cNvSpPr/>
          <p:nvPr/>
        </p:nvSpPr>
        <p:spPr>
          <a:xfrm>
            <a:off x="4427984" y="1808292"/>
            <a:ext cx="4345801" cy="2092881"/>
          </a:xfrm>
          <a:prstGeom prst="rect">
            <a:avLst/>
          </a:prstGeom>
        </p:spPr>
        <p:txBody>
          <a:bodyPr wrap="square">
            <a:spAutoFit/>
          </a:bodyPr>
          <a:lstStyle/>
          <a:p>
            <a:pPr lvl="0" algn="ctr" eaLnBrk="0" hangingPunct="0">
              <a:defRPr/>
            </a:pPr>
            <a:r>
              <a:rPr lang="fr-FR" sz="2000" dirty="0">
                <a:solidFill>
                  <a:schemeClr val="bg1"/>
                </a:solidFill>
                <a:latin typeface="Trade Gothic LT Std Cn" panose="020B0606020502020204" pitchFamily="34" charset="77"/>
                <a:cs typeface="Franklin Gothic Medium"/>
              </a:rPr>
              <a:t>LA DIMINUTION MOYENNE DE L’IFT</a:t>
            </a:r>
          </a:p>
          <a:p>
            <a:pPr lvl="0" algn="ctr" eaLnBrk="0" hangingPunct="0">
              <a:defRPr/>
            </a:pPr>
            <a:r>
              <a:rPr lang="fr-FR" sz="2000" dirty="0">
                <a:solidFill>
                  <a:schemeClr val="bg1"/>
                </a:solidFill>
                <a:latin typeface="Trade Gothic LT Std Cn" panose="020B0606020502020204" pitchFamily="34" charset="77"/>
                <a:cs typeface="Franklin Gothic Medium"/>
              </a:rPr>
              <a:t>(PESTICIDES DE SYNTHÈSE),</a:t>
            </a:r>
          </a:p>
          <a:p>
            <a:pPr lvl="0" algn="ctr" eaLnBrk="0" hangingPunct="0">
              <a:defRPr/>
            </a:pPr>
            <a:r>
              <a:rPr lang="fr-FR" sz="2000" dirty="0">
                <a:solidFill>
                  <a:schemeClr val="bg1"/>
                </a:solidFill>
                <a:latin typeface="Trade Gothic LT Std Cn" panose="020B0606020502020204" pitchFamily="34" charset="77"/>
                <a:cs typeface="Franklin Gothic Medium"/>
              </a:rPr>
              <a:t>SUR LES FRUITS ET LÉGUMES LABELLISÉS</a:t>
            </a:r>
          </a:p>
          <a:p>
            <a:pPr lvl="0" algn="ctr" eaLnBrk="0" hangingPunct="0">
              <a:defRPr/>
            </a:pPr>
            <a:r>
              <a:rPr lang="fr-FR" sz="3000" dirty="0">
                <a:solidFill>
                  <a:schemeClr val="bg1"/>
                </a:solidFill>
                <a:latin typeface="Trade Gothic LT Std Cn" panose="020B0606020502020204" pitchFamily="34" charset="77"/>
                <a:cs typeface="Franklin Gothic Medium"/>
              </a:rPr>
              <a:t>EN 2021, EST DE </a:t>
            </a:r>
            <a:r>
              <a:rPr lang="fr-FR" sz="3000" b="1" dirty="0">
                <a:solidFill>
                  <a:schemeClr val="bg1"/>
                </a:solidFill>
                <a:effectLst>
                  <a:outerShdw blurRad="38100" dist="38100" dir="2700000" algn="tl">
                    <a:srgbClr val="000000">
                      <a:alpha val="43137"/>
                    </a:srgbClr>
                  </a:outerShdw>
                </a:effectLst>
                <a:latin typeface="Trade Gothic LT Std Cn" panose="020B0606020502020204" pitchFamily="34" charset="77"/>
                <a:cs typeface="Franklin Gothic Medium"/>
              </a:rPr>
              <a:t>- 49% </a:t>
            </a:r>
          </a:p>
          <a:p>
            <a:pPr lvl="0" algn="ctr" eaLnBrk="0" hangingPunct="0">
              <a:defRPr/>
            </a:pPr>
            <a:r>
              <a:rPr lang="fr-FR" sz="2000" dirty="0">
                <a:solidFill>
                  <a:schemeClr val="bg1"/>
                </a:solidFill>
                <a:latin typeface="Trade Gothic LT Std Cn" panose="020B0606020502020204" pitchFamily="34" charset="77"/>
                <a:cs typeface="Franklin Gothic Medium"/>
              </a:rPr>
              <a:t>DEPUIS NOTRE CRÉATION, ELLE EST</a:t>
            </a:r>
          </a:p>
          <a:p>
            <a:pPr lvl="0" algn="ctr" eaLnBrk="0" hangingPunct="0">
              <a:defRPr/>
            </a:pPr>
            <a:r>
              <a:rPr lang="fr-FR" sz="2000" dirty="0">
                <a:solidFill>
                  <a:schemeClr val="bg1"/>
                </a:solidFill>
                <a:latin typeface="Trade Gothic LT Std Cn" panose="020B0606020502020204" pitchFamily="34" charset="77"/>
                <a:cs typeface="Franklin Gothic Medium"/>
              </a:rPr>
              <a:t>EN MOYENNE DE - 50%.</a:t>
            </a:r>
            <a:endParaRPr lang="fr-FR" sz="2000" dirty="0">
              <a:solidFill>
                <a:schemeClr val="bg1"/>
              </a:solidFill>
              <a:latin typeface="Trade Gothic LT Std Cn" panose="020B0606020502020204" pitchFamily="34" charset="77"/>
              <a:cs typeface="Franklin Gothic Book"/>
            </a:endParaRPr>
          </a:p>
        </p:txBody>
      </p:sp>
      <p:grpSp>
        <p:nvGrpSpPr>
          <p:cNvPr id="13" name="Groupe 12">
            <a:extLst>
              <a:ext uri="{FF2B5EF4-FFF2-40B4-BE49-F238E27FC236}">
                <a16:creationId xmlns:a16="http://schemas.microsoft.com/office/drawing/2014/main" id="{C90B53AD-9E94-2446-88AC-553114545FD8}"/>
              </a:ext>
            </a:extLst>
          </p:cNvPr>
          <p:cNvGrpSpPr/>
          <p:nvPr/>
        </p:nvGrpSpPr>
        <p:grpSpPr>
          <a:xfrm>
            <a:off x="494258" y="2649531"/>
            <a:ext cx="703537" cy="72008"/>
            <a:chOff x="467544" y="2394040"/>
            <a:chExt cx="703537" cy="72008"/>
          </a:xfrm>
        </p:grpSpPr>
        <p:sp>
          <p:nvSpPr>
            <p:cNvPr id="14" name="Ellipse 13">
              <a:extLst>
                <a:ext uri="{FF2B5EF4-FFF2-40B4-BE49-F238E27FC236}">
                  <a16:creationId xmlns:a16="http://schemas.microsoft.com/office/drawing/2014/main" id="{6D7B24CE-DFBA-1744-8AB7-426F4B818CFB}"/>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5935FBE7-ECCD-3548-A01E-E2793241FA7D}"/>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26A4F40B-E393-194C-A06A-61DF6BCD3EFB}"/>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038CC616-49B1-9140-9838-CC75BE2CA014}"/>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5" name="Rectangle : coins arrondis 4">
            <a:extLst>
              <a:ext uri="{FF2B5EF4-FFF2-40B4-BE49-F238E27FC236}">
                <a16:creationId xmlns:a16="http://schemas.microsoft.com/office/drawing/2014/main" id="{7394CD5D-D4BA-EE49-B04E-4F5852D49437}"/>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 name="Espace réservé de la date 1">
            <a:extLst>
              <a:ext uri="{FF2B5EF4-FFF2-40B4-BE49-F238E27FC236}">
                <a16:creationId xmlns:a16="http://schemas.microsoft.com/office/drawing/2014/main" id="{5E17D43D-3B03-2249-B735-8ED71D21B8A8}"/>
              </a:ext>
            </a:extLst>
          </p:cNvPr>
          <p:cNvSpPr>
            <a:spLocks noGrp="1"/>
          </p:cNvSpPr>
          <p:nvPr>
            <p:ph type="dt" sz="half" idx="10"/>
          </p:nvPr>
        </p:nvSpPr>
        <p:spPr>
          <a:xfrm>
            <a:off x="251520" y="4876006"/>
            <a:ext cx="864096" cy="476250"/>
          </a:xfrm>
        </p:spPr>
        <p:txBody>
          <a:bodyPr/>
          <a:lstStyle/>
          <a:p>
            <a:pPr>
              <a:defRPr/>
            </a:pPr>
            <a:fld id="{9F429FBF-AB68-4848-93BB-FECEB40B334A}" type="datetime1">
              <a:rPr lang="fr-FR" smtClean="0"/>
              <a:t>18/05/2022</a:t>
            </a:fld>
            <a:endParaRPr lang="fr-FR"/>
          </a:p>
        </p:txBody>
      </p:sp>
      <p:sp>
        <p:nvSpPr>
          <p:cNvPr id="3" name="Espace réservé du pied de page 2">
            <a:extLst>
              <a:ext uri="{FF2B5EF4-FFF2-40B4-BE49-F238E27FC236}">
                <a16:creationId xmlns:a16="http://schemas.microsoft.com/office/drawing/2014/main" id="{D6DFF4F4-E63E-2C4A-8791-BAB4652434B3}"/>
              </a:ext>
            </a:extLst>
          </p:cNvPr>
          <p:cNvSpPr>
            <a:spLocks noGrp="1"/>
          </p:cNvSpPr>
          <p:nvPr>
            <p:ph type="ftr" sz="quarter" idx="11"/>
          </p:nvPr>
        </p:nvSpPr>
        <p:spPr>
          <a:xfrm>
            <a:off x="1043608" y="4876006"/>
            <a:ext cx="5264224" cy="476250"/>
          </a:xfrm>
        </p:spPr>
        <p:txBody>
          <a:bodyPr/>
          <a:lstStyle/>
          <a:p>
            <a:r>
              <a:rPr lang="fr-FR">
                <a:latin typeface="Arial"/>
                <a:cs typeface="Arial"/>
              </a:rPr>
              <a:t>Présentation du Collectif Nouveaux Champs et du programme “Zéro Résidu de Pesticides” - V11</a:t>
            </a:r>
            <a:endParaRPr lang="fr-FR"/>
          </a:p>
        </p:txBody>
      </p:sp>
      <p:sp>
        <p:nvSpPr>
          <p:cNvPr id="4" name="Espace réservé du numéro de diapositive 3">
            <a:extLst>
              <a:ext uri="{FF2B5EF4-FFF2-40B4-BE49-F238E27FC236}">
                <a16:creationId xmlns:a16="http://schemas.microsoft.com/office/drawing/2014/main" id="{9590F6EB-37C2-514E-814B-C742880649E2}"/>
              </a:ext>
            </a:extLst>
          </p:cNvPr>
          <p:cNvSpPr>
            <a:spLocks noGrp="1"/>
          </p:cNvSpPr>
          <p:nvPr>
            <p:ph type="sldNum" sz="quarter" idx="12"/>
          </p:nvPr>
        </p:nvSpPr>
        <p:spPr>
          <a:xfrm>
            <a:off x="6400800" y="4846262"/>
            <a:ext cx="2743200" cy="245768"/>
          </a:xfrm>
        </p:spPr>
        <p:txBody>
          <a:bodyPr/>
          <a:lstStyle/>
          <a:p>
            <a:fld id="{92A23C4A-E48D-5640-B4C6-E7937792EB97}" type="slidenum">
              <a:rPr lang="fr-FR" smtClean="0"/>
              <a:pPr/>
              <a:t>13</a:t>
            </a:fld>
            <a:endParaRPr lang="fr-FR"/>
          </a:p>
        </p:txBody>
      </p:sp>
      <p:sp>
        <p:nvSpPr>
          <p:cNvPr id="18" name="Rectangle 17">
            <a:extLst>
              <a:ext uri="{FF2B5EF4-FFF2-40B4-BE49-F238E27FC236}">
                <a16:creationId xmlns:a16="http://schemas.microsoft.com/office/drawing/2014/main" id="{1874F076-9B47-074C-B859-79228AFF8CD8}"/>
              </a:ext>
            </a:extLst>
          </p:cNvPr>
          <p:cNvSpPr/>
          <p:nvPr/>
        </p:nvSpPr>
        <p:spPr>
          <a:xfrm>
            <a:off x="4225608" y="4263981"/>
            <a:ext cx="4572000" cy="292388"/>
          </a:xfrm>
          <a:prstGeom prst="rect">
            <a:avLst/>
          </a:prstGeom>
        </p:spPr>
        <p:txBody>
          <a:bodyPr>
            <a:spAutoFit/>
          </a:bodyPr>
          <a:lstStyle/>
          <a:p>
            <a:pPr lvl="0" algn="ctr" eaLnBrk="0" hangingPunct="0">
              <a:defRPr/>
            </a:pPr>
            <a:r>
              <a:rPr lang="fr-FR" sz="650" i="1">
                <a:solidFill>
                  <a:schemeClr val="bg1"/>
                </a:solidFill>
                <a:latin typeface="Franklin Gothic Book"/>
                <a:cs typeface="Franklin Gothic Book"/>
              </a:rPr>
              <a:t>Étude menée chez 51 producteurs engagés dans la démarche “Zéro Résidu de Pesticides” en 2021 soit 6 200 hectares</a:t>
            </a:r>
          </a:p>
          <a:p>
            <a:pPr lvl="0" algn="ctr" eaLnBrk="0" hangingPunct="0">
              <a:defRPr/>
            </a:pPr>
            <a:r>
              <a:rPr lang="fr-FR" sz="650" i="1">
                <a:solidFill>
                  <a:schemeClr val="bg1"/>
                </a:solidFill>
                <a:latin typeface="Franklin Gothic Book"/>
                <a:cs typeface="Franklin Gothic Book"/>
              </a:rPr>
              <a:t>(plein champs et serres). Elle tient donc compte des conditions climatiques de l’année 2021. </a:t>
            </a:r>
          </a:p>
        </p:txBody>
      </p:sp>
    </p:spTree>
    <p:extLst>
      <p:ext uri="{BB962C8B-B14F-4D97-AF65-F5344CB8AC3E}">
        <p14:creationId xmlns:p14="http://schemas.microsoft.com/office/powerpoint/2010/main" val="398504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A52DB137-F80A-F842-BB57-19185B4D81C5}"/>
              </a:ext>
            </a:extLst>
          </p:cNvPr>
          <p:cNvSpPr/>
          <p:nvPr/>
        </p:nvSpPr>
        <p:spPr bwMode="auto">
          <a:xfrm>
            <a:off x="3419872" y="3925462"/>
            <a:ext cx="5472608" cy="1459291"/>
          </a:xfrm>
          <a:prstGeom prst="roundRect">
            <a:avLst>
              <a:gd name="adj" fmla="val 7936"/>
            </a:avLst>
          </a:prstGeom>
          <a:solidFill>
            <a:srgbClr val="346B0A"/>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Ellipse 5">
            <a:extLst>
              <a:ext uri="{FF2B5EF4-FFF2-40B4-BE49-F238E27FC236}">
                <a16:creationId xmlns:a16="http://schemas.microsoft.com/office/drawing/2014/main" id="{E98C7B8C-2650-4B4A-9671-3E425E12FCAA}"/>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7" name="Image 6">
            <a:extLst>
              <a:ext uri="{FF2B5EF4-FFF2-40B4-BE49-F238E27FC236}">
                <a16:creationId xmlns:a16="http://schemas.microsoft.com/office/drawing/2014/main" id="{89B2394B-D6A7-3443-B2F8-55C863F54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8" name="Rectangle 7">
            <a:extLst>
              <a:ext uri="{FF2B5EF4-FFF2-40B4-BE49-F238E27FC236}">
                <a16:creationId xmlns:a16="http://schemas.microsoft.com/office/drawing/2014/main" id="{57B83EFD-9B5E-6E44-8320-A33CF29E391D}"/>
              </a:ext>
            </a:extLst>
          </p:cNvPr>
          <p:cNvSpPr/>
          <p:nvPr/>
        </p:nvSpPr>
        <p:spPr>
          <a:xfrm>
            <a:off x="374323" y="2465554"/>
            <a:ext cx="2548111" cy="1015663"/>
          </a:xfrm>
          <a:prstGeom prst="rect">
            <a:avLst/>
          </a:prstGeom>
        </p:spPr>
        <p:txBody>
          <a:bodyPr wrap="square">
            <a:spAutoFit/>
          </a:bodyPr>
          <a:lstStyle/>
          <a:p>
            <a:pPr>
              <a:lnSpc>
                <a:spcPts val="3580"/>
              </a:lnSpc>
              <a:defRPr/>
            </a:pPr>
            <a:r>
              <a:rPr lang="fr-FR" sz="3400" b="1">
                <a:solidFill>
                  <a:srgbClr val="346B0A"/>
                </a:solidFill>
                <a:latin typeface="Trade Gothic LT Std Cn" panose="020B0606020502020204" pitchFamily="34" charset="77"/>
                <a:cs typeface="Calibri" panose="020F0502020204030204" pitchFamily="34" charset="0"/>
              </a:rPr>
              <a:t>APPORTER</a:t>
            </a:r>
          </a:p>
          <a:p>
            <a:pPr>
              <a:lnSpc>
                <a:spcPts val="3580"/>
              </a:lnSpc>
              <a:defRPr/>
            </a:pPr>
            <a:r>
              <a:rPr lang="fr-FR" sz="3400" b="1">
                <a:solidFill>
                  <a:srgbClr val="346B0A"/>
                </a:solidFill>
                <a:latin typeface="Trade Gothic LT Std Cn" panose="020B0606020502020204" pitchFamily="34" charset="77"/>
                <a:cs typeface="Calibri" panose="020F0502020204030204" pitchFamily="34" charset="0"/>
              </a:rPr>
              <a:t>DES PREUVES</a:t>
            </a:r>
          </a:p>
        </p:txBody>
      </p:sp>
      <p:grpSp>
        <p:nvGrpSpPr>
          <p:cNvPr id="9" name="Groupe 8">
            <a:extLst>
              <a:ext uri="{FF2B5EF4-FFF2-40B4-BE49-F238E27FC236}">
                <a16:creationId xmlns:a16="http://schemas.microsoft.com/office/drawing/2014/main" id="{18C73A89-465A-B842-9BB9-553AA4387CAE}"/>
              </a:ext>
            </a:extLst>
          </p:cNvPr>
          <p:cNvGrpSpPr/>
          <p:nvPr/>
        </p:nvGrpSpPr>
        <p:grpSpPr>
          <a:xfrm>
            <a:off x="475814" y="3889458"/>
            <a:ext cx="703537" cy="72008"/>
            <a:chOff x="467544" y="2394040"/>
            <a:chExt cx="703537" cy="72008"/>
          </a:xfrm>
        </p:grpSpPr>
        <p:sp>
          <p:nvSpPr>
            <p:cNvPr id="10" name="Ellipse 9">
              <a:extLst>
                <a:ext uri="{FF2B5EF4-FFF2-40B4-BE49-F238E27FC236}">
                  <a16:creationId xmlns:a16="http://schemas.microsoft.com/office/drawing/2014/main" id="{61CBD355-6891-824A-8EA4-A611D0969707}"/>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1" name="Ellipse 10">
              <a:extLst>
                <a:ext uri="{FF2B5EF4-FFF2-40B4-BE49-F238E27FC236}">
                  <a16:creationId xmlns:a16="http://schemas.microsoft.com/office/drawing/2014/main" id="{6615A2D8-18D4-454D-BCD9-7D181B3BE55D}"/>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2" name="Ellipse 11">
              <a:extLst>
                <a:ext uri="{FF2B5EF4-FFF2-40B4-BE49-F238E27FC236}">
                  <a16:creationId xmlns:a16="http://schemas.microsoft.com/office/drawing/2014/main" id="{4DBD2AE1-E9BC-7B40-A395-EE7839B28640}"/>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3" name="Ellipse 12">
              <a:extLst>
                <a:ext uri="{FF2B5EF4-FFF2-40B4-BE49-F238E27FC236}">
                  <a16:creationId xmlns:a16="http://schemas.microsoft.com/office/drawing/2014/main" id="{44AE6353-08A5-204D-A9AE-DC1FAC3B1A4C}"/>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14" name="Rectangle : coins arrondis 13">
            <a:extLst>
              <a:ext uri="{FF2B5EF4-FFF2-40B4-BE49-F238E27FC236}">
                <a16:creationId xmlns:a16="http://schemas.microsoft.com/office/drawing/2014/main" id="{E774481E-0AFB-D24C-B33C-655BAEFB74D9}"/>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space réservé du numéro de diapositive 3">
            <a:extLst>
              <a:ext uri="{FF2B5EF4-FFF2-40B4-BE49-F238E27FC236}">
                <a16:creationId xmlns:a16="http://schemas.microsoft.com/office/drawing/2014/main" id="{A8752109-73E6-1741-BA47-CE3EB2946B3C}"/>
              </a:ext>
            </a:extLst>
          </p:cNvPr>
          <p:cNvSpPr txBox="1">
            <a:spLocks/>
          </p:cNvSpPr>
          <p:nvPr/>
        </p:nvSpPr>
        <p:spPr>
          <a:xfrm>
            <a:off x="6400800" y="4846262"/>
            <a:ext cx="2743200" cy="245768"/>
          </a:xfrm>
          <a:prstGeom prst="rect">
            <a:avLst/>
          </a:prstGeom>
        </p:spPr>
        <p:txBody>
          <a:bodyPr vert="horz" lIns="91440" tIns="45720" rIns="91440" bIns="45720" rtlCol="0" anchor="ctr"/>
          <a:lstStyle>
            <a:defPPr>
              <a:defRPr lang="fr-FR"/>
            </a:defPPr>
            <a:lvl1pPr marL="0" algn="r" defTabSz="914400" rtl="0" eaLnBrk="1" fontAlgn="base" latinLnBrk="0" hangingPunct="1">
              <a:spcBef>
                <a:spcPct val="0"/>
              </a:spcBef>
              <a:spcAft>
                <a:spcPct val="0"/>
              </a:spcAft>
              <a:defRPr sz="850" kern="1200">
                <a:solidFill>
                  <a:srgbClr val="346B0A"/>
                </a:solidFill>
                <a:latin typeface="Calibri" panose="020F0502020204030204" pitchFamily="34" charset="0"/>
                <a:ea typeface="+mn-ea"/>
                <a:cs typeface="Calibri" panose="020F0502020204030204" pitchFamily="34" charset="0"/>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A23C4A-E48D-5640-B4C6-E7937792EB97}" type="slidenum">
              <a:rPr lang="fr-FR" smtClean="0"/>
              <a:pPr/>
              <a:t>14</a:t>
            </a:fld>
            <a:endParaRPr lang="fr-FR"/>
          </a:p>
        </p:txBody>
      </p:sp>
      <p:graphicFrame>
        <p:nvGraphicFramePr>
          <p:cNvPr id="16" name="Graphique 15">
            <a:extLst>
              <a:ext uri="{FF2B5EF4-FFF2-40B4-BE49-F238E27FC236}">
                <a16:creationId xmlns:a16="http://schemas.microsoft.com/office/drawing/2014/main" id="{A0D335F6-41EA-DB4B-99FF-2E7A3C95CC3C}"/>
              </a:ext>
            </a:extLst>
          </p:cNvPr>
          <p:cNvGraphicFramePr>
            <a:graphicFrameLocks/>
          </p:cNvGraphicFramePr>
          <p:nvPr/>
        </p:nvGraphicFramePr>
        <p:xfrm>
          <a:off x="3275856" y="1059582"/>
          <a:ext cx="5927810" cy="2729135"/>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2B9881C8-2826-8842-9076-E29B3B047E96}"/>
              </a:ext>
            </a:extLst>
          </p:cNvPr>
          <p:cNvSpPr/>
          <p:nvPr/>
        </p:nvSpPr>
        <p:spPr>
          <a:xfrm>
            <a:off x="3491880" y="494794"/>
            <a:ext cx="4572000" cy="584775"/>
          </a:xfrm>
          <a:prstGeom prst="rect">
            <a:avLst/>
          </a:prstGeom>
        </p:spPr>
        <p:txBody>
          <a:bodyPr>
            <a:spAutoFit/>
          </a:bodyPr>
          <a:lstStyle/>
          <a:p>
            <a:r>
              <a:rPr lang="fr-FR" sz="1600" b="1">
                <a:solidFill>
                  <a:srgbClr val="3AD42D"/>
                </a:solidFill>
                <a:latin typeface="Arial" panose="020B0604020202020204" pitchFamily="34" charset="0"/>
                <a:cs typeface="Arial" panose="020B0604020202020204" pitchFamily="34" charset="0"/>
              </a:rPr>
              <a:t>Répartition des espèces en fonction</a:t>
            </a:r>
          </a:p>
          <a:p>
            <a:r>
              <a:rPr lang="fr-FR" sz="1600" b="1">
                <a:solidFill>
                  <a:srgbClr val="3AD42D"/>
                </a:solidFill>
                <a:latin typeface="Arial" panose="020B0604020202020204" pitchFamily="34" charset="0"/>
                <a:cs typeface="Arial" panose="020B0604020202020204" pitchFamily="34" charset="0"/>
              </a:rPr>
              <a:t>de leur IFT moyen ZRP ou conventionnel</a:t>
            </a:r>
          </a:p>
        </p:txBody>
      </p:sp>
      <p:grpSp>
        <p:nvGrpSpPr>
          <p:cNvPr id="18" name="Groupe 17">
            <a:extLst>
              <a:ext uri="{FF2B5EF4-FFF2-40B4-BE49-F238E27FC236}">
                <a16:creationId xmlns:a16="http://schemas.microsoft.com/office/drawing/2014/main" id="{7D55DBE4-6A0D-DF4E-9BEB-087804BA55A3}"/>
              </a:ext>
            </a:extLst>
          </p:cNvPr>
          <p:cNvGrpSpPr/>
          <p:nvPr/>
        </p:nvGrpSpPr>
        <p:grpSpPr>
          <a:xfrm>
            <a:off x="6444208" y="1388069"/>
            <a:ext cx="2201476" cy="247577"/>
            <a:chOff x="7174973" y="4406315"/>
            <a:chExt cx="2201476" cy="247577"/>
          </a:xfrm>
        </p:grpSpPr>
        <p:sp>
          <p:nvSpPr>
            <p:cNvPr id="19" name="Rectangle 18">
              <a:extLst>
                <a:ext uri="{FF2B5EF4-FFF2-40B4-BE49-F238E27FC236}">
                  <a16:creationId xmlns:a16="http://schemas.microsoft.com/office/drawing/2014/main" id="{51AAB954-FCE6-5443-A51A-69A9442294C9}"/>
                </a:ext>
              </a:extLst>
            </p:cNvPr>
            <p:cNvSpPr/>
            <p:nvPr/>
          </p:nvSpPr>
          <p:spPr>
            <a:xfrm>
              <a:off x="7308304" y="4423060"/>
              <a:ext cx="428276" cy="230832"/>
            </a:xfrm>
            <a:prstGeom prst="rect">
              <a:avLst/>
            </a:prstGeom>
          </p:spPr>
          <p:txBody>
            <a:bodyPr wrap="square">
              <a:spAutoFit/>
            </a:bodyPr>
            <a:lstStyle/>
            <a:p>
              <a:pPr lvl="0" eaLnBrk="0" hangingPunct="0">
                <a:defRPr/>
              </a:pPr>
              <a:r>
                <a:rPr lang="fr-FR" sz="900">
                  <a:solidFill>
                    <a:prstClr val="black"/>
                  </a:solidFill>
                  <a:latin typeface="Arial" panose="020B0604020202020204" pitchFamily="34" charset="0"/>
                  <a:cs typeface="Arial" panose="020B0604020202020204" pitchFamily="34" charset="0"/>
                </a:rPr>
                <a:t>ZRP</a:t>
              </a:r>
            </a:p>
          </p:txBody>
        </p:sp>
        <p:sp>
          <p:nvSpPr>
            <p:cNvPr id="20" name="Rectangle 19">
              <a:extLst>
                <a:ext uri="{FF2B5EF4-FFF2-40B4-BE49-F238E27FC236}">
                  <a16:creationId xmlns:a16="http://schemas.microsoft.com/office/drawing/2014/main" id="{DF608A23-7276-A148-9733-4A3B1A8F3171}"/>
                </a:ext>
              </a:extLst>
            </p:cNvPr>
            <p:cNvSpPr/>
            <p:nvPr/>
          </p:nvSpPr>
          <p:spPr>
            <a:xfrm>
              <a:off x="8028384" y="4406315"/>
              <a:ext cx="1348065" cy="230832"/>
            </a:xfrm>
            <a:prstGeom prst="rect">
              <a:avLst/>
            </a:prstGeom>
          </p:spPr>
          <p:txBody>
            <a:bodyPr wrap="square">
              <a:spAutoFit/>
            </a:bodyPr>
            <a:lstStyle/>
            <a:p>
              <a:pPr lvl="0" eaLnBrk="0" hangingPunct="0">
                <a:defRPr/>
              </a:pPr>
              <a:r>
                <a:rPr lang="fr-FR" sz="900">
                  <a:solidFill>
                    <a:prstClr val="black"/>
                  </a:solidFill>
                  <a:latin typeface="Arial" panose="020B0604020202020204" pitchFamily="34" charset="0"/>
                  <a:cs typeface="Arial" panose="020B0604020202020204" pitchFamily="34" charset="0"/>
                </a:rPr>
                <a:t>Conventionnel</a:t>
              </a:r>
            </a:p>
          </p:txBody>
        </p:sp>
        <p:sp>
          <p:nvSpPr>
            <p:cNvPr id="21" name="Ellipse 20">
              <a:extLst>
                <a:ext uri="{FF2B5EF4-FFF2-40B4-BE49-F238E27FC236}">
                  <a16:creationId xmlns:a16="http://schemas.microsoft.com/office/drawing/2014/main" id="{C76C2EBA-F9AA-ED47-AD85-FF30766FCA7F}"/>
                </a:ext>
              </a:extLst>
            </p:cNvPr>
            <p:cNvSpPr/>
            <p:nvPr/>
          </p:nvSpPr>
          <p:spPr bwMode="auto">
            <a:xfrm>
              <a:off x="7174973" y="4467810"/>
              <a:ext cx="141332" cy="141332"/>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2" name="Ellipse 21">
              <a:extLst>
                <a:ext uri="{FF2B5EF4-FFF2-40B4-BE49-F238E27FC236}">
                  <a16:creationId xmlns:a16="http://schemas.microsoft.com/office/drawing/2014/main" id="{509EDA2F-9A13-A84E-B107-E2A062F1A5A4}"/>
                </a:ext>
              </a:extLst>
            </p:cNvPr>
            <p:cNvSpPr/>
            <p:nvPr/>
          </p:nvSpPr>
          <p:spPr bwMode="auto">
            <a:xfrm>
              <a:off x="7939472" y="4467810"/>
              <a:ext cx="141332" cy="141332"/>
            </a:xfrm>
            <a:prstGeom prst="ellipse">
              <a:avLst/>
            </a:prstGeom>
            <a:solidFill>
              <a:srgbClr val="346B0A"/>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23" name="Rectangle 22">
            <a:extLst>
              <a:ext uri="{FF2B5EF4-FFF2-40B4-BE49-F238E27FC236}">
                <a16:creationId xmlns:a16="http://schemas.microsoft.com/office/drawing/2014/main" id="{461C9B1D-18F5-EF48-8BB3-D4A3EE1A1560}"/>
              </a:ext>
            </a:extLst>
          </p:cNvPr>
          <p:cNvSpPr/>
          <p:nvPr/>
        </p:nvSpPr>
        <p:spPr>
          <a:xfrm>
            <a:off x="3816424" y="4104628"/>
            <a:ext cx="4572000" cy="461665"/>
          </a:xfrm>
          <a:prstGeom prst="rect">
            <a:avLst/>
          </a:prstGeom>
        </p:spPr>
        <p:txBody>
          <a:bodyPr>
            <a:spAutoFit/>
          </a:bodyPr>
          <a:lstStyle/>
          <a:p>
            <a:pPr lvl="0" algn="ctr" eaLnBrk="0" hangingPunct="0">
              <a:defRPr/>
            </a:pPr>
            <a:r>
              <a:rPr lang="fr-FR" sz="1200">
                <a:solidFill>
                  <a:schemeClr val="bg1"/>
                </a:solidFill>
                <a:latin typeface="Arial" panose="020B0604020202020204" pitchFamily="34" charset="0"/>
                <a:cs typeface="Arial" panose="020B0604020202020204" pitchFamily="34" charset="0"/>
              </a:rPr>
              <a:t>Plus de la moitié des espèces engagées en ZRP ont un IFT inférieur à 5 et 95% des espèces ont un IFT inférieur à 10 !</a:t>
            </a:r>
          </a:p>
        </p:txBody>
      </p:sp>
      <p:sp>
        <p:nvSpPr>
          <p:cNvPr id="2" name="Espace réservé de la date 1">
            <a:extLst>
              <a:ext uri="{FF2B5EF4-FFF2-40B4-BE49-F238E27FC236}">
                <a16:creationId xmlns:a16="http://schemas.microsoft.com/office/drawing/2014/main" id="{4C1F3255-3566-AA4C-AE5D-E734C8B1C73D}"/>
              </a:ext>
            </a:extLst>
          </p:cNvPr>
          <p:cNvSpPr>
            <a:spLocks noGrp="1"/>
          </p:cNvSpPr>
          <p:nvPr>
            <p:ph type="dt" sz="half" idx="10"/>
          </p:nvPr>
        </p:nvSpPr>
        <p:spPr/>
        <p:txBody>
          <a:bodyPr/>
          <a:lstStyle/>
          <a:p>
            <a:pPr>
              <a:defRPr/>
            </a:pPr>
            <a:fld id="{97EFCD0D-8A88-D847-BA1B-A4199416E2B4}" type="datetime1">
              <a:rPr lang="fr-FR" smtClean="0"/>
              <a:t>18/05/2022</a:t>
            </a:fld>
            <a:endParaRPr lang="fr-FR"/>
          </a:p>
        </p:txBody>
      </p:sp>
      <p:sp>
        <p:nvSpPr>
          <p:cNvPr id="3" name="Espace réservé du pied de page 2">
            <a:extLst>
              <a:ext uri="{FF2B5EF4-FFF2-40B4-BE49-F238E27FC236}">
                <a16:creationId xmlns:a16="http://schemas.microsoft.com/office/drawing/2014/main" id="{841DE2F1-2E8B-5449-B343-725BC8702431}"/>
              </a:ext>
            </a:extLst>
          </p:cNvPr>
          <p:cNvSpPr>
            <a:spLocks noGrp="1"/>
          </p:cNvSpPr>
          <p:nvPr>
            <p:ph type="ftr" sz="quarter" idx="11"/>
          </p:nvPr>
        </p:nvSpPr>
        <p:spPr/>
        <p:txBody>
          <a:bodyPr/>
          <a:lstStyle/>
          <a:p>
            <a:r>
              <a:rPr lang="fr-FR">
                <a:latin typeface="Arial"/>
                <a:cs typeface="Arial"/>
              </a:rPr>
              <a:t>Des arguments pour convaincre</a:t>
            </a:r>
            <a:endParaRPr lang="fr-FR"/>
          </a:p>
        </p:txBody>
      </p:sp>
      <p:sp>
        <p:nvSpPr>
          <p:cNvPr id="4" name="Espace réservé du numéro de diapositive 3">
            <a:extLst>
              <a:ext uri="{FF2B5EF4-FFF2-40B4-BE49-F238E27FC236}">
                <a16:creationId xmlns:a16="http://schemas.microsoft.com/office/drawing/2014/main" id="{CA85E205-D17C-BC4B-B613-E22C9D0BCAA1}"/>
              </a:ext>
            </a:extLst>
          </p:cNvPr>
          <p:cNvSpPr>
            <a:spLocks noGrp="1"/>
          </p:cNvSpPr>
          <p:nvPr>
            <p:ph type="sldNum" sz="quarter" idx="12"/>
          </p:nvPr>
        </p:nvSpPr>
        <p:spPr/>
        <p:txBody>
          <a:bodyPr/>
          <a:lstStyle/>
          <a:p>
            <a:fld id="{92A23C4A-E48D-5640-B4C6-E7937792EB97}" type="slidenum">
              <a:rPr lang="fr-FR" smtClean="0"/>
              <a:pPr/>
              <a:t>14</a:t>
            </a:fld>
            <a:endParaRPr lang="fr-FR"/>
          </a:p>
        </p:txBody>
      </p:sp>
    </p:spTree>
    <p:extLst>
      <p:ext uri="{BB962C8B-B14F-4D97-AF65-F5344CB8AC3E}">
        <p14:creationId xmlns:p14="http://schemas.microsoft.com/office/powerpoint/2010/main" val="125332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00698E3C-2D76-3F4A-951E-6B2EBCABFD40}"/>
              </a:ext>
            </a:extLst>
          </p:cNvPr>
          <p:cNvSpPr/>
          <p:nvPr/>
        </p:nvSpPr>
        <p:spPr bwMode="auto">
          <a:xfrm flipH="1">
            <a:off x="4211960" y="843558"/>
            <a:ext cx="7056784" cy="7056784"/>
          </a:xfrm>
          <a:prstGeom prst="ellipse">
            <a:avLst/>
          </a:prstGeom>
          <a:blipFill>
            <a:blip r:embed="rId2"/>
            <a:stretch>
              <a:fillRect l="3067" t="-6881" r="-4076" b="35971"/>
            </a:stretch>
          </a:blip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Script MT Bold" pitchFamily="66" charset="0"/>
              </a:rPr>
              <a:t>         </a:t>
            </a:r>
          </a:p>
        </p:txBody>
      </p:sp>
      <p:sp>
        <p:nvSpPr>
          <p:cNvPr id="7" name="Ellipse 6">
            <a:extLst>
              <a:ext uri="{FF2B5EF4-FFF2-40B4-BE49-F238E27FC236}">
                <a16:creationId xmlns:a16="http://schemas.microsoft.com/office/drawing/2014/main" id="{4BFC663D-49F4-E940-A2A8-972246FAB962}"/>
              </a:ext>
            </a:extLst>
          </p:cNvPr>
          <p:cNvSpPr/>
          <p:nvPr/>
        </p:nvSpPr>
        <p:spPr bwMode="auto">
          <a:xfrm>
            <a:off x="3886139" y="254583"/>
            <a:ext cx="2931128" cy="3037117"/>
          </a:xfrm>
          <a:prstGeom prst="ellipse">
            <a:avLst/>
          </a:prstGeom>
          <a:solidFill>
            <a:srgbClr val="3AD42D">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8" name="Ellipse 7">
            <a:extLst>
              <a:ext uri="{FF2B5EF4-FFF2-40B4-BE49-F238E27FC236}">
                <a16:creationId xmlns:a16="http://schemas.microsoft.com/office/drawing/2014/main" id="{2EC9DEBA-4D7A-8C47-8599-33F8658B0D99}"/>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9" name="Image 8">
            <a:extLst>
              <a:ext uri="{FF2B5EF4-FFF2-40B4-BE49-F238E27FC236}">
                <a16:creationId xmlns:a16="http://schemas.microsoft.com/office/drawing/2014/main" id="{58892ADE-BD16-E14E-A7D9-6273ECE3D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0" name="Rectangle 9">
            <a:extLst>
              <a:ext uri="{FF2B5EF4-FFF2-40B4-BE49-F238E27FC236}">
                <a16:creationId xmlns:a16="http://schemas.microsoft.com/office/drawing/2014/main" id="{5BA180A6-B6FE-E74A-99E8-14E27D0BD57B}"/>
              </a:ext>
            </a:extLst>
          </p:cNvPr>
          <p:cNvSpPr/>
          <p:nvPr/>
        </p:nvSpPr>
        <p:spPr>
          <a:xfrm>
            <a:off x="395536" y="1534981"/>
            <a:ext cx="3102962" cy="1015663"/>
          </a:xfrm>
          <a:prstGeom prst="rect">
            <a:avLst/>
          </a:prstGeom>
        </p:spPr>
        <p:txBody>
          <a:bodyPr wrap="square">
            <a:spAutoFit/>
          </a:bodyPr>
          <a:lstStyle/>
          <a:p>
            <a:pPr>
              <a:lnSpc>
                <a:spcPts val="3580"/>
              </a:lnSpc>
              <a:defRPr/>
            </a:pPr>
            <a:r>
              <a:rPr lang="fr-FR" sz="3400" b="1" dirty="0">
                <a:solidFill>
                  <a:srgbClr val="346B0A"/>
                </a:solidFill>
                <a:latin typeface="Trade Gothic LT Std Cn" panose="020B0606020502020204" pitchFamily="34" charset="77"/>
                <a:cs typeface="Calibri" panose="020F0502020204030204" pitchFamily="34" charset="0"/>
              </a:rPr>
              <a:t>LES ANALYSES</a:t>
            </a:r>
          </a:p>
          <a:p>
            <a:pPr>
              <a:lnSpc>
                <a:spcPts val="3580"/>
              </a:lnSpc>
              <a:defRPr/>
            </a:pPr>
            <a:r>
              <a:rPr lang="fr-FR" sz="3400" b="1" dirty="0">
                <a:solidFill>
                  <a:srgbClr val="346B0A"/>
                </a:solidFill>
                <a:latin typeface="Trade Gothic LT Std Cn" panose="020B0606020502020204" pitchFamily="34" charset="77"/>
                <a:cs typeface="Calibri" panose="020F0502020204030204" pitchFamily="34" charset="0"/>
              </a:rPr>
              <a:t>2021</a:t>
            </a:r>
          </a:p>
        </p:txBody>
      </p:sp>
      <p:sp>
        <p:nvSpPr>
          <p:cNvPr id="11" name="Rectangle 10">
            <a:extLst>
              <a:ext uri="{FF2B5EF4-FFF2-40B4-BE49-F238E27FC236}">
                <a16:creationId xmlns:a16="http://schemas.microsoft.com/office/drawing/2014/main" id="{2019BEEB-E783-8546-8929-BCD20A9B01DE}"/>
              </a:ext>
            </a:extLst>
          </p:cNvPr>
          <p:cNvSpPr/>
          <p:nvPr/>
        </p:nvSpPr>
        <p:spPr>
          <a:xfrm>
            <a:off x="404464" y="2739970"/>
            <a:ext cx="3226799" cy="2154436"/>
          </a:xfrm>
          <a:prstGeom prst="rect">
            <a:avLst/>
          </a:prstGeom>
        </p:spPr>
        <p:txBody>
          <a:bodyPr wrap="square">
            <a:spAutoFit/>
          </a:bodyPr>
          <a:lstStyle/>
          <a:p>
            <a:pPr>
              <a:spcAft>
                <a:spcPts val="0"/>
              </a:spcAft>
            </a:pPr>
            <a:r>
              <a:rPr lang="fr-FR" b="1" kern="0" dirty="0">
                <a:latin typeface="Arial" panose="020B0604020202020204" pitchFamily="34" charset="0"/>
                <a:cs typeface="Arial" panose="020B0604020202020204" pitchFamily="34" charset="0"/>
              </a:rPr>
              <a:t>16% de déclassement avant mise en marché </a:t>
            </a:r>
            <a:r>
              <a:rPr lang="fr-FR" kern="0" dirty="0">
                <a:latin typeface="Arial" panose="020B0604020202020204" pitchFamily="34" charset="0"/>
                <a:cs typeface="Arial" panose="020B0604020202020204" pitchFamily="34" charset="0"/>
              </a:rPr>
              <a:t>par rapport à la promesse (lots déclassés avant commercialisation, souvent </a:t>
            </a:r>
            <a:br>
              <a:rPr lang="fr-FR" kern="0" dirty="0">
                <a:latin typeface="Arial" panose="020B0604020202020204" pitchFamily="34" charset="0"/>
                <a:cs typeface="Arial" panose="020B0604020202020204" pitchFamily="34" charset="0"/>
              </a:rPr>
            </a:br>
            <a:r>
              <a:rPr lang="fr-FR" kern="0" dirty="0">
                <a:latin typeface="Arial" panose="020B0604020202020204" pitchFamily="34" charset="0"/>
                <a:cs typeface="Arial" panose="020B0604020202020204" pitchFamily="34" charset="0"/>
              </a:rPr>
              <a:t>pour 1 résidu quantifié)</a:t>
            </a:r>
          </a:p>
          <a:p>
            <a:pPr>
              <a:spcAft>
                <a:spcPts val="0"/>
              </a:spcAft>
            </a:pPr>
            <a:endParaRPr lang="fr-FR" sz="800" kern="0" dirty="0">
              <a:latin typeface="Arial" panose="020B0604020202020204" pitchFamily="34" charset="0"/>
              <a:cs typeface="Arial" panose="020B0604020202020204" pitchFamily="34" charset="0"/>
            </a:endParaRPr>
          </a:p>
          <a:p>
            <a:pPr>
              <a:spcAft>
                <a:spcPts val="0"/>
              </a:spcAft>
            </a:pPr>
            <a:r>
              <a:rPr lang="fr-FR" kern="0" dirty="0">
                <a:latin typeface="Arial" panose="020B0604020202020204" pitchFamily="34" charset="0"/>
                <a:cs typeface="Arial" panose="020B0604020202020204" pitchFamily="34" charset="0"/>
              </a:rPr>
              <a:t>Un travail de transformation qui s’inscrit dans un </a:t>
            </a:r>
            <a:r>
              <a:rPr lang="fr-FR" b="1" kern="0" dirty="0">
                <a:latin typeface="Arial" panose="020B0604020202020204" pitchFamily="34" charset="0"/>
                <a:cs typeface="Arial" panose="020B0604020202020204" pitchFamily="34" charset="0"/>
              </a:rPr>
              <a:t>temps long</a:t>
            </a:r>
          </a:p>
          <a:p>
            <a:pPr>
              <a:spcAft>
                <a:spcPts val="0"/>
              </a:spcAft>
            </a:pPr>
            <a:endParaRPr lang="fr-FR" kern="0" dirty="0">
              <a:latin typeface="Arial" panose="020B0604020202020204" pitchFamily="34" charset="0"/>
              <a:cs typeface="Arial" panose="020B0604020202020204" pitchFamily="34" charset="0"/>
            </a:endParaRPr>
          </a:p>
          <a:p>
            <a:pPr marL="342900" indent="-342900">
              <a:spcAft>
                <a:spcPts val="0"/>
              </a:spcAft>
              <a:buFont typeface="Arial" panose="020B0604020202020204" pitchFamily="34" charset="0"/>
              <a:buChar char="•"/>
            </a:pPr>
            <a:endParaRPr lang="fr-FR" kern="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0AE7602-F107-DC4F-8DC7-FF5FFE9A4E40}"/>
              </a:ext>
            </a:extLst>
          </p:cNvPr>
          <p:cNvSpPr/>
          <p:nvPr/>
        </p:nvSpPr>
        <p:spPr>
          <a:xfrm>
            <a:off x="3724213" y="865200"/>
            <a:ext cx="3254979" cy="1815882"/>
          </a:xfrm>
          <a:prstGeom prst="rect">
            <a:avLst/>
          </a:prstGeom>
        </p:spPr>
        <p:txBody>
          <a:bodyPr wrap="square">
            <a:spAutoFit/>
          </a:bodyPr>
          <a:lstStyle/>
          <a:p>
            <a:pPr algn="ctr">
              <a:spcAft>
                <a:spcPts val="0"/>
              </a:spcAft>
            </a:pPr>
            <a:r>
              <a:rPr lang="fr-FR" sz="2800" b="1" kern="0" dirty="0">
                <a:solidFill>
                  <a:schemeClr val="bg1"/>
                </a:solidFill>
                <a:latin typeface="Trade Gothic LT Std Cn" panose="020B0606020502020204" pitchFamily="34" charset="77"/>
                <a:cs typeface="Franklin Gothic Book"/>
              </a:rPr>
              <a:t>EN 2021,</a:t>
            </a:r>
          </a:p>
          <a:p>
            <a:pPr algn="ctr">
              <a:spcAft>
                <a:spcPts val="0"/>
              </a:spcAft>
            </a:pPr>
            <a:r>
              <a:rPr lang="fr-FR" sz="2800" b="1" kern="0" dirty="0">
                <a:solidFill>
                  <a:schemeClr val="bg1"/>
                </a:solidFill>
                <a:latin typeface="Trade Gothic LT Std Cn" panose="020B0606020502020204" pitchFamily="34" charset="77"/>
                <a:cs typeface="Franklin Gothic Book"/>
              </a:rPr>
              <a:t>+ DE 3 600</a:t>
            </a:r>
          </a:p>
          <a:p>
            <a:pPr algn="ctr">
              <a:spcAft>
                <a:spcPts val="0"/>
              </a:spcAft>
            </a:pPr>
            <a:r>
              <a:rPr lang="fr-FR" sz="2800" b="1" kern="0" dirty="0">
                <a:solidFill>
                  <a:schemeClr val="bg1"/>
                </a:solidFill>
                <a:latin typeface="Trade Gothic LT Std Cn" panose="020B0606020502020204" pitchFamily="34" charset="77"/>
                <a:cs typeface="Franklin Gothic Book"/>
              </a:rPr>
              <a:t>ANALYSES</a:t>
            </a:r>
          </a:p>
          <a:p>
            <a:pPr algn="ctr">
              <a:spcAft>
                <a:spcPts val="0"/>
              </a:spcAft>
            </a:pPr>
            <a:r>
              <a:rPr lang="fr-FR" sz="2800" b="1" kern="0" dirty="0">
                <a:solidFill>
                  <a:schemeClr val="bg1"/>
                </a:solidFill>
                <a:latin typeface="Trade Gothic LT Std Cn" panose="020B0606020502020204" pitchFamily="34" charset="77"/>
                <a:cs typeface="Franklin Gothic Book"/>
              </a:rPr>
              <a:t>RÉSIDUS !</a:t>
            </a:r>
          </a:p>
        </p:txBody>
      </p:sp>
      <p:grpSp>
        <p:nvGrpSpPr>
          <p:cNvPr id="13" name="Groupe 12">
            <a:extLst>
              <a:ext uri="{FF2B5EF4-FFF2-40B4-BE49-F238E27FC236}">
                <a16:creationId xmlns:a16="http://schemas.microsoft.com/office/drawing/2014/main" id="{C90B53AD-9E94-2446-88AC-553114545FD8}"/>
              </a:ext>
            </a:extLst>
          </p:cNvPr>
          <p:cNvGrpSpPr/>
          <p:nvPr/>
        </p:nvGrpSpPr>
        <p:grpSpPr>
          <a:xfrm>
            <a:off x="595226" y="2569044"/>
            <a:ext cx="703537" cy="72008"/>
            <a:chOff x="467544" y="2394040"/>
            <a:chExt cx="703537" cy="72008"/>
          </a:xfrm>
        </p:grpSpPr>
        <p:sp>
          <p:nvSpPr>
            <p:cNvPr id="14" name="Ellipse 13">
              <a:extLst>
                <a:ext uri="{FF2B5EF4-FFF2-40B4-BE49-F238E27FC236}">
                  <a16:creationId xmlns:a16="http://schemas.microsoft.com/office/drawing/2014/main" id="{6D7B24CE-DFBA-1744-8AB7-426F4B818CFB}"/>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5935FBE7-ECCD-3548-A01E-E2793241FA7D}"/>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26A4F40B-E393-194C-A06A-61DF6BCD3EFB}"/>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038CC616-49B1-9140-9838-CC75BE2CA014}"/>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5" name="Rectangle : coins arrondis 4">
            <a:extLst>
              <a:ext uri="{FF2B5EF4-FFF2-40B4-BE49-F238E27FC236}">
                <a16:creationId xmlns:a16="http://schemas.microsoft.com/office/drawing/2014/main" id="{7394CD5D-D4BA-EE49-B04E-4F5852D49437}"/>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 name="Espace réservé de la date 1">
            <a:extLst>
              <a:ext uri="{FF2B5EF4-FFF2-40B4-BE49-F238E27FC236}">
                <a16:creationId xmlns:a16="http://schemas.microsoft.com/office/drawing/2014/main" id="{5E17D43D-3B03-2249-B735-8ED71D21B8A8}"/>
              </a:ext>
            </a:extLst>
          </p:cNvPr>
          <p:cNvSpPr>
            <a:spLocks noGrp="1"/>
          </p:cNvSpPr>
          <p:nvPr>
            <p:ph type="dt" sz="half" idx="10"/>
          </p:nvPr>
        </p:nvSpPr>
        <p:spPr>
          <a:xfrm>
            <a:off x="251520" y="4876006"/>
            <a:ext cx="864096" cy="476250"/>
          </a:xfrm>
        </p:spPr>
        <p:txBody>
          <a:bodyPr/>
          <a:lstStyle/>
          <a:p>
            <a:pPr>
              <a:defRPr/>
            </a:pPr>
            <a:fld id="{316C5725-3F01-C843-907A-40212A173843}" type="datetime1">
              <a:rPr lang="fr-FR" smtClean="0"/>
              <a:t>18/05/2022</a:t>
            </a:fld>
            <a:endParaRPr lang="fr-FR"/>
          </a:p>
        </p:txBody>
      </p:sp>
      <p:sp>
        <p:nvSpPr>
          <p:cNvPr id="3" name="Espace réservé du pied de page 2">
            <a:extLst>
              <a:ext uri="{FF2B5EF4-FFF2-40B4-BE49-F238E27FC236}">
                <a16:creationId xmlns:a16="http://schemas.microsoft.com/office/drawing/2014/main" id="{D6DFF4F4-E63E-2C4A-8791-BAB4652434B3}"/>
              </a:ext>
            </a:extLst>
          </p:cNvPr>
          <p:cNvSpPr>
            <a:spLocks noGrp="1"/>
          </p:cNvSpPr>
          <p:nvPr>
            <p:ph type="ftr" sz="quarter" idx="11"/>
          </p:nvPr>
        </p:nvSpPr>
        <p:spPr>
          <a:xfrm>
            <a:off x="1043608" y="4876006"/>
            <a:ext cx="5264224" cy="476250"/>
          </a:xfrm>
        </p:spPr>
        <p:txBody>
          <a:bodyPr/>
          <a:lstStyle/>
          <a:p>
            <a:r>
              <a:rPr lang="fr-FR">
                <a:latin typeface="Arial"/>
                <a:cs typeface="Arial"/>
              </a:rPr>
              <a:t>Présentation du Collectif Nouveaux Champs et du programme “Zéro Résidu de Pesticides” - V11</a:t>
            </a:r>
            <a:endParaRPr lang="fr-FR"/>
          </a:p>
        </p:txBody>
      </p:sp>
      <p:sp>
        <p:nvSpPr>
          <p:cNvPr id="4" name="Espace réservé du numéro de diapositive 3">
            <a:extLst>
              <a:ext uri="{FF2B5EF4-FFF2-40B4-BE49-F238E27FC236}">
                <a16:creationId xmlns:a16="http://schemas.microsoft.com/office/drawing/2014/main" id="{9590F6EB-37C2-514E-814B-C742880649E2}"/>
              </a:ext>
            </a:extLst>
          </p:cNvPr>
          <p:cNvSpPr>
            <a:spLocks noGrp="1"/>
          </p:cNvSpPr>
          <p:nvPr>
            <p:ph type="sldNum" sz="quarter" idx="12"/>
          </p:nvPr>
        </p:nvSpPr>
        <p:spPr>
          <a:xfrm>
            <a:off x="6400800" y="4846262"/>
            <a:ext cx="2743200" cy="245768"/>
          </a:xfrm>
        </p:spPr>
        <p:txBody>
          <a:bodyPr/>
          <a:lstStyle/>
          <a:p>
            <a:fld id="{92A23C4A-E48D-5640-B4C6-E7937792EB97}" type="slidenum">
              <a:rPr lang="fr-FR" smtClean="0"/>
              <a:pPr/>
              <a:t>15</a:t>
            </a:fld>
            <a:endParaRPr lang="fr-FR"/>
          </a:p>
        </p:txBody>
      </p:sp>
    </p:spTree>
    <p:extLst>
      <p:ext uri="{BB962C8B-B14F-4D97-AF65-F5344CB8AC3E}">
        <p14:creationId xmlns:p14="http://schemas.microsoft.com/office/powerpoint/2010/main" val="21191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6953FA93-9FE9-EF41-9B72-7504ECCFFDD3}"/>
              </a:ext>
            </a:extLst>
          </p:cNvPr>
          <p:cNvSpPr/>
          <p:nvPr/>
        </p:nvSpPr>
        <p:spPr bwMode="auto">
          <a:xfrm>
            <a:off x="6634816" y="2997179"/>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Ellipse 5">
            <a:extLst>
              <a:ext uri="{FF2B5EF4-FFF2-40B4-BE49-F238E27FC236}">
                <a16:creationId xmlns:a16="http://schemas.microsoft.com/office/drawing/2014/main" id="{80493ADE-2D08-4042-A3DC-7133EE7A7631}"/>
              </a:ext>
            </a:extLst>
          </p:cNvPr>
          <p:cNvSpPr/>
          <p:nvPr/>
        </p:nvSpPr>
        <p:spPr bwMode="auto">
          <a:xfrm>
            <a:off x="3159898" y="803738"/>
            <a:ext cx="3356790" cy="335679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 name="Ellipse 6">
            <a:extLst>
              <a:ext uri="{FF2B5EF4-FFF2-40B4-BE49-F238E27FC236}">
                <a16:creationId xmlns:a16="http://schemas.microsoft.com/office/drawing/2014/main" id="{8C606711-4AFB-1C47-8CBF-C0A65A75B75A}"/>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8" name="Image 7">
            <a:extLst>
              <a:ext uri="{FF2B5EF4-FFF2-40B4-BE49-F238E27FC236}">
                <a16:creationId xmlns:a16="http://schemas.microsoft.com/office/drawing/2014/main" id="{1F722F0A-84CB-AC4E-9A7D-589EA29DE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9" name="Rectangle : coins arrondis 8">
            <a:extLst>
              <a:ext uri="{FF2B5EF4-FFF2-40B4-BE49-F238E27FC236}">
                <a16:creationId xmlns:a16="http://schemas.microsoft.com/office/drawing/2014/main" id="{307C90E8-9F29-DA43-96F9-8449D43C5F6B}"/>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0" name="Rectangle 9">
            <a:extLst>
              <a:ext uri="{FF2B5EF4-FFF2-40B4-BE49-F238E27FC236}">
                <a16:creationId xmlns:a16="http://schemas.microsoft.com/office/drawing/2014/main" id="{05AF92A2-6C1B-F143-9DBC-78D3D43E71B5}"/>
              </a:ext>
            </a:extLst>
          </p:cNvPr>
          <p:cNvSpPr/>
          <p:nvPr/>
        </p:nvSpPr>
        <p:spPr>
          <a:xfrm>
            <a:off x="313799" y="1903361"/>
            <a:ext cx="2992695" cy="1015663"/>
          </a:xfrm>
          <a:prstGeom prst="rect">
            <a:avLst/>
          </a:prstGeom>
        </p:spPr>
        <p:txBody>
          <a:bodyPr wrap="square">
            <a:spAutoFit/>
          </a:bodyPr>
          <a:lstStyle/>
          <a:p>
            <a:pPr>
              <a:lnSpc>
                <a:spcPts val="3580"/>
              </a:lnSpc>
              <a:defRPr/>
            </a:pPr>
            <a:r>
              <a:rPr lang="fr-FR" sz="3400" b="1" cap="all">
                <a:solidFill>
                  <a:srgbClr val="346B0A"/>
                </a:solidFill>
                <a:latin typeface="Trade Gothic LT Std Cn" panose="020B0606020502020204" pitchFamily="34" charset="77"/>
                <a:cs typeface="Calibri" panose="020F0502020204030204" pitchFamily="34" charset="0"/>
              </a:rPr>
              <a:t>Une démarche globale !</a:t>
            </a:r>
          </a:p>
        </p:txBody>
      </p:sp>
      <p:grpSp>
        <p:nvGrpSpPr>
          <p:cNvPr id="11" name="Groupe 10">
            <a:extLst>
              <a:ext uri="{FF2B5EF4-FFF2-40B4-BE49-F238E27FC236}">
                <a16:creationId xmlns:a16="http://schemas.microsoft.com/office/drawing/2014/main" id="{DEB5D437-31BA-C94F-8898-5C522CD1A4F8}"/>
              </a:ext>
            </a:extLst>
          </p:cNvPr>
          <p:cNvGrpSpPr/>
          <p:nvPr/>
        </p:nvGrpSpPr>
        <p:grpSpPr>
          <a:xfrm>
            <a:off x="475814" y="3341412"/>
            <a:ext cx="703537" cy="72008"/>
            <a:chOff x="467544" y="2394040"/>
            <a:chExt cx="703537" cy="72008"/>
          </a:xfrm>
        </p:grpSpPr>
        <p:sp>
          <p:nvSpPr>
            <p:cNvPr id="12" name="Ellipse 11">
              <a:extLst>
                <a:ext uri="{FF2B5EF4-FFF2-40B4-BE49-F238E27FC236}">
                  <a16:creationId xmlns:a16="http://schemas.microsoft.com/office/drawing/2014/main" id="{7A62A0EF-0FDC-4F42-8F15-1AFE11B83AC1}"/>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3" name="Ellipse 12">
              <a:extLst>
                <a:ext uri="{FF2B5EF4-FFF2-40B4-BE49-F238E27FC236}">
                  <a16:creationId xmlns:a16="http://schemas.microsoft.com/office/drawing/2014/main" id="{EFA20637-987E-A941-9AF1-F3AD644D3BE3}"/>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4" name="Ellipse 13">
              <a:extLst>
                <a:ext uri="{FF2B5EF4-FFF2-40B4-BE49-F238E27FC236}">
                  <a16:creationId xmlns:a16="http://schemas.microsoft.com/office/drawing/2014/main" id="{ACF7F2BC-980B-0942-8A36-196C00DCB76D}"/>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71195711-66AC-F14D-8F26-B44986713DF9}"/>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16" name="Espace réservé du numéro de diapositive 3">
            <a:extLst>
              <a:ext uri="{FF2B5EF4-FFF2-40B4-BE49-F238E27FC236}">
                <a16:creationId xmlns:a16="http://schemas.microsoft.com/office/drawing/2014/main" id="{8F3B6B06-3E7F-7340-AD57-47E3F65188F0}"/>
              </a:ext>
            </a:extLst>
          </p:cNvPr>
          <p:cNvSpPr txBox="1">
            <a:spLocks/>
          </p:cNvSpPr>
          <p:nvPr/>
        </p:nvSpPr>
        <p:spPr>
          <a:xfrm>
            <a:off x="6400800" y="4846262"/>
            <a:ext cx="2743200" cy="245768"/>
          </a:xfrm>
          <a:prstGeom prst="rect">
            <a:avLst/>
          </a:prstGeom>
        </p:spPr>
        <p:txBody>
          <a:bodyPr vert="horz" lIns="91440" tIns="45720" rIns="91440" bIns="45720" rtlCol="0" anchor="ctr"/>
          <a:lstStyle>
            <a:defPPr>
              <a:defRPr lang="fr-FR"/>
            </a:defPPr>
            <a:lvl1pPr marL="0" algn="r" defTabSz="914400" rtl="0" eaLnBrk="1" fontAlgn="base" latinLnBrk="0" hangingPunct="1">
              <a:spcBef>
                <a:spcPct val="0"/>
              </a:spcBef>
              <a:spcAft>
                <a:spcPct val="0"/>
              </a:spcAft>
              <a:defRPr sz="850" kern="1200">
                <a:solidFill>
                  <a:srgbClr val="346B0A"/>
                </a:solidFill>
                <a:latin typeface="Calibri" panose="020F0502020204030204" pitchFamily="34" charset="0"/>
                <a:ea typeface="+mn-ea"/>
                <a:cs typeface="Calibri" panose="020F0502020204030204" pitchFamily="34" charset="0"/>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A23C4A-E48D-5640-B4C6-E7937792EB97}" type="slidenum">
              <a:rPr lang="fr-FR" smtClean="0"/>
              <a:pPr/>
              <a:t>16</a:t>
            </a:fld>
            <a:endParaRPr lang="fr-FR"/>
          </a:p>
        </p:txBody>
      </p:sp>
      <p:pic>
        <p:nvPicPr>
          <p:cNvPr id="17" name="Picture 2" descr="Résultat de recherche d'images pour &quot;hve logo&quot;">
            <a:extLst>
              <a:ext uri="{FF2B5EF4-FFF2-40B4-BE49-F238E27FC236}">
                <a16:creationId xmlns:a16="http://schemas.microsoft.com/office/drawing/2014/main" id="{BDFB2154-1235-3E4F-A98D-ED659994A6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6183" y="2752098"/>
            <a:ext cx="1456102" cy="1456102"/>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id="{43690492-C8B3-C344-9882-52CA858CB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9218" y="623386"/>
            <a:ext cx="1610381" cy="1858747"/>
          </a:xfrm>
          <a:prstGeom prst="rect">
            <a:avLst/>
          </a:prstGeom>
        </p:spPr>
      </p:pic>
      <p:sp>
        <p:nvSpPr>
          <p:cNvPr id="19" name="Rectangle 18">
            <a:extLst>
              <a:ext uri="{FF2B5EF4-FFF2-40B4-BE49-F238E27FC236}">
                <a16:creationId xmlns:a16="http://schemas.microsoft.com/office/drawing/2014/main" id="{9B828351-59EB-204D-B473-BC016BCFBE33}"/>
              </a:ext>
            </a:extLst>
          </p:cNvPr>
          <p:cNvSpPr/>
          <p:nvPr/>
        </p:nvSpPr>
        <p:spPr>
          <a:xfrm>
            <a:off x="3191470" y="1703897"/>
            <a:ext cx="3411214" cy="1631216"/>
          </a:xfrm>
          <a:prstGeom prst="rect">
            <a:avLst/>
          </a:prstGeom>
        </p:spPr>
        <p:txBody>
          <a:bodyPr wrap="square">
            <a:spAutoFit/>
          </a:bodyPr>
          <a:lstStyle/>
          <a:p>
            <a:pPr algn="ctr"/>
            <a:r>
              <a:rPr lang="fr-FR" sz="4600" b="1">
                <a:solidFill>
                  <a:srgbClr val="346B0A"/>
                </a:solidFill>
                <a:latin typeface="Trade Gothic LT Std Cn" panose="020B0606020502020204" pitchFamily="34" charset="77"/>
              </a:rPr>
              <a:t>HVE + ZRP</a:t>
            </a:r>
          </a:p>
          <a:p>
            <a:pPr algn="ctr"/>
            <a:r>
              <a:rPr lang="fr-FR" sz="1800">
                <a:solidFill>
                  <a:schemeClr val="bg1"/>
                </a:solidFill>
                <a:latin typeface="Arial" panose="020B0604020202020204" pitchFamily="34" charset="0"/>
                <a:cs typeface="Arial" panose="020B0604020202020204" pitchFamily="34" charset="0"/>
              </a:rPr>
              <a:t>La combinaison gagnante</a:t>
            </a:r>
          </a:p>
          <a:p>
            <a:pPr algn="ctr"/>
            <a:r>
              <a:rPr lang="fr-FR" sz="1800">
                <a:solidFill>
                  <a:schemeClr val="bg1"/>
                </a:solidFill>
                <a:latin typeface="Arial" panose="020B0604020202020204" pitchFamily="34" charset="0"/>
                <a:cs typeface="Arial" panose="020B0604020202020204" pitchFamily="34" charset="0"/>
              </a:rPr>
              <a:t>pour une agriculture</a:t>
            </a:r>
          </a:p>
          <a:p>
            <a:pPr algn="ctr"/>
            <a:r>
              <a:rPr lang="fr-FR" sz="1800">
                <a:solidFill>
                  <a:schemeClr val="bg1"/>
                </a:solidFill>
                <a:latin typeface="Arial" panose="020B0604020202020204" pitchFamily="34" charset="0"/>
                <a:cs typeface="Arial" panose="020B0604020202020204" pitchFamily="34" charset="0"/>
              </a:rPr>
              <a:t>française engagée !</a:t>
            </a:r>
          </a:p>
        </p:txBody>
      </p:sp>
      <p:sp>
        <p:nvSpPr>
          <p:cNvPr id="2" name="Espace réservé de la date 1">
            <a:extLst>
              <a:ext uri="{FF2B5EF4-FFF2-40B4-BE49-F238E27FC236}">
                <a16:creationId xmlns:a16="http://schemas.microsoft.com/office/drawing/2014/main" id="{D66DE5A3-25CE-8F4F-8692-C06FA4209FA7}"/>
              </a:ext>
            </a:extLst>
          </p:cNvPr>
          <p:cNvSpPr>
            <a:spLocks noGrp="1"/>
          </p:cNvSpPr>
          <p:nvPr>
            <p:ph type="dt" sz="half" idx="10"/>
          </p:nvPr>
        </p:nvSpPr>
        <p:spPr/>
        <p:txBody>
          <a:bodyPr/>
          <a:lstStyle/>
          <a:p>
            <a:pPr>
              <a:defRPr/>
            </a:pPr>
            <a:fld id="{083B83C2-FAA2-134A-995D-7AA8FC47BBF8}" type="datetime1">
              <a:rPr lang="fr-FR" smtClean="0"/>
              <a:t>18/05/2022</a:t>
            </a:fld>
            <a:endParaRPr lang="fr-FR"/>
          </a:p>
        </p:txBody>
      </p:sp>
      <p:sp>
        <p:nvSpPr>
          <p:cNvPr id="3" name="Espace réservé du pied de page 2">
            <a:extLst>
              <a:ext uri="{FF2B5EF4-FFF2-40B4-BE49-F238E27FC236}">
                <a16:creationId xmlns:a16="http://schemas.microsoft.com/office/drawing/2014/main" id="{45ED0B2A-FD8A-0E47-80DD-9D9D7A074940}"/>
              </a:ext>
            </a:extLst>
          </p:cNvPr>
          <p:cNvSpPr>
            <a:spLocks noGrp="1"/>
          </p:cNvSpPr>
          <p:nvPr>
            <p:ph type="ftr" sz="quarter" idx="11"/>
          </p:nvPr>
        </p:nvSpPr>
        <p:spPr/>
        <p:txBody>
          <a:bodyPr/>
          <a:lstStyle/>
          <a:p>
            <a:r>
              <a:rPr lang="fr-FR">
                <a:latin typeface="Arial"/>
                <a:cs typeface="Arial"/>
              </a:rPr>
              <a:t>Des arguments pour convaincre</a:t>
            </a:r>
            <a:endParaRPr lang="fr-FR"/>
          </a:p>
        </p:txBody>
      </p:sp>
      <p:sp>
        <p:nvSpPr>
          <p:cNvPr id="4" name="Espace réservé du numéro de diapositive 3">
            <a:extLst>
              <a:ext uri="{FF2B5EF4-FFF2-40B4-BE49-F238E27FC236}">
                <a16:creationId xmlns:a16="http://schemas.microsoft.com/office/drawing/2014/main" id="{CBCB6B30-2760-5448-9338-930DE47FC1FF}"/>
              </a:ext>
            </a:extLst>
          </p:cNvPr>
          <p:cNvSpPr>
            <a:spLocks noGrp="1"/>
          </p:cNvSpPr>
          <p:nvPr>
            <p:ph type="sldNum" sz="quarter" idx="12"/>
          </p:nvPr>
        </p:nvSpPr>
        <p:spPr/>
        <p:txBody>
          <a:bodyPr/>
          <a:lstStyle/>
          <a:p>
            <a:fld id="{92A23C4A-E48D-5640-B4C6-E7937792EB97}" type="slidenum">
              <a:rPr lang="fr-FR" smtClean="0"/>
              <a:pPr/>
              <a:t>16</a:t>
            </a:fld>
            <a:endParaRPr lang="fr-FR"/>
          </a:p>
        </p:txBody>
      </p:sp>
    </p:spTree>
    <p:extLst>
      <p:ext uri="{BB962C8B-B14F-4D97-AF65-F5344CB8AC3E}">
        <p14:creationId xmlns:p14="http://schemas.microsoft.com/office/powerpoint/2010/main" val="230922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750"/>
                                        <p:tgtEl>
                                          <p:spTgt spid="18"/>
                                        </p:tgtEl>
                                      </p:cBhvr>
                                    </p:animEffect>
                                    <p:anim calcmode="lin" valueType="num">
                                      <p:cBhvr>
                                        <p:cTn id="14" dur="750" fill="hold"/>
                                        <p:tgtEl>
                                          <p:spTgt spid="18"/>
                                        </p:tgtEl>
                                        <p:attrNameLst>
                                          <p:attrName>ppt_x</p:attrName>
                                        </p:attrNameLst>
                                      </p:cBhvr>
                                      <p:tavLst>
                                        <p:tav tm="0">
                                          <p:val>
                                            <p:strVal val="#ppt_x"/>
                                          </p:val>
                                        </p:tav>
                                        <p:tav tm="100000">
                                          <p:val>
                                            <p:strVal val="#ppt_x"/>
                                          </p:val>
                                        </p:tav>
                                      </p:tavLst>
                                    </p:anim>
                                    <p:anim calcmode="lin" valueType="num">
                                      <p:cBhvr>
                                        <p:cTn id="15"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78970AC6-1FB2-1A4C-AB3C-FDB06DFBF533}"/>
              </a:ext>
            </a:extLst>
          </p:cNvPr>
          <p:cNvSpPr/>
          <p:nvPr/>
        </p:nvSpPr>
        <p:spPr bwMode="auto">
          <a:xfrm>
            <a:off x="4788024" y="411511"/>
            <a:ext cx="5400600" cy="5400600"/>
          </a:xfrm>
          <a:prstGeom prst="ellipse">
            <a:avLst/>
          </a:prstGeom>
          <a:solidFill>
            <a:srgbClr val="346B0A">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Ellipse 5">
            <a:extLst>
              <a:ext uri="{FF2B5EF4-FFF2-40B4-BE49-F238E27FC236}">
                <a16:creationId xmlns:a16="http://schemas.microsoft.com/office/drawing/2014/main" id="{E4884BFC-A125-7245-AE0A-D35F4C0648C7}"/>
              </a:ext>
            </a:extLst>
          </p:cNvPr>
          <p:cNvSpPr/>
          <p:nvPr/>
        </p:nvSpPr>
        <p:spPr bwMode="auto">
          <a:xfrm>
            <a:off x="2910219" y="365102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 name="Rectangle 6">
            <a:extLst>
              <a:ext uri="{FF2B5EF4-FFF2-40B4-BE49-F238E27FC236}">
                <a16:creationId xmlns:a16="http://schemas.microsoft.com/office/drawing/2014/main" id="{49C0D563-0983-C74A-AFC1-A142F38050D4}"/>
              </a:ext>
            </a:extLst>
          </p:cNvPr>
          <p:cNvSpPr/>
          <p:nvPr/>
        </p:nvSpPr>
        <p:spPr>
          <a:xfrm>
            <a:off x="332411" y="2647700"/>
            <a:ext cx="2827113" cy="1600438"/>
          </a:xfrm>
          <a:prstGeom prst="rect">
            <a:avLst/>
          </a:prstGeom>
        </p:spPr>
        <p:txBody>
          <a:bodyPr wrap="square">
            <a:spAutoFit/>
          </a:bodyPr>
          <a:lstStyle/>
          <a:p>
            <a:r>
              <a:rPr lang="fr-FR" b="1">
                <a:latin typeface="Arial" panose="020B0604020202020204" pitchFamily="34" charset="0"/>
                <a:cs typeface="Arial" panose="020B0604020202020204" pitchFamily="34" charset="0"/>
              </a:rPr>
              <a:t>+ de 600 producteurs </a:t>
            </a:r>
            <a:r>
              <a:rPr lang="fr-FR">
                <a:latin typeface="Arial" panose="020B0604020202020204" pitchFamily="34" charset="0"/>
                <a:cs typeface="Arial" panose="020B0604020202020204" pitchFamily="34" charset="0"/>
              </a:rPr>
              <a:t>engagés dans la démarche “Zéro Résidu de Pesticides” en 2020</a:t>
            </a:r>
          </a:p>
          <a:p>
            <a:endParaRPr lang="fr-FR">
              <a:latin typeface="Arial" panose="020B0604020202020204" pitchFamily="34" charset="0"/>
              <a:cs typeface="Arial" panose="020B0604020202020204" pitchFamily="34" charset="0"/>
            </a:endParaRPr>
          </a:p>
          <a:p>
            <a:r>
              <a:rPr lang="fr-FR" b="1">
                <a:latin typeface="Arial" panose="020B0604020202020204" pitchFamily="34" charset="0"/>
                <a:cs typeface="Arial" panose="020B0604020202020204" pitchFamily="34" charset="0"/>
              </a:rPr>
              <a:t>6 200 hectares </a:t>
            </a:r>
            <a:r>
              <a:rPr lang="fr-FR">
                <a:latin typeface="Arial" panose="020B0604020202020204" pitchFamily="34" charset="0"/>
                <a:cs typeface="Arial" panose="020B0604020202020204" pitchFamily="34" charset="0"/>
              </a:rPr>
              <a:t>dans la</a:t>
            </a:r>
          </a:p>
          <a:p>
            <a:r>
              <a:rPr lang="fr-FR">
                <a:latin typeface="Arial" panose="020B0604020202020204" pitchFamily="34" charset="0"/>
                <a:cs typeface="Arial" panose="020B0604020202020204" pitchFamily="34" charset="0"/>
              </a:rPr>
              <a:t>démarche ZRP (5 980 en plein </a:t>
            </a:r>
          </a:p>
          <a:p>
            <a:r>
              <a:rPr lang="fr-FR">
                <a:latin typeface="Arial" panose="020B0604020202020204" pitchFamily="34" charset="0"/>
                <a:cs typeface="Arial" panose="020B0604020202020204" pitchFamily="34" charset="0"/>
              </a:rPr>
              <a:t>champs et 244 sous serre)</a:t>
            </a:r>
          </a:p>
        </p:txBody>
      </p:sp>
      <p:sp>
        <p:nvSpPr>
          <p:cNvPr id="8" name="Ellipse 7">
            <a:extLst>
              <a:ext uri="{FF2B5EF4-FFF2-40B4-BE49-F238E27FC236}">
                <a16:creationId xmlns:a16="http://schemas.microsoft.com/office/drawing/2014/main" id="{7F3B831A-DA54-704F-BC5F-D9231A835BCB}"/>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9" name="Rectangle : coins arrondis 8">
            <a:extLst>
              <a:ext uri="{FF2B5EF4-FFF2-40B4-BE49-F238E27FC236}">
                <a16:creationId xmlns:a16="http://schemas.microsoft.com/office/drawing/2014/main" id="{44395D0F-90DB-B742-8F8A-E0A6E044D351}"/>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0" name="Image 9">
            <a:extLst>
              <a:ext uri="{FF2B5EF4-FFF2-40B4-BE49-F238E27FC236}">
                <a16:creationId xmlns:a16="http://schemas.microsoft.com/office/drawing/2014/main" id="{8B9AD424-FB63-694D-B711-1F5749BE7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1" name="Rectangle 10">
            <a:extLst>
              <a:ext uri="{FF2B5EF4-FFF2-40B4-BE49-F238E27FC236}">
                <a16:creationId xmlns:a16="http://schemas.microsoft.com/office/drawing/2014/main" id="{75EE8DE2-6508-D745-B7AB-E413D14ED247}"/>
              </a:ext>
            </a:extLst>
          </p:cNvPr>
          <p:cNvSpPr/>
          <p:nvPr/>
        </p:nvSpPr>
        <p:spPr>
          <a:xfrm>
            <a:off x="342675" y="1803489"/>
            <a:ext cx="3796126" cy="553998"/>
          </a:xfrm>
          <a:prstGeom prst="rect">
            <a:avLst/>
          </a:prstGeom>
        </p:spPr>
        <p:txBody>
          <a:bodyPr wrap="square">
            <a:spAutoFit/>
          </a:bodyPr>
          <a:lstStyle/>
          <a:p>
            <a:pPr>
              <a:lnSpc>
                <a:spcPts val="3580"/>
              </a:lnSpc>
              <a:defRPr/>
            </a:pPr>
            <a:r>
              <a:rPr lang="fr-FR" sz="3400" b="1">
                <a:solidFill>
                  <a:srgbClr val="346B0A"/>
                </a:solidFill>
                <a:latin typeface="Trade Gothic LT Std Condensed N" panose="020B0606020502020204" pitchFamily="34" charset="77"/>
                <a:cs typeface="Calibri" panose="020F0502020204030204" pitchFamily="34" charset="0"/>
              </a:rPr>
              <a:t>ZRP + HVE</a:t>
            </a:r>
          </a:p>
        </p:txBody>
      </p:sp>
      <p:sp>
        <p:nvSpPr>
          <p:cNvPr id="12" name="Rectangle 11">
            <a:extLst>
              <a:ext uri="{FF2B5EF4-FFF2-40B4-BE49-F238E27FC236}">
                <a16:creationId xmlns:a16="http://schemas.microsoft.com/office/drawing/2014/main" id="{CDCD749E-103F-514E-935F-376B721126BF}"/>
              </a:ext>
            </a:extLst>
          </p:cNvPr>
          <p:cNvSpPr/>
          <p:nvPr/>
        </p:nvSpPr>
        <p:spPr>
          <a:xfrm>
            <a:off x="5796136" y="1845578"/>
            <a:ext cx="2932284" cy="1938992"/>
          </a:xfrm>
          <a:prstGeom prst="rect">
            <a:avLst/>
          </a:prstGeom>
        </p:spPr>
        <p:txBody>
          <a:bodyPr wrap="square">
            <a:spAutoFit/>
          </a:bodyPr>
          <a:lstStyle/>
          <a:p>
            <a:pPr algn="ctr"/>
            <a:r>
              <a:rPr lang="fr-FR" sz="2000" b="1">
                <a:solidFill>
                  <a:schemeClr val="bg1"/>
                </a:solidFill>
                <a:latin typeface="Trade Gothic LT Std Cn" panose="020B0606020502020204" pitchFamily="34" charset="77"/>
              </a:rPr>
              <a:t>RECONNAISSANCE DE</a:t>
            </a:r>
          </a:p>
          <a:p>
            <a:pPr algn="ctr"/>
            <a:r>
              <a:rPr lang="fr-FR" sz="2000" b="1">
                <a:solidFill>
                  <a:schemeClr val="bg1"/>
                </a:solidFill>
                <a:latin typeface="Trade Gothic LT Std Cn" panose="020B0606020502020204" pitchFamily="34" charset="77"/>
              </a:rPr>
              <a:t>LA CERTIFICATION ENVIRONNEMENTALE DE NIVEAU 2 POUR LE CAHIER DES CHARGES “ZÉRO RÉSIDU DE PESTICIDES”</a:t>
            </a:r>
          </a:p>
        </p:txBody>
      </p:sp>
      <p:grpSp>
        <p:nvGrpSpPr>
          <p:cNvPr id="13" name="Groupe 12">
            <a:extLst>
              <a:ext uri="{FF2B5EF4-FFF2-40B4-BE49-F238E27FC236}">
                <a16:creationId xmlns:a16="http://schemas.microsoft.com/office/drawing/2014/main" id="{EE7EDFA8-0BA2-194C-957D-931DDFCDEBDD}"/>
              </a:ext>
            </a:extLst>
          </p:cNvPr>
          <p:cNvGrpSpPr/>
          <p:nvPr/>
        </p:nvGrpSpPr>
        <p:grpSpPr>
          <a:xfrm>
            <a:off x="489156" y="2435310"/>
            <a:ext cx="703537" cy="72008"/>
            <a:chOff x="467544" y="2394040"/>
            <a:chExt cx="703537" cy="72008"/>
          </a:xfrm>
        </p:grpSpPr>
        <p:sp>
          <p:nvSpPr>
            <p:cNvPr id="14" name="Ellipse 13">
              <a:extLst>
                <a:ext uri="{FF2B5EF4-FFF2-40B4-BE49-F238E27FC236}">
                  <a16:creationId xmlns:a16="http://schemas.microsoft.com/office/drawing/2014/main" id="{F8CB43DE-81FD-1648-AF60-7C2E74067238}"/>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9CD8A1D9-EA15-294D-B99B-F92AB01A3FEC}"/>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908EF0FC-A9D0-FE44-B778-56747D0F577D}"/>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EBF0D381-3A86-C347-8461-936F355373F7}"/>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18" name="Ellipse 17">
            <a:extLst>
              <a:ext uri="{FF2B5EF4-FFF2-40B4-BE49-F238E27FC236}">
                <a16:creationId xmlns:a16="http://schemas.microsoft.com/office/drawing/2014/main" id="{A0CCA5D9-036F-AD4A-91E7-BE7925EF56CB}"/>
              </a:ext>
            </a:extLst>
          </p:cNvPr>
          <p:cNvSpPr/>
          <p:nvPr/>
        </p:nvSpPr>
        <p:spPr bwMode="auto">
          <a:xfrm>
            <a:off x="3090862" y="385764"/>
            <a:ext cx="2739983" cy="2739983"/>
          </a:xfrm>
          <a:prstGeom prst="ellipse">
            <a:avLst/>
          </a:prstGeom>
          <a:solidFill>
            <a:srgbClr val="3AD42D">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rgbClr val="346B0A"/>
              </a:solidFill>
              <a:effectLst/>
              <a:latin typeface="Script MT Bold" pitchFamily="66" charset="0"/>
            </a:endParaRPr>
          </a:p>
        </p:txBody>
      </p:sp>
      <p:sp>
        <p:nvSpPr>
          <p:cNvPr id="19" name="Rectangle 18">
            <a:extLst>
              <a:ext uri="{FF2B5EF4-FFF2-40B4-BE49-F238E27FC236}">
                <a16:creationId xmlns:a16="http://schemas.microsoft.com/office/drawing/2014/main" id="{5C7194CB-D03B-5242-B9D9-601A1189FD6A}"/>
              </a:ext>
            </a:extLst>
          </p:cNvPr>
          <p:cNvSpPr/>
          <p:nvPr/>
        </p:nvSpPr>
        <p:spPr>
          <a:xfrm>
            <a:off x="3207092" y="935312"/>
            <a:ext cx="2486389" cy="1631216"/>
          </a:xfrm>
          <a:prstGeom prst="rect">
            <a:avLst/>
          </a:prstGeom>
        </p:spPr>
        <p:txBody>
          <a:bodyPr wrap="square">
            <a:spAutoFit/>
          </a:bodyPr>
          <a:lstStyle/>
          <a:p>
            <a:pPr algn="ctr"/>
            <a:r>
              <a:rPr lang="fr-FR" sz="4000" b="1">
                <a:solidFill>
                  <a:srgbClr val="346B0A"/>
                </a:solidFill>
                <a:latin typeface="Trade Gothic LT Std Condensed N" panose="020B0606020502020204" pitchFamily="34" charset="77"/>
              </a:rPr>
              <a:t>78%</a:t>
            </a:r>
          </a:p>
          <a:p>
            <a:pPr algn="ctr"/>
            <a:r>
              <a:rPr lang="fr-FR" sz="2000" b="1">
                <a:solidFill>
                  <a:schemeClr val="bg1"/>
                </a:solidFill>
                <a:latin typeface="Trade Gothic LT Std Condensed N" panose="020B0606020502020204" pitchFamily="34" charset="77"/>
              </a:rPr>
              <a:t>DES PRODUCTEURS</a:t>
            </a:r>
          </a:p>
          <a:p>
            <a:pPr algn="ctr"/>
            <a:r>
              <a:rPr lang="fr-FR" sz="2000" b="1">
                <a:solidFill>
                  <a:schemeClr val="bg1"/>
                </a:solidFill>
                <a:latin typeface="Trade Gothic LT Std Condensed N" panose="020B0606020502020204" pitchFamily="34" charset="77"/>
              </a:rPr>
              <a:t>SONT DÉJÀ</a:t>
            </a:r>
          </a:p>
          <a:p>
            <a:pPr algn="ctr"/>
            <a:r>
              <a:rPr lang="fr-FR" sz="2000" b="1">
                <a:solidFill>
                  <a:schemeClr val="bg1"/>
                </a:solidFill>
                <a:latin typeface="Trade Gothic LT Std Condensed N" panose="020B0606020502020204" pitchFamily="34" charset="77"/>
              </a:rPr>
              <a:t>CERTIFIÉS HVE </a:t>
            </a:r>
          </a:p>
        </p:txBody>
      </p:sp>
      <p:sp>
        <p:nvSpPr>
          <p:cNvPr id="20" name="Rectangle 19">
            <a:extLst>
              <a:ext uri="{FF2B5EF4-FFF2-40B4-BE49-F238E27FC236}">
                <a16:creationId xmlns:a16="http://schemas.microsoft.com/office/drawing/2014/main" id="{5AC0E4BC-1D2C-5844-8270-6B9C15682811}"/>
              </a:ext>
            </a:extLst>
          </p:cNvPr>
          <p:cNvSpPr/>
          <p:nvPr/>
        </p:nvSpPr>
        <p:spPr>
          <a:xfrm>
            <a:off x="4860032" y="4263981"/>
            <a:ext cx="4572000" cy="192360"/>
          </a:xfrm>
          <a:prstGeom prst="rect">
            <a:avLst/>
          </a:prstGeom>
        </p:spPr>
        <p:txBody>
          <a:bodyPr>
            <a:spAutoFit/>
          </a:bodyPr>
          <a:lstStyle/>
          <a:p>
            <a:pPr algn="ctr"/>
            <a:r>
              <a:rPr lang="fr-FR" sz="650" i="1">
                <a:solidFill>
                  <a:schemeClr val="bg1"/>
                </a:solidFill>
                <a:latin typeface="Franklin Gothic Book"/>
                <a:cs typeface="Franklin Gothic Book"/>
              </a:rPr>
              <a:t> Données sur la base du recensement de 51 adhérents au 31/12/2021 sur la saison 2021</a:t>
            </a:r>
          </a:p>
        </p:txBody>
      </p:sp>
      <p:sp>
        <p:nvSpPr>
          <p:cNvPr id="21" name="Ellipse 20">
            <a:extLst>
              <a:ext uri="{FF2B5EF4-FFF2-40B4-BE49-F238E27FC236}">
                <a16:creationId xmlns:a16="http://schemas.microsoft.com/office/drawing/2014/main" id="{834935D9-5B86-F646-80FF-B8F31FF9863B}"/>
              </a:ext>
            </a:extLst>
          </p:cNvPr>
          <p:cNvSpPr/>
          <p:nvPr/>
        </p:nvSpPr>
        <p:spPr bwMode="auto">
          <a:xfrm>
            <a:off x="7601966" y="-20538"/>
            <a:ext cx="1542034" cy="1542034"/>
          </a:xfrm>
          <a:prstGeom prst="ellipse">
            <a:avLst/>
          </a:prstGeom>
          <a:solidFill>
            <a:schemeClr val="bg1"/>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22" name="Picture 2" descr="Résultat de recherche d'images pour &quot;hve logo&quot;">
            <a:extLst>
              <a:ext uri="{FF2B5EF4-FFF2-40B4-BE49-F238E27FC236}">
                <a16:creationId xmlns:a16="http://schemas.microsoft.com/office/drawing/2014/main" id="{092495E8-C13C-554C-92FD-0B2A0DC09A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9622" y="227118"/>
            <a:ext cx="1046723" cy="1046723"/>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e la date 1">
            <a:extLst>
              <a:ext uri="{FF2B5EF4-FFF2-40B4-BE49-F238E27FC236}">
                <a16:creationId xmlns:a16="http://schemas.microsoft.com/office/drawing/2014/main" id="{86ED3D86-D4CD-1F41-87CE-F54D6F2794A0}"/>
              </a:ext>
            </a:extLst>
          </p:cNvPr>
          <p:cNvSpPr>
            <a:spLocks noGrp="1"/>
          </p:cNvSpPr>
          <p:nvPr>
            <p:ph type="dt" sz="half" idx="10"/>
          </p:nvPr>
        </p:nvSpPr>
        <p:spPr/>
        <p:txBody>
          <a:bodyPr/>
          <a:lstStyle/>
          <a:p>
            <a:pPr>
              <a:defRPr/>
            </a:pPr>
            <a:fld id="{4367E5AD-8CD3-6241-9667-936EB75122E9}" type="datetime1">
              <a:rPr lang="fr-FR" smtClean="0"/>
              <a:t>18/05/2022</a:t>
            </a:fld>
            <a:endParaRPr lang="fr-FR"/>
          </a:p>
        </p:txBody>
      </p:sp>
      <p:sp>
        <p:nvSpPr>
          <p:cNvPr id="3" name="Espace réservé du pied de page 2">
            <a:extLst>
              <a:ext uri="{FF2B5EF4-FFF2-40B4-BE49-F238E27FC236}">
                <a16:creationId xmlns:a16="http://schemas.microsoft.com/office/drawing/2014/main" id="{E40FD8B8-8504-C14A-A666-D0CDDE0C830F}"/>
              </a:ext>
            </a:extLst>
          </p:cNvPr>
          <p:cNvSpPr>
            <a:spLocks noGrp="1"/>
          </p:cNvSpPr>
          <p:nvPr>
            <p:ph type="ftr" sz="quarter" idx="11"/>
          </p:nvPr>
        </p:nvSpPr>
        <p:spPr/>
        <p:txBody>
          <a:bodyPr/>
          <a:lstStyle/>
          <a:p>
            <a:r>
              <a:rPr lang="fr-FR">
                <a:latin typeface="Arial"/>
                <a:cs typeface="Arial"/>
              </a:rPr>
              <a:t>Des arguments pour convaincre</a:t>
            </a:r>
            <a:endParaRPr lang="fr-FR"/>
          </a:p>
        </p:txBody>
      </p:sp>
      <p:sp>
        <p:nvSpPr>
          <p:cNvPr id="4" name="Espace réservé du numéro de diapositive 3">
            <a:extLst>
              <a:ext uri="{FF2B5EF4-FFF2-40B4-BE49-F238E27FC236}">
                <a16:creationId xmlns:a16="http://schemas.microsoft.com/office/drawing/2014/main" id="{3870E6C3-EF06-C446-88AA-7EDB7D36444B}"/>
              </a:ext>
            </a:extLst>
          </p:cNvPr>
          <p:cNvSpPr>
            <a:spLocks noGrp="1"/>
          </p:cNvSpPr>
          <p:nvPr>
            <p:ph type="sldNum" sz="quarter" idx="12"/>
          </p:nvPr>
        </p:nvSpPr>
        <p:spPr/>
        <p:txBody>
          <a:bodyPr/>
          <a:lstStyle/>
          <a:p>
            <a:fld id="{92A23C4A-E48D-5640-B4C6-E7937792EB97}" type="slidenum">
              <a:rPr lang="fr-FR" smtClean="0"/>
              <a:pPr/>
              <a:t>17</a:t>
            </a:fld>
            <a:endParaRPr lang="fr-FR"/>
          </a:p>
        </p:txBody>
      </p:sp>
    </p:spTree>
    <p:extLst>
      <p:ext uri="{BB962C8B-B14F-4D97-AF65-F5344CB8AC3E}">
        <p14:creationId xmlns:p14="http://schemas.microsoft.com/office/powerpoint/2010/main" val="9119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A067B19-5C38-F34C-88B0-0C7ECBC0699F}"/>
              </a:ext>
            </a:extLst>
          </p:cNvPr>
          <p:cNvSpPr/>
          <p:nvPr/>
        </p:nvSpPr>
        <p:spPr bwMode="auto">
          <a:xfrm>
            <a:off x="0" y="0"/>
            <a:ext cx="9144000" cy="5143500"/>
          </a:xfrm>
          <a:prstGeom prst="rect">
            <a:avLst/>
          </a:prstGeom>
          <a:solidFill>
            <a:srgbClr val="346B0A"/>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endParaRPr kumimoji="0" lang="fr-FR" sz="1400" b="0" i="0" u="none" strike="noStrike" cap="none" normalizeH="0" baseline="0">
              <a:ln>
                <a:noFill/>
              </a:ln>
              <a:solidFill>
                <a:schemeClr val="tx1"/>
              </a:solidFill>
              <a:effectLst/>
              <a:latin typeface="Script MT Bold" pitchFamily="66" charset="0"/>
            </a:endParaRPr>
          </a:p>
        </p:txBody>
      </p:sp>
      <p:sp>
        <p:nvSpPr>
          <p:cNvPr id="13" name="Ellipse 12">
            <a:extLst>
              <a:ext uri="{FF2B5EF4-FFF2-40B4-BE49-F238E27FC236}">
                <a16:creationId xmlns:a16="http://schemas.microsoft.com/office/drawing/2014/main" id="{12E46BBA-CF5D-0448-B448-FB0A26F5B375}"/>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4" name="Rectangle : coins arrondis 13">
            <a:extLst>
              <a:ext uri="{FF2B5EF4-FFF2-40B4-BE49-F238E27FC236}">
                <a16:creationId xmlns:a16="http://schemas.microsoft.com/office/drawing/2014/main" id="{94EE043C-A08A-F945-9F22-301A3DCE27D2}"/>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5" name="Image 14">
            <a:extLst>
              <a:ext uri="{FF2B5EF4-FFF2-40B4-BE49-F238E27FC236}">
                <a16:creationId xmlns:a16="http://schemas.microsoft.com/office/drawing/2014/main" id="{8B67F89F-3900-D34D-8FD3-529C9671D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2" name="Espace réservé de la date 1">
            <a:extLst>
              <a:ext uri="{FF2B5EF4-FFF2-40B4-BE49-F238E27FC236}">
                <a16:creationId xmlns:a16="http://schemas.microsoft.com/office/drawing/2014/main" id="{AE74DC25-3998-3D49-8980-300C748ED2F7}"/>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EA131934-833C-2746-9D1B-97BD3FFCFF0E}"/>
              </a:ext>
            </a:extLst>
          </p:cNvPr>
          <p:cNvSpPr>
            <a:spLocks noGrp="1"/>
          </p:cNvSpPr>
          <p:nvPr>
            <p:ph type="ftr" sz="quarter" idx="11"/>
          </p:nvPr>
        </p:nvSpPr>
        <p:spPr/>
        <p:txBody>
          <a:bodyPr/>
          <a:lstStyle/>
          <a:p>
            <a:r>
              <a:rPr lang="fr-FR" dirty="0">
                <a:latin typeface="Arial"/>
                <a:cs typeface="Arial"/>
              </a:rPr>
              <a:t>Présentation du Collectif Nouveaux Champs et du programme “Zéro Résidu de Pesticides” - V11</a:t>
            </a:r>
            <a:endParaRPr lang="fr-FR" dirty="0"/>
          </a:p>
        </p:txBody>
      </p:sp>
      <p:sp>
        <p:nvSpPr>
          <p:cNvPr id="4" name="Espace réservé du numéro de diapositive 3">
            <a:extLst>
              <a:ext uri="{FF2B5EF4-FFF2-40B4-BE49-F238E27FC236}">
                <a16:creationId xmlns:a16="http://schemas.microsoft.com/office/drawing/2014/main" id="{028D15F5-FA0D-8F4E-A4FB-181279AAA144}"/>
              </a:ext>
            </a:extLst>
          </p:cNvPr>
          <p:cNvSpPr>
            <a:spLocks noGrp="1"/>
          </p:cNvSpPr>
          <p:nvPr>
            <p:ph type="sldNum" sz="quarter" idx="12"/>
          </p:nvPr>
        </p:nvSpPr>
        <p:spPr/>
        <p:txBody>
          <a:bodyPr/>
          <a:lstStyle/>
          <a:p>
            <a:fld id="{92A23C4A-E48D-5640-B4C6-E7937792EB97}" type="slidenum">
              <a:rPr lang="fr-FR" smtClean="0"/>
              <a:pPr/>
              <a:t>18</a:t>
            </a:fld>
            <a:endParaRPr lang="fr-FR"/>
          </a:p>
        </p:txBody>
      </p:sp>
      <p:sp>
        <p:nvSpPr>
          <p:cNvPr id="22" name="Ellipse 21">
            <a:extLst>
              <a:ext uri="{FF2B5EF4-FFF2-40B4-BE49-F238E27FC236}">
                <a16:creationId xmlns:a16="http://schemas.microsoft.com/office/drawing/2014/main" id="{08500119-7C75-CE46-8FB3-7B7EC7BE415A}"/>
              </a:ext>
            </a:extLst>
          </p:cNvPr>
          <p:cNvSpPr/>
          <p:nvPr/>
        </p:nvSpPr>
        <p:spPr bwMode="auto">
          <a:xfrm>
            <a:off x="6400395" y="1957752"/>
            <a:ext cx="5235690" cy="5235690"/>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9" name="Rectangle 18">
            <a:extLst>
              <a:ext uri="{FF2B5EF4-FFF2-40B4-BE49-F238E27FC236}">
                <a16:creationId xmlns:a16="http://schemas.microsoft.com/office/drawing/2014/main" id="{70D622C1-2820-FF4B-864C-795C7E16DAE5}"/>
              </a:ext>
            </a:extLst>
          </p:cNvPr>
          <p:cNvSpPr/>
          <p:nvPr/>
        </p:nvSpPr>
        <p:spPr>
          <a:xfrm>
            <a:off x="981092" y="1508531"/>
            <a:ext cx="6605752" cy="2488374"/>
          </a:xfrm>
          <a:prstGeom prst="rect">
            <a:avLst/>
          </a:prstGeom>
        </p:spPr>
        <p:txBody>
          <a:bodyPr wrap="square">
            <a:spAutoFit/>
          </a:bodyPr>
          <a:lstStyle/>
          <a:p>
            <a:pPr algn="ctr">
              <a:lnSpc>
                <a:spcPts val="3580"/>
              </a:lnSpc>
              <a:defRPr/>
            </a:pPr>
            <a:r>
              <a:rPr lang="fr-FR" sz="6000" b="1" dirty="0">
                <a:solidFill>
                  <a:schemeClr val="bg1"/>
                </a:solidFill>
                <a:latin typeface="Trade Gothic LT Std Cn" panose="020B0606020502020204" pitchFamily="34" charset="77"/>
                <a:cs typeface="Calibri" panose="020F0502020204030204" pitchFamily="34" charset="0"/>
              </a:rPr>
              <a:t>Commercialisation</a:t>
            </a:r>
          </a:p>
          <a:p>
            <a:pPr algn="ctr">
              <a:lnSpc>
                <a:spcPts val="3580"/>
              </a:lnSpc>
              <a:defRPr/>
            </a:pPr>
            <a:r>
              <a:rPr lang="fr-FR" sz="6000" b="1" dirty="0">
                <a:solidFill>
                  <a:schemeClr val="bg1"/>
                </a:solidFill>
                <a:latin typeface="Trade Gothic LT Std Cn" panose="020B0606020502020204" pitchFamily="34" charset="77"/>
                <a:cs typeface="Calibri" panose="020F0502020204030204" pitchFamily="34" charset="0"/>
              </a:rPr>
              <a:t> </a:t>
            </a:r>
          </a:p>
          <a:p>
            <a:pPr algn="ctr">
              <a:lnSpc>
                <a:spcPts val="3580"/>
              </a:lnSpc>
              <a:defRPr/>
            </a:pPr>
            <a:r>
              <a:rPr lang="fr-FR" sz="6000" b="1" dirty="0">
                <a:solidFill>
                  <a:schemeClr val="bg1"/>
                </a:solidFill>
                <a:latin typeface="Trade Gothic LT Std Cn" panose="020B0606020502020204" pitchFamily="34" charset="77"/>
                <a:cs typeface="Calibri" panose="020F0502020204030204" pitchFamily="34" charset="0"/>
              </a:rPr>
              <a:t>Le combat du</a:t>
            </a:r>
          </a:p>
          <a:p>
            <a:pPr algn="ctr">
              <a:lnSpc>
                <a:spcPts val="3580"/>
              </a:lnSpc>
              <a:defRPr/>
            </a:pPr>
            <a:endParaRPr lang="fr-FR" sz="6000" b="1" dirty="0">
              <a:solidFill>
                <a:schemeClr val="bg1"/>
              </a:solidFill>
              <a:latin typeface="Trade Gothic LT Std Cn" panose="020B0606020502020204" pitchFamily="34" charset="77"/>
              <a:cs typeface="Calibri" panose="020F0502020204030204" pitchFamily="34" charset="0"/>
            </a:endParaRPr>
          </a:p>
          <a:p>
            <a:pPr algn="ctr">
              <a:lnSpc>
                <a:spcPts val="3580"/>
              </a:lnSpc>
              <a:defRPr/>
            </a:pPr>
            <a:r>
              <a:rPr lang="fr-FR" sz="6000" b="1" dirty="0">
                <a:solidFill>
                  <a:schemeClr val="bg1"/>
                </a:solidFill>
                <a:latin typeface="Trade Gothic LT Std Cn" panose="020B0606020502020204" pitchFamily="34" charset="77"/>
                <a:cs typeface="Calibri" panose="020F0502020204030204" pitchFamily="34" charset="0"/>
              </a:rPr>
              <a:t> terrain</a:t>
            </a:r>
          </a:p>
        </p:txBody>
      </p:sp>
    </p:spTree>
    <p:extLst>
      <p:ext uri="{BB962C8B-B14F-4D97-AF65-F5344CB8AC3E}">
        <p14:creationId xmlns:p14="http://schemas.microsoft.com/office/powerpoint/2010/main" val="158056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F50BA29B-7FA9-E341-90C4-F0DB0AFB24ED}"/>
              </a:ext>
            </a:extLst>
          </p:cNvPr>
          <p:cNvSpPr/>
          <p:nvPr/>
        </p:nvSpPr>
        <p:spPr bwMode="auto">
          <a:xfrm>
            <a:off x="5566000" y="2094850"/>
            <a:ext cx="6207305" cy="6207305"/>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Rectangle : coins arrondis 5">
            <a:extLst>
              <a:ext uri="{FF2B5EF4-FFF2-40B4-BE49-F238E27FC236}">
                <a16:creationId xmlns:a16="http://schemas.microsoft.com/office/drawing/2014/main" id="{34AD8BEF-B056-6C47-BDB4-11950196FEB9}"/>
              </a:ext>
            </a:extLst>
          </p:cNvPr>
          <p:cNvSpPr/>
          <p:nvPr/>
        </p:nvSpPr>
        <p:spPr bwMode="auto">
          <a:xfrm>
            <a:off x="-396552"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 name="Ellipse 6">
            <a:extLst>
              <a:ext uri="{FF2B5EF4-FFF2-40B4-BE49-F238E27FC236}">
                <a16:creationId xmlns:a16="http://schemas.microsoft.com/office/drawing/2014/main" id="{0FE79B1E-9E70-4142-9DF0-1C6B18958202}"/>
              </a:ext>
            </a:extLst>
          </p:cNvPr>
          <p:cNvSpPr/>
          <p:nvPr/>
        </p:nvSpPr>
        <p:spPr bwMode="auto">
          <a:xfrm>
            <a:off x="559021" y="1586223"/>
            <a:ext cx="1608708" cy="1608708"/>
          </a:xfrm>
          <a:prstGeom prst="ellipse">
            <a:avLst/>
          </a:prstGeom>
          <a:solidFill>
            <a:srgbClr val="FA2113"/>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8" name="Ellipse 7">
            <a:extLst>
              <a:ext uri="{FF2B5EF4-FFF2-40B4-BE49-F238E27FC236}">
                <a16:creationId xmlns:a16="http://schemas.microsoft.com/office/drawing/2014/main" id="{7D63EFE0-2C5B-134C-9BB2-658C4798F1AC}"/>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pic>
        <p:nvPicPr>
          <p:cNvPr id="9" name="Image 8">
            <a:extLst>
              <a:ext uri="{FF2B5EF4-FFF2-40B4-BE49-F238E27FC236}">
                <a16:creationId xmlns:a16="http://schemas.microsoft.com/office/drawing/2014/main" id="{51AF42D2-DCC0-4F45-B46D-22B7CF3F5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0" name="Rectangle 9">
            <a:extLst>
              <a:ext uri="{FF2B5EF4-FFF2-40B4-BE49-F238E27FC236}">
                <a16:creationId xmlns:a16="http://schemas.microsoft.com/office/drawing/2014/main" id="{E51C4C53-BF11-6449-8244-97DBD8F44C9D}"/>
              </a:ext>
            </a:extLst>
          </p:cNvPr>
          <p:cNvSpPr/>
          <p:nvPr/>
        </p:nvSpPr>
        <p:spPr>
          <a:xfrm>
            <a:off x="3203848" y="513155"/>
            <a:ext cx="5140399" cy="515526"/>
          </a:xfrm>
          <a:prstGeom prst="rect">
            <a:avLst/>
          </a:prstGeom>
        </p:spPr>
        <p:txBody>
          <a:bodyPr wrap="square">
            <a:spAutoFit/>
          </a:bodyPr>
          <a:lstStyle/>
          <a:p>
            <a:pPr algn="ctr">
              <a:lnSpc>
                <a:spcPts val="3280"/>
              </a:lnSpc>
              <a:defRPr/>
            </a:pPr>
            <a:r>
              <a:rPr lang="fr-FR" sz="3400" b="1" dirty="0">
                <a:solidFill>
                  <a:srgbClr val="346B0A"/>
                </a:solidFill>
                <a:latin typeface="Trade Gothic LT Std Condensed N" panose="020B0606020502020204" pitchFamily="34" charset="77"/>
                <a:cs typeface="Calibri" panose="020F0502020204030204" pitchFamily="34" charset="0"/>
              </a:rPr>
              <a:t>UNE ATTENTE CONFIRMÉE</a:t>
            </a:r>
          </a:p>
        </p:txBody>
      </p:sp>
      <p:sp>
        <p:nvSpPr>
          <p:cNvPr id="11" name="Rectangle 10">
            <a:extLst>
              <a:ext uri="{FF2B5EF4-FFF2-40B4-BE49-F238E27FC236}">
                <a16:creationId xmlns:a16="http://schemas.microsoft.com/office/drawing/2014/main" id="{ABF85919-B0EC-8945-8800-5396AFE464D4}"/>
              </a:ext>
            </a:extLst>
          </p:cNvPr>
          <p:cNvSpPr/>
          <p:nvPr/>
        </p:nvSpPr>
        <p:spPr>
          <a:xfrm>
            <a:off x="432699" y="3576347"/>
            <a:ext cx="1772013" cy="492443"/>
          </a:xfrm>
          <a:prstGeom prst="rect">
            <a:avLst/>
          </a:prstGeom>
        </p:spPr>
        <p:txBody>
          <a:bodyPr wrap="square">
            <a:spAutoFit/>
          </a:bodyPr>
          <a:lstStyle/>
          <a:p>
            <a:pPr algn="ctr"/>
            <a:r>
              <a:rPr lang="fr-FR" sz="2600" dirty="0">
                <a:solidFill>
                  <a:srgbClr val="346B0A"/>
                </a:solidFill>
                <a:latin typeface="Trade Gothic LT Std Condensed N" panose="020B0606020502020204" pitchFamily="34" charset="77"/>
                <a:cs typeface="Calibri" panose="020F0502020204030204" pitchFamily="34" charset="0"/>
              </a:rPr>
              <a:t>SANTÉ</a:t>
            </a:r>
          </a:p>
        </p:txBody>
      </p:sp>
      <p:sp>
        <p:nvSpPr>
          <p:cNvPr id="12" name="Rectangle 11">
            <a:extLst>
              <a:ext uri="{FF2B5EF4-FFF2-40B4-BE49-F238E27FC236}">
                <a16:creationId xmlns:a16="http://schemas.microsoft.com/office/drawing/2014/main" id="{9B9FF902-F8F0-0446-B8AB-0C1EB0E4EA2A}"/>
              </a:ext>
            </a:extLst>
          </p:cNvPr>
          <p:cNvSpPr/>
          <p:nvPr/>
        </p:nvSpPr>
        <p:spPr>
          <a:xfrm>
            <a:off x="2627784" y="3576347"/>
            <a:ext cx="1772013" cy="492443"/>
          </a:xfrm>
          <a:prstGeom prst="rect">
            <a:avLst/>
          </a:prstGeom>
        </p:spPr>
        <p:txBody>
          <a:bodyPr wrap="square">
            <a:spAutoFit/>
          </a:bodyPr>
          <a:lstStyle/>
          <a:p>
            <a:pPr algn="ctr"/>
            <a:r>
              <a:rPr lang="fr-FR" sz="2600" dirty="0">
                <a:solidFill>
                  <a:srgbClr val="346B0A"/>
                </a:solidFill>
                <a:latin typeface="Trade Gothic LT Std Condensed N" panose="020B0606020502020204" pitchFamily="34" charset="77"/>
                <a:cs typeface="Calibri" panose="020F0502020204030204" pitchFamily="34" charset="0"/>
              </a:rPr>
              <a:t>LOCAL</a:t>
            </a:r>
          </a:p>
        </p:txBody>
      </p:sp>
      <p:sp>
        <p:nvSpPr>
          <p:cNvPr id="13" name="Rectangle 12">
            <a:extLst>
              <a:ext uri="{FF2B5EF4-FFF2-40B4-BE49-F238E27FC236}">
                <a16:creationId xmlns:a16="http://schemas.microsoft.com/office/drawing/2014/main" id="{D94CA2C7-831B-8248-86E5-259B13158FDF}"/>
              </a:ext>
            </a:extLst>
          </p:cNvPr>
          <p:cNvSpPr/>
          <p:nvPr/>
        </p:nvSpPr>
        <p:spPr>
          <a:xfrm>
            <a:off x="4355976" y="3576347"/>
            <a:ext cx="2547002" cy="789447"/>
          </a:xfrm>
          <a:prstGeom prst="rect">
            <a:avLst/>
          </a:prstGeom>
        </p:spPr>
        <p:txBody>
          <a:bodyPr wrap="square">
            <a:spAutoFit/>
          </a:bodyPr>
          <a:lstStyle/>
          <a:p>
            <a:pPr algn="ctr">
              <a:lnSpc>
                <a:spcPts val="2660"/>
              </a:lnSpc>
            </a:pPr>
            <a:r>
              <a:rPr lang="fr-FR" sz="2600" dirty="0">
                <a:solidFill>
                  <a:srgbClr val="346B0A"/>
                </a:solidFill>
                <a:latin typeface="Trade Gothic LT Std Condensed N" panose="020B0606020502020204" pitchFamily="34" charset="77"/>
                <a:cs typeface="Calibri" panose="020F0502020204030204" pitchFamily="34" charset="0"/>
              </a:rPr>
              <a:t>MIEUX</a:t>
            </a:r>
            <a:br>
              <a:rPr lang="fr-FR" sz="2600" dirty="0">
                <a:solidFill>
                  <a:srgbClr val="346B0A"/>
                </a:solidFill>
                <a:latin typeface="Trade Gothic LT Std Condensed N" panose="020B0606020502020204" pitchFamily="34" charset="77"/>
                <a:cs typeface="Calibri" panose="020F0502020204030204" pitchFamily="34" charset="0"/>
              </a:rPr>
            </a:br>
            <a:r>
              <a:rPr lang="fr-FR" sz="2600" dirty="0">
                <a:solidFill>
                  <a:srgbClr val="346B0A"/>
                </a:solidFill>
                <a:latin typeface="Trade Gothic LT Std Condensed N" panose="020B0606020502020204" pitchFamily="34" charset="77"/>
                <a:cs typeface="Calibri" panose="020F0502020204030204" pitchFamily="34" charset="0"/>
              </a:rPr>
              <a:t>PRODUIRE</a:t>
            </a:r>
          </a:p>
        </p:txBody>
      </p:sp>
      <p:sp>
        <p:nvSpPr>
          <p:cNvPr id="14" name="Rectangle 13">
            <a:extLst>
              <a:ext uri="{FF2B5EF4-FFF2-40B4-BE49-F238E27FC236}">
                <a16:creationId xmlns:a16="http://schemas.microsoft.com/office/drawing/2014/main" id="{B913C859-03A8-A142-AC40-2278E9440762}"/>
              </a:ext>
            </a:extLst>
          </p:cNvPr>
          <p:cNvSpPr/>
          <p:nvPr/>
        </p:nvSpPr>
        <p:spPr>
          <a:xfrm>
            <a:off x="6523200" y="3576347"/>
            <a:ext cx="2547002" cy="492443"/>
          </a:xfrm>
          <a:prstGeom prst="rect">
            <a:avLst/>
          </a:prstGeom>
        </p:spPr>
        <p:txBody>
          <a:bodyPr wrap="square">
            <a:spAutoFit/>
          </a:bodyPr>
          <a:lstStyle/>
          <a:p>
            <a:pPr algn="ctr"/>
            <a:r>
              <a:rPr lang="fr-FR" sz="2600" dirty="0">
                <a:solidFill>
                  <a:srgbClr val="346B0A"/>
                </a:solidFill>
                <a:latin typeface="Trade Gothic LT Std Condensed N" panose="020B0606020502020204" pitchFamily="34" charset="77"/>
                <a:cs typeface="Calibri" panose="020F0502020204030204" pitchFamily="34" charset="0"/>
              </a:rPr>
              <a:t>PRIX</a:t>
            </a:r>
          </a:p>
        </p:txBody>
      </p:sp>
      <p:sp>
        <p:nvSpPr>
          <p:cNvPr id="15" name="Ellipse 14">
            <a:extLst>
              <a:ext uri="{FF2B5EF4-FFF2-40B4-BE49-F238E27FC236}">
                <a16:creationId xmlns:a16="http://schemas.microsoft.com/office/drawing/2014/main" id="{CDA70CA7-8097-9849-AB46-11CD3B047E40}"/>
              </a:ext>
            </a:extLst>
          </p:cNvPr>
          <p:cNvSpPr/>
          <p:nvPr/>
        </p:nvSpPr>
        <p:spPr bwMode="auto">
          <a:xfrm>
            <a:off x="4811852" y="1586223"/>
            <a:ext cx="1608708" cy="16087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92E85C22-EAEB-B942-B256-099CFAB86415}"/>
              </a:ext>
            </a:extLst>
          </p:cNvPr>
          <p:cNvSpPr/>
          <p:nvPr/>
        </p:nvSpPr>
        <p:spPr bwMode="auto">
          <a:xfrm>
            <a:off x="2694164" y="1586223"/>
            <a:ext cx="1608708" cy="1608708"/>
          </a:xfrm>
          <a:prstGeom prst="ellipse">
            <a:avLst/>
          </a:prstGeom>
          <a:solidFill>
            <a:srgbClr val="0070C0"/>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EC536E64-FC97-5145-BAC2-C918382C27BA}"/>
              </a:ext>
            </a:extLst>
          </p:cNvPr>
          <p:cNvSpPr/>
          <p:nvPr/>
        </p:nvSpPr>
        <p:spPr bwMode="auto">
          <a:xfrm>
            <a:off x="6933261" y="1586223"/>
            <a:ext cx="1608708" cy="1608708"/>
          </a:xfrm>
          <a:prstGeom prst="ellipse">
            <a:avLst/>
          </a:prstGeom>
          <a:solidFill>
            <a:srgbClr val="FFC000"/>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pic>
        <p:nvPicPr>
          <p:cNvPr id="18" name="Image 17">
            <a:extLst>
              <a:ext uri="{FF2B5EF4-FFF2-40B4-BE49-F238E27FC236}">
                <a16:creationId xmlns:a16="http://schemas.microsoft.com/office/drawing/2014/main" id="{36D51BFF-4ADA-B648-8828-A0AA36D20CA4}"/>
              </a:ext>
            </a:extLst>
          </p:cNvPr>
          <p:cNvPicPr>
            <a:picLocks noChangeAspect="1"/>
          </p:cNvPicPr>
          <p:nvPr/>
        </p:nvPicPr>
        <p:blipFill>
          <a:blip r:embed="rId3"/>
          <a:stretch>
            <a:fillRect/>
          </a:stretch>
        </p:blipFill>
        <p:spPr>
          <a:xfrm>
            <a:off x="928507" y="2043674"/>
            <a:ext cx="965200" cy="825500"/>
          </a:xfrm>
          <a:prstGeom prst="rect">
            <a:avLst/>
          </a:prstGeom>
        </p:spPr>
      </p:pic>
      <p:pic>
        <p:nvPicPr>
          <p:cNvPr id="19" name="Image 18">
            <a:extLst>
              <a:ext uri="{FF2B5EF4-FFF2-40B4-BE49-F238E27FC236}">
                <a16:creationId xmlns:a16="http://schemas.microsoft.com/office/drawing/2014/main" id="{3C0F23D6-F5DA-3443-B6F5-5AB61EF2C08F}"/>
              </a:ext>
            </a:extLst>
          </p:cNvPr>
          <p:cNvPicPr>
            <a:picLocks noChangeAspect="1"/>
          </p:cNvPicPr>
          <p:nvPr/>
        </p:nvPicPr>
        <p:blipFill>
          <a:blip r:embed="rId4"/>
          <a:stretch>
            <a:fillRect/>
          </a:stretch>
        </p:blipFill>
        <p:spPr>
          <a:xfrm>
            <a:off x="3059910" y="1989538"/>
            <a:ext cx="889000" cy="838200"/>
          </a:xfrm>
          <a:prstGeom prst="rect">
            <a:avLst/>
          </a:prstGeom>
        </p:spPr>
      </p:pic>
      <p:cxnSp>
        <p:nvCxnSpPr>
          <p:cNvPr id="20" name="Connecteur droit 19">
            <a:extLst>
              <a:ext uri="{FF2B5EF4-FFF2-40B4-BE49-F238E27FC236}">
                <a16:creationId xmlns:a16="http://schemas.microsoft.com/office/drawing/2014/main" id="{27ABDE2C-5C05-A545-BD2E-727DBCF275E9}"/>
              </a:ext>
            </a:extLst>
          </p:cNvPr>
          <p:cNvCxnSpPr/>
          <p:nvPr/>
        </p:nvCxnSpPr>
        <p:spPr bwMode="auto">
          <a:xfrm>
            <a:off x="1331640" y="3282842"/>
            <a:ext cx="0" cy="288032"/>
          </a:xfrm>
          <a:prstGeom prst="line">
            <a:avLst/>
          </a:prstGeom>
          <a:noFill/>
          <a:ln w="19050" cap="flat" cmpd="sng" algn="ctr">
            <a:solidFill>
              <a:srgbClr val="346B0A"/>
            </a:solidFill>
            <a:prstDash val="solid"/>
            <a:round/>
            <a:headEnd type="none" w="med" len="med"/>
            <a:tailEnd type="none" w="med" len="med"/>
          </a:ln>
          <a:effectLst/>
        </p:spPr>
      </p:cxnSp>
      <p:cxnSp>
        <p:nvCxnSpPr>
          <p:cNvPr id="21" name="Connecteur droit 20">
            <a:extLst>
              <a:ext uri="{FF2B5EF4-FFF2-40B4-BE49-F238E27FC236}">
                <a16:creationId xmlns:a16="http://schemas.microsoft.com/office/drawing/2014/main" id="{1D30F0B3-7CBD-E246-80E2-454E787832A5}"/>
              </a:ext>
            </a:extLst>
          </p:cNvPr>
          <p:cNvCxnSpPr/>
          <p:nvPr/>
        </p:nvCxnSpPr>
        <p:spPr bwMode="auto">
          <a:xfrm>
            <a:off x="3499746" y="3282842"/>
            <a:ext cx="0" cy="288032"/>
          </a:xfrm>
          <a:prstGeom prst="line">
            <a:avLst/>
          </a:prstGeom>
          <a:noFill/>
          <a:ln w="19050" cap="flat" cmpd="sng" algn="ctr">
            <a:solidFill>
              <a:srgbClr val="346B0A"/>
            </a:solidFill>
            <a:prstDash val="solid"/>
            <a:round/>
            <a:headEnd type="none" w="med" len="med"/>
            <a:tailEnd type="none" w="med" len="med"/>
          </a:ln>
          <a:effectLst/>
        </p:spPr>
      </p:cxnSp>
      <p:cxnSp>
        <p:nvCxnSpPr>
          <p:cNvPr id="22" name="Connecteur droit 21">
            <a:extLst>
              <a:ext uri="{FF2B5EF4-FFF2-40B4-BE49-F238E27FC236}">
                <a16:creationId xmlns:a16="http://schemas.microsoft.com/office/drawing/2014/main" id="{57F19665-BBFC-944F-8B67-32BCC55E5382}"/>
              </a:ext>
            </a:extLst>
          </p:cNvPr>
          <p:cNvCxnSpPr/>
          <p:nvPr/>
        </p:nvCxnSpPr>
        <p:spPr bwMode="auto">
          <a:xfrm>
            <a:off x="5627596" y="3282842"/>
            <a:ext cx="0" cy="288032"/>
          </a:xfrm>
          <a:prstGeom prst="line">
            <a:avLst/>
          </a:prstGeom>
          <a:noFill/>
          <a:ln w="19050" cap="flat" cmpd="sng" algn="ctr">
            <a:solidFill>
              <a:srgbClr val="346B0A"/>
            </a:solidFill>
            <a:prstDash val="solid"/>
            <a:round/>
            <a:headEnd type="none" w="med" len="med"/>
            <a:tailEnd type="none" w="med" len="med"/>
          </a:ln>
          <a:effectLst/>
        </p:spPr>
      </p:cxnSp>
      <p:cxnSp>
        <p:nvCxnSpPr>
          <p:cNvPr id="23" name="Connecteur droit 22">
            <a:extLst>
              <a:ext uri="{FF2B5EF4-FFF2-40B4-BE49-F238E27FC236}">
                <a16:creationId xmlns:a16="http://schemas.microsoft.com/office/drawing/2014/main" id="{99F5E344-434C-D045-BCE8-10DCAC17CE29}"/>
              </a:ext>
            </a:extLst>
          </p:cNvPr>
          <p:cNvCxnSpPr/>
          <p:nvPr/>
        </p:nvCxnSpPr>
        <p:spPr bwMode="auto">
          <a:xfrm>
            <a:off x="7772698" y="3282842"/>
            <a:ext cx="0" cy="288032"/>
          </a:xfrm>
          <a:prstGeom prst="line">
            <a:avLst/>
          </a:prstGeom>
          <a:noFill/>
          <a:ln w="19050" cap="flat" cmpd="sng" algn="ctr">
            <a:solidFill>
              <a:srgbClr val="346B0A"/>
            </a:solidFill>
            <a:prstDash val="solid"/>
            <a:round/>
            <a:headEnd type="none" w="med" len="med"/>
            <a:tailEnd type="none" w="med" len="med"/>
          </a:ln>
          <a:effectLst/>
        </p:spPr>
      </p:cxnSp>
      <p:pic>
        <p:nvPicPr>
          <p:cNvPr id="24" name="Image 23">
            <a:extLst>
              <a:ext uri="{FF2B5EF4-FFF2-40B4-BE49-F238E27FC236}">
                <a16:creationId xmlns:a16="http://schemas.microsoft.com/office/drawing/2014/main" id="{56F7ACD7-B18B-C148-B401-25DA94B9FD2B}"/>
              </a:ext>
            </a:extLst>
          </p:cNvPr>
          <p:cNvPicPr>
            <a:picLocks noChangeAspect="1"/>
          </p:cNvPicPr>
          <p:nvPr/>
        </p:nvPicPr>
        <p:blipFill>
          <a:blip r:embed="rId5"/>
          <a:stretch>
            <a:fillRect/>
          </a:stretch>
        </p:blipFill>
        <p:spPr>
          <a:xfrm>
            <a:off x="7293115" y="2061538"/>
            <a:ext cx="889000" cy="711200"/>
          </a:xfrm>
          <a:prstGeom prst="rect">
            <a:avLst/>
          </a:prstGeom>
        </p:spPr>
      </p:pic>
      <p:pic>
        <p:nvPicPr>
          <p:cNvPr id="25" name="Image 24">
            <a:extLst>
              <a:ext uri="{FF2B5EF4-FFF2-40B4-BE49-F238E27FC236}">
                <a16:creationId xmlns:a16="http://schemas.microsoft.com/office/drawing/2014/main" id="{F7C36DF9-9404-8E4F-8184-33BB5C10EA8D}"/>
              </a:ext>
            </a:extLst>
          </p:cNvPr>
          <p:cNvPicPr>
            <a:picLocks noChangeAspect="1"/>
          </p:cNvPicPr>
          <p:nvPr/>
        </p:nvPicPr>
        <p:blipFill>
          <a:blip r:embed="rId6"/>
          <a:stretch>
            <a:fillRect/>
          </a:stretch>
        </p:blipFill>
        <p:spPr>
          <a:xfrm>
            <a:off x="5188973" y="2043674"/>
            <a:ext cx="923716" cy="771712"/>
          </a:xfrm>
          <a:prstGeom prst="rect">
            <a:avLst/>
          </a:prstGeom>
        </p:spPr>
      </p:pic>
      <p:grpSp>
        <p:nvGrpSpPr>
          <p:cNvPr id="26" name="Groupe 25">
            <a:extLst>
              <a:ext uri="{FF2B5EF4-FFF2-40B4-BE49-F238E27FC236}">
                <a16:creationId xmlns:a16="http://schemas.microsoft.com/office/drawing/2014/main" id="{1271A883-3082-B744-9A04-DF00FF5A32ED}"/>
              </a:ext>
            </a:extLst>
          </p:cNvPr>
          <p:cNvGrpSpPr/>
          <p:nvPr/>
        </p:nvGrpSpPr>
        <p:grpSpPr>
          <a:xfrm>
            <a:off x="5434202" y="1100689"/>
            <a:ext cx="703537" cy="72008"/>
            <a:chOff x="467544" y="2394040"/>
            <a:chExt cx="703537" cy="72008"/>
          </a:xfrm>
        </p:grpSpPr>
        <p:sp>
          <p:nvSpPr>
            <p:cNvPr id="27" name="Ellipse 26">
              <a:extLst>
                <a:ext uri="{FF2B5EF4-FFF2-40B4-BE49-F238E27FC236}">
                  <a16:creationId xmlns:a16="http://schemas.microsoft.com/office/drawing/2014/main" id="{48141B30-CA74-DB41-AEEC-747D74783881}"/>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8" name="Ellipse 27">
              <a:extLst>
                <a:ext uri="{FF2B5EF4-FFF2-40B4-BE49-F238E27FC236}">
                  <a16:creationId xmlns:a16="http://schemas.microsoft.com/office/drawing/2014/main" id="{AD7404CF-03D2-B94D-8919-5D91A7CEDE70}"/>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9" name="Ellipse 28">
              <a:extLst>
                <a:ext uri="{FF2B5EF4-FFF2-40B4-BE49-F238E27FC236}">
                  <a16:creationId xmlns:a16="http://schemas.microsoft.com/office/drawing/2014/main" id="{84B9BCA9-9FD7-EC4E-A8AA-F6E395E0D104}"/>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0" name="Ellipse 29">
              <a:extLst>
                <a:ext uri="{FF2B5EF4-FFF2-40B4-BE49-F238E27FC236}">
                  <a16:creationId xmlns:a16="http://schemas.microsoft.com/office/drawing/2014/main" id="{6528FE1D-30C4-0F47-BA03-27F48D150474}"/>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2" name="Espace réservé de la date 1">
            <a:extLst>
              <a:ext uri="{FF2B5EF4-FFF2-40B4-BE49-F238E27FC236}">
                <a16:creationId xmlns:a16="http://schemas.microsoft.com/office/drawing/2014/main" id="{2BDF5DE3-71C1-184B-BB02-0846D24EF0E8}"/>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ECFF7B7C-05C1-1149-8D8B-73FDAC21B35D}"/>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0D21AD45-43A7-EF40-8DE7-C32B93202561}"/>
              </a:ext>
            </a:extLst>
          </p:cNvPr>
          <p:cNvSpPr>
            <a:spLocks noGrp="1"/>
          </p:cNvSpPr>
          <p:nvPr>
            <p:ph type="sldNum" sz="quarter" idx="12"/>
          </p:nvPr>
        </p:nvSpPr>
        <p:spPr/>
        <p:txBody>
          <a:bodyPr/>
          <a:lstStyle/>
          <a:p>
            <a:fld id="{92A23C4A-E48D-5640-B4C6-E7937792EB97}" type="slidenum">
              <a:rPr lang="fr-FR" smtClean="0"/>
              <a:pPr/>
              <a:t>19</a:t>
            </a:fld>
            <a:endParaRPr lang="fr-FR" dirty="0"/>
          </a:p>
        </p:txBody>
      </p:sp>
      <p:sp>
        <p:nvSpPr>
          <p:cNvPr id="32" name="Rectangle 31">
            <a:extLst>
              <a:ext uri="{FF2B5EF4-FFF2-40B4-BE49-F238E27FC236}">
                <a16:creationId xmlns:a16="http://schemas.microsoft.com/office/drawing/2014/main" id="{FCDF2FEF-43EF-ABA7-C6A7-52D4813BF00B}"/>
              </a:ext>
            </a:extLst>
          </p:cNvPr>
          <p:cNvSpPr/>
          <p:nvPr/>
        </p:nvSpPr>
        <p:spPr>
          <a:xfrm>
            <a:off x="445633" y="3917313"/>
            <a:ext cx="1772013" cy="677108"/>
          </a:xfrm>
          <a:prstGeom prst="rect">
            <a:avLst/>
          </a:prstGeom>
        </p:spPr>
        <p:txBody>
          <a:bodyPr wrap="square">
            <a:spAutoFit/>
          </a:bodyPr>
          <a:lstStyle/>
          <a:p>
            <a:pPr algn="ctr"/>
            <a:r>
              <a:rPr lang="fr-FR" dirty="0">
                <a:solidFill>
                  <a:srgbClr val="346B0A"/>
                </a:solidFill>
                <a:latin typeface="Trade Gothic LT Std Condensed N" panose="020B0606020502020204" pitchFamily="34" charset="77"/>
                <a:cs typeface="Calibri" panose="020F0502020204030204" pitchFamily="34" charset="0"/>
              </a:rPr>
              <a:t>BON POUR LA SANTE</a:t>
            </a:r>
          </a:p>
          <a:p>
            <a:pPr algn="ctr"/>
            <a:r>
              <a:rPr lang="fr-FR" sz="1200" b="1" dirty="0">
                <a:solidFill>
                  <a:srgbClr val="346B0A"/>
                </a:solidFill>
                <a:latin typeface="Trade Gothic LT Std Condensed N" panose="020B0606020502020204" pitchFamily="34" charset="77"/>
                <a:cs typeface="Calibri" panose="020F0502020204030204" pitchFamily="34" charset="0"/>
              </a:rPr>
              <a:t>2</a:t>
            </a:r>
            <a:r>
              <a:rPr lang="fr-FR" sz="1200" b="1" baseline="30000" dirty="0">
                <a:solidFill>
                  <a:srgbClr val="346B0A"/>
                </a:solidFill>
                <a:latin typeface="Trade Gothic LT Std Condensed N" panose="020B0606020502020204" pitchFamily="34" charset="77"/>
                <a:cs typeface="Calibri" panose="020F0502020204030204" pitchFamily="34" charset="0"/>
              </a:rPr>
              <a:t>ÈME</a:t>
            </a:r>
            <a:r>
              <a:rPr lang="fr-FR" sz="1200" b="1" dirty="0">
                <a:solidFill>
                  <a:srgbClr val="346B0A"/>
                </a:solidFill>
                <a:latin typeface="Trade Gothic LT Std Condensed N" panose="020B0606020502020204" pitchFamily="34" charset="77"/>
                <a:cs typeface="Calibri" panose="020F0502020204030204" pitchFamily="34" charset="0"/>
              </a:rPr>
              <a:t> CRITÈRE DE CHOIX </a:t>
            </a:r>
            <a:r>
              <a:rPr lang="fr-FR" sz="1200" dirty="0">
                <a:solidFill>
                  <a:srgbClr val="346B0A"/>
                </a:solidFill>
                <a:latin typeface="Trade Gothic LT Std Condensed N" panose="020B0606020502020204" pitchFamily="34" charset="77"/>
                <a:cs typeface="Calibri" panose="020F0502020204030204" pitchFamily="34" charset="0"/>
              </a:rPr>
              <a:t>dans l’acte d’achat  </a:t>
            </a:r>
          </a:p>
        </p:txBody>
      </p:sp>
      <p:sp>
        <p:nvSpPr>
          <p:cNvPr id="33" name="Rectangle 32">
            <a:extLst>
              <a:ext uri="{FF2B5EF4-FFF2-40B4-BE49-F238E27FC236}">
                <a16:creationId xmlns:a16="http://schemas.microsoft.com/office/drawing/2014/main" id="{03760BD6-5BF6-D387-3F16-BAEB355AE8C6}"/>
              </a:ext>
            </a:extLst>
          </p:cNvPr>
          <p:cNvSpPr/>
          <p:nvPr/>
        </p:nvSpPr>
        <p:spPr>
          <a:xfrm>
            <a:off x="2433329" y="3917313"/>
            <a:ext cx="2160921" cy="677108"/>
          </a:xfrm>
          <a:prstGeom prst="rect">
            <a:avLst/>
          </a:prstGeom>
        </p:spPr>
        <p:txBody>
          <a:bodyPr wrap="square">
            <a:spAutoFit/>
          </a:bodyPr>
          <a:lstStyle/>
          <a:p>
            <a:pPr algn="ctr"/>
            <a:r>
              <a:rPr lang="fr-FR" b="1" dirty="0">
                <a:solidFill>
                  <a:srgbClr val="346B0A"/>
                </a:solidFill>
                <a:latin typeface="Trade Gothic LT Std Condensed N" panose="020B0606020502020204" pitchFamily="34" charset="77"/>
                <a:cs typeface="Calibri" panose="020F0502020204030204" pitchFamily="34" charset="0"/>
              </a:rPr>
              <a:t>42% DES FRANCAIS</a:t>
            </a:r>
          </a:p>
          <a:p>
            <a:pPr algn="ctr"/>
            <a:r>
              <a:rPr lang="fr-FR" sz="1200" dirty="0">
                <a:solidFill>
                  <a:srgbClr val="346B0A"/>
                </a:solidFill>
                <a:latin typeface="Trade Gothic LT Std Condensed N" panose="020B0606020502020204" pitchFamily="34" charset="77"/>
                <a:cs typeface="Calibri" panose="020F0502020204030204" pitchFamily="34" charset="0"/>
              </a:rPr>
              <a:t>Envisagent d’acheter plus souvent des produits français</a:t>
            </a:r>
          </a:p>
        </p:txBody>
      </p:sp>
      <p:sp>
        <p:nvSpPr>
          <p:cNvPr id="34" name="Rectangle 33">
            <a:extLst>
              <a:ext uri="{FF2B5EF4-FFF2-40B4-BE49-F238E27FC236}">
                <a16:creationId xmlns:a16="http://schemas.microsoft.com/office/drawing/2014/main" id="{85343B87-7153-B225-CEA7-6F1D0584426B}"/>
              </a:ext>
            </a:extLst>
          </p:cNvPr>
          <p:cNvSpPr/>
          <p:nvPr/>
        </p:nvSpPr>
        <p:spPr>
          <a:xfrm>
            <a:off x="6821760" y="3886535"/>
            <a:ext cx="1949882" cy="707886"/>
          </a:xfrm>
          <a:prstGeom prst="rect">
            <a:avLst/>
          </a:prstGeom>
        </p:spPr>
        <p:txBody>
          <a:bodyPr wrap="square">
            <a:spAutoFit/>
          </a:bodyPr>
          <a:lstStyle/>
          <a:p>
            <a:pPr algn="ctr"/>
            <a:r>
              <a:rPr lang="fr-FR" sz="1200" dirty="0">
                <a:solidFill>
                  <a:srgbClr val="346B0A"/>
                </a:solidFill>
                <a:latin typeface="Trade Gothic LT Std Condensed N" panose="020B0606020502020204" pitchFamily="34" charset="77"/>
                <a:cs typeface="Calibri" panose="020F0502020204030204" pitchFamily="34" charset="0"/>
              </a:rPr>
              <a:t>Conséquence de la crise sanitaire,</a:t>
            </a:r>
            <a:r>
              <a:rPr lang="fr-FR" dirty="0">
                <a:solidFill>
                  <a:srgbClr val="346B0A"/>
                </a:solidFill>
                <a:latin typeface="Trade Gothic LT Std Condensed N" panose="020B0606020502020204" pitchFamily="34" charset="77"/>
                <a:cs typeface="Calibri" panose="020F0502020204030204" pitchFamily="34" charset="0"/>
              </a:rPr>
              <a:t> </a:t>
            </a:r>
            <a:r>
              <a:rPr lang="fr-FR" b="1" dirty="0">
                <a:solidFill>
                  <a:srgbClr val="346B0A"/>
                </a:solidFill>
                <a:latin typeface="Trade Gothic LT Std Condensed N" panose="020B0606020502020204" pitchFamily="34" charset="77"/>
                <a:cs typeface="Calibri" panose="020F0502020204030204" pitchFamily="34" charset="0"/>
              </a:rPr>
              <a:t>1</a:t>
            </a:r>
            <a:r>
              <a:rPr lang="fr-FR" b="1" baseline="30000" dirty="0">
                <a:solidFill>
                  <a:srgbClr val="346B0A"/>
                </a:solidFill>
                <a:latin typeface="Trade Gothic LT Std Condensed N" panose="020B0606020502020204" pitchFamily="34" charset="77"/>
                <a:cs typeface="Calibri" panose="020F0502020204030204" pitchFamily="34" charset="0"/>
              </a:rPr>
              <a:t>ER</a:t>
            </a:r>
            <a:r>
              <a:rPr lang="fr-FR" b="1" dirty="0">
                <a:solidFill>
                  <a:srgbClr val="346B0A"/>
                </a:solidFill>
                <a:latin typeface="Trade Gothic LT Std Condensed N" panose="020B0606020502020204" pitchFamily="34" charset="77"/>
                <a:cs typeface="Calibri" panose="020F0502020204030204" pitchFamily="34" charset="0"/>
              </a:rPr>
              <a:t> CRITÈRE DE CHOIX </a:t>
            </a:r>
            <a:r>
              <a:rPr lang="fr-FR" sz="1200" dirty="0">
                <a:solidFill>
                  <a:srgbClr val="346B0A"/>
                </a:solidFill>
                <a:latin typeface="Trade Gothic LT Std Condensed N" panose="020B0606020502020204" pitchFamily="34" charset="77"/>
                <a:cs typeface="Calibri" panose="020F0502020204030204" pitchFamily="34" charset="0"/>
              </a:rPr>
              <a:t>dans l’acte d’achat</a:t>
            </a:r>
          </a:p>
        </p:txBody>
      </p:sp>
    </p:spTree>
    <p:extLst>
      <p:ext uri="{BB962C8B-B14F-4D97-AF65-F5344CB8AC3E}">
        <p14:creationId xmlns:p14="http://schemas.microsoft.com/office/powerpoint/2010/main" val="22164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F50BA29B-7FA9-E341-90C4-F0DB0AFB24ED}"/>
              </a:ext>
            </a:extLst>
          </p:cNvPr>
          <p:cNvSpPr/>
          <p:nvPr/>
        </p:nvSpPr>
        <p:spPr bwMode="auto">
          <a:xfrm>
            <a:off x="5566001" y="2094851"/>
            <a:ext cx="6207305" cy="6207305"/>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latin typeface="Script MT Bold" pitchFamily="66" charset="0"/>
            </a:endParaRPr>
          </a:p>
        </p:txBody>
      </p:sp>
      <p:sp>
        <p:nvSpPr>
          <p:cNvPr id="6" name="Rectangle : coins arrondis 5">
            <a:extLst>
              <a:ext uri="{FF2B5EF4-FFF2-40B4-BE49-F238E27FC236}">
                <a16:creationId xmlns:a16="http://schemas.microsoft.com/office/drawing/2014/main" id="{34AD8BEF-B056-6C47-BDB4-11950196FEB9}"/>
              </a:ext>
            </a:extLst>
          </p:cNvPr>
          <p:cNvSpPr/>
          <p:nvPr/>
        </p:nvSpPr>
        <p:spPr bwMode="auto">
          <a:xfrm>
            <a:off x="-396552" y="4803999"/>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latin typeface="Script MT Bold" pitchFamily="66" charset="0"/>
            </a:endParaRPr>
          </a:p>
        </p:txBody>
      </p:sp>
      <p:sp>
        <p:nvSpPr>
          <p:cNvPr id="8" name="Ellipse 7">
            <a:extLst>
              <a:ext uri="{FF2B5EF4-FFF2-40B4-BE49-F238E27FC236}">
                <a16:creationId xmlns:a16="http://schemas.microsoft.com/office/drawing/2014/main" id="{7D63EFE0-2C5B-134C-9BB2-658C4798F1AC}"/>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latin typeface="Script MT Bold" pitchFamily="66" charset="0"/>
            </a:endParaRPr>
          </a:p>
        </p:txBody>
      </p:sp>
      <p:pic>
        <p:nvPicPr>
          <p:cNvPr id="9" name="Image 8">
            <a:extLst>
              <a:ext uri="{FF2B5EF4-FFF2-40B4-BE49-F238E27FC236}">
                <a16:creationId xmlns:a16="http://schemas.microsoft.com/office/drawing/2014/main" id="{51AF42D2-DCC0-4F45-B46D-22B7CF3F5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79" y="164431"/>
            <a:ext cx="1916415" cy="1080120"/>
          </a:xfrm>
          <a:prstGeom prst="rect">
            <a:avLst/>
          </a:prstGeom>
        </p:spPr>
      </p:pic>
      <p:grpSp>
        <p:nvGrpSpPr>
          <p:cNvPr id="26" name="Groupe 25">
            <a:extLst>
              <a:ext uri="{FF2B5EF4-FFF2-40B4-BE49-F238E27FC236}">
                <a16:creationId xmlns:a16="http://schemas.microsoft.com/office/drawing/2014/main" id="{1271A883-3082-B744-9A04-DF00FF5A32ED}"/>
              </a:ext>
            </a:extLst>
          </p:cNvPr>
          <p:cNvGrpSpPr/>
          <p:nvPr/>
        </p:nvGrpSpPr>
        <p:grpSpPr>
          <a:xfrm>
            <a:off x="4723024" y="1120090"/>
            <a:ext cx="703537" cy="72008"/>
            <a:chOff x="467544" y="2394040"/>
            <a:chExt cx="703537" cy="72008"/>
          </a:xfrm>
        </p:grpSpPr>
        <p:sp>
          <p:nvSpPr>
            <p:cNvPr id="27" name="Ellipse 26">
              <a:extLst>
                <a:ext uri="{FF2B5EF4-FFF2-40B4-BE49-F238E27FC236}">
                  <a16:creationId xmlns:a16="http://schemas.microsoft.com/office/drawing/2014/main" id="{48141B30-CA74-DB41-AEEC-747D74783881}"/>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latin typeface="Script MT Bold" pitchFamily="66" charset="0"/>
              </a:endParaRPr>
            </a:p>
          </p:txBody>
        </p:sp>
        <p:sp>
          <p:nvSpPr>
            <p:cNvPr id="28" name="Ellipse 27">
              <a:extLst>
                <a:ext uri="{FF2B5EF4-FFF2-40B4-BE49-F238E27FC236}">
                  <a16:creationId xmlns:a16="http://schemas.microsoft.com/office/drawing/2014/main" id="{AD7404CF-03D2-B94D-8919-5D91A7CEDE70}"/>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latin typeface="Script MT Bold" pitchFamily="66" charset="0"/>
              </a:endParaRPr>
            </a:p>
          </p:txBody>
        </p:sp>
        <p:sp>
          <p:nvSpPr>
            <p:cNvPr id="29" name="Ellipse 28">
              <a:extLst>
                <a:ext uri="{FF2B5EF4-FFF2-40B4-BE49-F238E27FC236}">
                  <a16:creationId xmlns:a16="http://schemas.microsoft.com/office/drawing/2014/main" id="{84B9BCA9-9FD7-EC4E-A8AA-F6E395E0D104}"/>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latin typeface="Script MT Bold" pitchFamily="66" charset="0"/>
              </a:endParaRPr>
            </a:p>
          </p:txBody>
        </p:sp>
        <p:sp>
          <p:nvSpPr>
            <p:cNvPr id="30" name="Ellipse 29">
              <a:extLst>
                <a:ext uri="{FF2B5EF4-FFF2-40B4-BE49-F238E27FC236}">
                  <a16:creationId xmlns:a16="http://schemas.microsoft.com/office/drawing/2014/main" id="{6528FE1D-30C4-0F47-BA03-27F48D150474}"/>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latin typeface="Script MT Bold" pitchFamily="66" charset="0"/>
              </a:endParaRPr>
            </a:p>
          </p:txBody>
        </p:sp>
      </p:grpSp>
      <p:sp>
        <p:nvSpPr>
          <p:cNvPr id="4" name="Espace réservé du numéro de diapositive 3">
            <a:extLst>
              <a:ext uri="{FF2B5EF4-FFF2-40B4-BE49-F238E27FC236}">
                <a16:creationId xmlns:a16="http://schemas.microsoft.com/office/drawing/2014/main" id="{0D21AD45-43A7-EF40-8DE7-C32B93202561}"/>
              </a:ext>
            </a:extLst>
          </p:cNvPr>
          <p:cNvSpPr>
            <a:spLocks noGrp="1"/>
          </p:cNvSpPr>
          <p:nvPr>
            <p:ph type="sldNum" sz="quarter" idx="12"/>
          </p:nvPr>
        </p:nvSpPr>
        <p:spPr/>
        <p:txBody>
          <a:bodyPr/>
          <a:lstStyle/>
          <a:p>
            <a:fld id="{92A23C4A-E48D-5640-B4C6-E7937792EB97}" type="slidenum">
              <a:rPr lang="fr-FR" smtClean="0"/>
              <a:pPr/>
              <a:t>2</a:t>
            </a:fld>
            <a:endParaRPr lang="fr-FR"/>
          </a:p>
        </p:txBody>
      </p:sp>
      <p:sp>
        <p:nvSpPr>
          <p:cNvPr id="3" name="Rectangle 2">
            <a:extLst>
              <a:ext uri="{FF2B5EF4-FFF2-40B4-BE49-F238E27FC236}">
                <a16:creationId xmlns:a16="http://schemas.microsoft.com/office/drawing/2014/main" id="{B687D009-0CF0-4CAB-BB05-BC33B491A2D0}"/>
              </a:ext>
            </a:extLst>
          </p:cNvPr>
          <p:cNvSpPr/>
          <p:nvPr/>
        </p:nvSpPr>
        <p:spPr>
          <a:xfrm>
            <a:off x="2521528" y="163317"/>
            <a:ext cx="6497786" cy="938719"/>
          </a:xfrm>
          <a:prstGeom prst="rect">
            <a:avLst/>
          </a:prstGeom>
        </p:spPr>
        <p:txBody>
          <a:bodyPr wrap="square" lIns="91440" tIns="45720" rIns="91440" bIns="45720" anchor="t">
            <a:spAutoFit/>
          </a:bodyPr>
          <a:lstStyle/>
          <a:p>
            <a:pPr algn="ctr">
              <a:lnSpc>
                <a:spcPts val="3280"/>
              </a:lnSpc>
              <a:defRPr/>
            </a:pPr>
            <a:r>
              <a:rPr lang="fr-FR" sz="3000" b="1" dirty="0">
                <a:solidFill>
                  <a:srgbClr val="346B0A"/>
                </a:solidFill>
                <a:latin typeface="+mj-lt"/>
                <a:ea typeface="ＭＳ Ｐゴシック"/>
                <a:cs typeface="Calibri"/>
              </a:rPr>
              <a:t>Contexte général…nombreuses questions… </a:t>
            </a:r>
            <a:endParaRPr lang="fr-FR" sz="1050" dirty="0">
              <a:latin typeface="+mj-lt"/>
            </a:endParaRPr>
          </a:p>
        </p:txBody>
      </p:sp>
      <p:pic>
        <p:nvPicPr>
          <p:cNvPr id="10" name="Image 9">
            <a:extLst>
              <a:ext uri="{FF2B5EF4-FFF2-40B4-BE49-F238E27FC236}">
                <a16:creationId xmlns:a16="http://schemas.microsoft.com/office/drawing/2014/main" id="{F7F054BE-BCEB-442B-8531-AFB4D794E6A4}"/>
              </a:ext>
            </a:extLst>
          </p:cNvPr>
          <p:cNvPicPr>
            <a:picLocks noChangeAspect="1"/>
          </p:cNvPicPr>
          <p:nvPr/>
        </p:nvPicPr>
        <p:blipFill>
          <a:blip r:embed="rId3"/>
          <a:stretch>
            <a:fillRect/>
          </a:stretch>
        </p:blipFill>
        <p:spPr>
          <a:xfrm>
            <a:off x="255543" y="2139124"/>
            <a:ext cx="2827906" cy="1617456"/>
          </a:xfrm>
          <a:prstGeom prst="rect">
            <a:avLst/>
          </a:prstGeom>
        </p:spPr>
      </p:pic>
      <p:pic>
        <p:nvPicPr>
          <p:cNvPr id="14" name="Image 13">
            <a:extLst>
              <a:ext uri="{FF2B5EF4-FFF2-40B4-BE49-F238E27FC236}">
                <a16:creationId xmlns:a16="http://schemas.microsoft.com/office/drawing/2014/main" id="{8E1ECC54-397D-4FCD-BB2D-F98A19691573}"/>
              </a:ext>
            </a:extLst>
          </p:cNvPr>
          <p:cNvPicPr>
            <a:picLocks noChangeAspect="1"/>
          </p:cNvPicPr>
          <p:nvPr/>
        </p:nvPicPr>
        <p:blipFill>
          <a:blip r:embed="rId4"/>
          <a:stretch>
            <a:fillRect/>
          </a:stretch>
        </p:blipFill>
        <p:spPr>
          <a:xfrm>
            <a:off x="1873433" y="2570004"/>
            <a:ext cx="3552100" cy="1916758"/>
          </a:xfrm>
          <a:prstGeom prst="rect">
            <a:avLst/>
          </a:prstGeom>
        </p:spPr>
      </p:pic>
      <p:pic>
        <p:nvPicPr>
          <p:cNvPr id="38" name="Image 37">
            <a:extLst>
              <a:ext uri="{FF2B5EF4-FFF2-40B4-BE49-F238E27FC236}">
                <a16:creationId xmlns:a16="http://schemas.microsoft.com/office/drawing/2014/main" id="{DF91E8F5-6FA6-4A6E-9E8A-2E167DF35903}"/>
              </a:ext>
            </a:extLst>
          </p:cNvPr>
          <p:cNvPicPr>
            <a:picLocks noChangeAspect="1"/>
          </p:cNvPicPr>
          <p:nvPr/>
        </p:nvPicPr>
        <p:blipFill>
          <a:blip r:embed="rId5"/>
          <a:stretch>
            <a:fillRect/>
          </a:stretch>
        </p:blipFill>
        <p:spPr>
          <a:xfrm>
            <a:off x="2736819" y="1952758"/>
            <a:ext cx="2808467" cy="2227808"/>
          </a:xfrm>
          <a:prstGeom prst="rect">
            <a:avLst/>
          </a:prstGeom>
        </p:spPr>
      </p:pic>
      <p:sp>
        <p:nvSpPr>
          <p:cNvPr id="17" name="Rectangle 16">
            <a:extLst>
              <a:ext uri="{FF2B5EF4-FFF2-40B4-BE49-F238E27FC236}">
                <a16:creationId xmlns:a16="http://schemas.microsoft.com/office/drawing/2014/main" id="{73AF3243-5414-41CF-9EFE-F9E7C24ECA98}"/>
              </a:ext>
            </a:extLst>
          </p:cNvPr>
          <p:cNvSpPr/>
          <p:nvPr/>
        </p:nvSpPr>
        <p:spPr>
          <a:xfrm>
            <a:off x="4313277" y="2722094"/>
            <a:ext cx="2082551" cy="515526"/>
          </a:xfrm>
          <a:prstGeom prst="rect">
            <a:avLst/>
          </a:prstGeom>
          <a:solidFill>
            <a:srgbClr val="FFFF66"/>
          </a:solidFill>
        </p:spPr>
        <p:txBody>
          <a:bodyPr wrap="square" lIns="91440" tIns="45720" rIns="91440" bIns="45720" anchor="t">
            <a:spAutoFit/>
          </a:bodyPr>
          <a:lstStyle/>
          <a:p>
            <a:pPr algn="ctr">
              <a:lnSpc>
                <a:spcPts val="3280"/>
              </a:lnSpc>
              <a:defRPr/>
            </a:pPr>
            <a:r>
              <a:rPr lang="fr-FR" sz="3000" b="1" dirty="0">
                <a:latin typeface="Trade Gothic LT Std Condensed N"/>
                <a:ea typeface="ＭＳ Ｐゴシック"/>
                <a:cs typeface="Calibri"/>
              </a:rPr>
              <a:t>Inflation </a:t>
            </a:r>
            <a:endParaRPr lang="fr-FR" sz="1050" dirty="0"/>
          </a:p>
        </p:txBody>
      </p:sp>
      <p:sp>
        <p:nvSpPr>
          <p:cNvPr id="18" name="Rectangle 17">
            <a:extLst>
              <a:ext uri="{FF2B5EF4-FFF2-40B4-BE49-F238E27FC236}">
                <a16:creationId xmlns:a16="http://schemas.microsoft.com/office/drawing/2014/main" id="{9E4BC8A8-B1A0-4E36-903A-BD7848989E89}"/>
              </a:ext>
            </a:extLst>
          </p:cNvPr>
          <p:cNvSpPr/>
          <p:nvPr/>
        </p:nvSpPr>
        <p:spPr>
          <a:xfrm>
            <a:off x="6709082" y="1272439"/>
            <a:ext cx="1960571" cy="1336520"/>
          </a:xfrm>
          <a:prstGeom prst="rect">
            <a:avLst/>
          </a:prstGeom>
          <a:solidFill>
            <a:srgbClr val="FA2113"/>
          </a:solidFill>
        </p:spPr>
        <p:txBody>
          <a:bodyPr wrap="square" lIns="91440" tIns="45720" rIns="91440" bIns="45720" anchor="t">
            <a:spAutoFit/>
          </a:bodyPr>
          <a:lstStyle/>
          <a:p>
            <a:pPr algn="ctr">
              <a:lnSpc>
                <a:spcPts val="3280"/>
              </a:lnSpc>
              <a:defRPr/>
            </a:pPr>
            <a:r>
              <a:rPr lang="fr-FR" sz="2400" b="1" dirty="0">
                <a:latin typeface="Trade Gothic LT Std Condensed N"/>
                <a:ea typeface="ＭＳ Ｐゴシック"/>
                <a:cs typeface="Calibri"/>
              </a:rPr>
              <a:t>Coûts de production qui explosent </a:t>
            </a:r>
            <a:endParaRPr lang="fr-FR" sz="1050" dirty="0"/>
          </a:p>
        </p:txBody>
      </p:sp>
      <p:sp>
        <p:nvSpPr>
          <p:cNvPr id="20" name="Rectangle 19">
            <a:extLst>
              <a:ext uri="{FF2B5EF4-FFF2-40B4-BE49-F238E27FC236}">
                <a16:creationId xmlns:a16="http://schemas.microsoft.com/office/drawing/2014/main" id="{7990CBB7-9DD6-4205-81E5-F13E51100233}"/>
              </a:ext>
            </a:extLst>
          </p:cNvPr>
          <p:cNvSpPr/>
          <p:nvPr/>
        </p:nvSpPr>
        <p:spPr>
          <a:xfrm>
            <a:off x="2406751" y="3622677"/>
            <a:ext cx="3232843" cy="515526"/>
          </a:xfrm>
          <a:prstGeom prst="rect">
            <a:avLst/>
          </a:prstGeom>
          <a:solidFill>
            <a:srgbClr val="FF6699"/>
          </a:solidFill>
        </p:spPr>
        <p:txBody>
          <a:bodyPr wrap="square" lIns="91440" tIns="45720" rIns="91440" bIns="45720" anchor="t">
            <a:spAutoFit/>
          </a:bodyPr>
          <a:lstStyle/>
          <a:p>
            <a:pPr algn="ctr">
              <a:lnSpc>
                <a:spcPts val="3280"/>
              </a:lnSpc>
              <a:defRPr/>
            </a:pPr>
            <a:r>
              <a:rPr lang="fr-FR" sz="3000" b="1" dirty="0">
                <a:latin typeface="Trade Gothic LT Std Condensed N"/>
                <a:ea typeface="ＭＳ Ｐゴシック"/>
                <a:cs typeface="Calibri"/>
              </a:rPr>
              <a:t>Pouvoir d’achat?</a:t>
            </a:r>
            <a:endParaRPr lang="fr-FR" sz="1050" dirty="0"/>
          </a:p>
        </p:txBody>
      </p:sp>
      <p:sp>
        <p:nvSpPr>
          <p:cNvPr id="21" name="Rectangle 20">
            <a:extLst>
              <a:ext uri="{FF2B5EF4-FFF2-40B4-BE49-F238E27FC236}">
                <a16:creationId xmlns:a16="http://schemas.microsoft.com/office/drawing/2014/main" id="{6E72CC42-DC69-4205-BFE7-542F9D1BBC01}"/>
              </a:ext>
            </a:extLst>
          </p:cNvPr>
          <p:cNvSpPr/>
          <p:nvPr/>
        </p:nvSpPr>
        <p:spPr>
          <a:xfrm>
            <a:off x="5158126" y="3692161"/>
            <a:ext cx="2763965" cy="938719"/>
          </a:xfrm>
          <a:prstGeom prst="rect">
            <a:avLst/>
          </a:prstGeom>
          <a:solidFill>
            <a:srgbClr val="92D050"/>
          </a:solidFill>
        </p:spPr>
        <p:txBody>
          <a:bodyPr wrap="square" lIns="91440" tIns="45720" rIns="91440" bIns="45720" anchor="t">
            <a:spAutoFit/>
          </a:bodyPr>
          <a:lstStyle/>
          <a:p>
            <a:pPr algn="ctr">
              <a:lnSpc>
                <a:spcPts val="3280"/>
              </a:lnSpc>
              <a:defRPr/>
            </a:pPr>
            <a:r>
              <a:rPr lang="fr-FR" sz="3000" b="1" dirty="0">
                <a:latin typeface="Trade Gothic LT Std Condensed N"/>
                <a:ea typeface="ＭＳ Ｐゴシック"/>
                <a:cs typeface="Calibri"/>
              </a:rPr>
              <a:t>Moins mais mieux?</a:t>
            </a:r>
            <a:endParaRPr lang="fr-FR" sz="1050" dirty="0"/>
          </a:p>
        </p:txBody>
      </p:sp>
      <p:sp>
        <p:nvSpPr>
          <p:cNvPr id="22" name="Rectangle 21">
            <a:extLst>
              <a:ext uri="{FF2B5EF4-FFF2-40B4-BE49-F238E27FC236}">
                <a16:creationId xmlns:a16="http://schemas.microsoft.com/office/drawing/2014/main" id="{5B0D8301-2195-429E-B9E0-EA2E6FE58078}"/>
              </a:ext>
            </a:extLst>
          </p:cNvPr>
          <p:cNvSpPr/>
          <p:nvPr/>
        </p:nvSpPr>
        <p:spPr>
          <a:xfrm>
            <a:off x="6132063" y="2836229"/>
            <a:ext cx="2950906" cy="903261"/>
          </a:xfrm>
          <a:prstGeom prst="rect">
            <a:avLst/>
          </a:prstGeom>
          <a:solidFill>
            <a:srgbClr val="00FFCC"/>
          </a:solidFill>
        </p:spPr>
        <p:txBody>
          <a:bodyPr wrap="square" lIns="91440" tIns="45720" rIns="91440" bIns="45720" anchor="t">
            <a:spAutoFit/>
          </a:bodyPr>
          <a:lstStyle/>
          <a:p>
            <a:pPr algn="ctr">
              <a:lnSpc>
                <a:spcPts val="3280"/>
              </a:lnSpc>
              <a:defRPr/>
            </a:pPr>
            <a:r>
              <a:rPr lang="fr-FR" sz="2100" b="1" dirty="0">
                <a:latin typeface="Trade Gothic LT Std Condensed N"/>
                <a:ea typeface="ＭＳ Ｐゴシック"/>
                <a:cs typeface="Calibri"/>
              </a:rPr>
              <a:t>Quelle agriculture pour quelle alimentation?</a:t>
            </a:r>
            <a:endParaRPr lang="fr-FR" sz="900" dirty="0"/>
          </a:p>
        </p:txBody>
      </p:sp>
      <p:sp>
        <p:nvSpPr>
          <p:cNvPr id="24" name="Rectangle 23">
            <a:extLst>
              <a:ext uri="{FF2B5EF4-FFF2-40B4-BE49-F238E27FC236}">
                <a16:creationId xmlns:a16="http://schemas.microsoft.com/office/drawing/2014/main" id="{3740E15E-A48B-43E7-AE7E-ECC8DAF69C24}"/>
              </a:ext>
            </a:extLst>
          </p:cNvPr>
          <p:cNvSpPr/>
          <p:nvPr/>
        </p:nvSpPr>
        <p:spPr>
          <a:xfrm>
            <a:off x="5324245" y="2061962"/>
            <a:ext cx="1067990" cy="515526"/>
          </a:xfrm>
          <a:prstGeom prst="rect">
            <a:avLst/>
          </a:prstGeom>
          <a:solidFill>
            <a:srgbClr val="D353BC"/>
          </a:solidFill>
        </p:spPr>
        <p:txBody>
          <a:bodyPr wrap="square" lIns="91440" tIns="45720" rIns="91440" bIns="45720" anchor="t">
            <a:spAutoFit/>
          </a:bodyPr>
          <a:lstStyle/>
          <a:p>
            <a:pPr algn="ctr">
              <a:lnSpc>
                <a:spcPts val="3280"/>
              </a:lnSpc>
              <a:defRPr/>
            </a:pPr>
            <a:r>
              <a:rPr lang="fr-FR" sz="3000" b="1" dirty="0">
                <a:latin typeface="Trade Gothic LT Std Condensed N"/>
                <a:ea typeface="ＭＳ Ｐゴシック"/>
                <a:cs typeface="Calibri"/>
              </a:rPr>
              <a:t>local</a:t>
            </a:r>
            <a:endParaRPr lang="fr-FR" sz="1050" dirty="0"/>
          </a:p>
        </p:txBody>
      </p:sp>
      <p:sp>
        <p:nvSpPr>
          <p:cNvPr id="25" name="Rectangle 24">
            <a:extLst>
              <a:ext uri="{FF2B5EF4-FFF2-40B4-BE49-F238E27FC236}">
                <a16:creationId xmlns:a16="http://schemas.microsoft.com/office/drawing/2014/main" id="{63BB6ED1-3355-4A5A-8D43-7D62168EBC3D}"/>
              </a:ext>
            </a:extLst>
          </p:cNvPr>
          <p:cNvSpPr/>
          <p:nvPr/>
        </p:nvSpPr>
        <p:spPr>
          <a:xfrm>
            <a:off x="3441009" y="1265615"/>
            <a:ext cx="2455245" cy="515526"/>
          </a:xfrm>
          <a:prstGeom prst="rect">
            <a:avLst/>
          </a:prstGeom>
          <a:solidFill>
            <a:srgbClr val="9CF995"/>
          </a:solidFill>
          <a:ln>
            <a:solidFill>
              <a:schemeClr val="accent1"/>
            </a:solidFill>
          </a:ln>
        </p:spPr>
        <p:txBody>
          <a:bodyPr wrap="square" lIns="91440" tIns="45720" rIns="91440" bIns="45720" anchor="t">
            <a:spAutoFit/>
          </a:bodyPr>
          <a:lstStyle/>
          <a:p>
            <a:pPr algn="ctr">
              <a:lnSpc>
                <a:spcPts val="3280"/>
              </a:lnSpc>
              <a:defRPr/>
            </a:pPr>
            <a:r>
              <a:rPr lang="fr-FR" sz="3000" b="1" dirty="0">
                <a:latin typeface="Trade Gothic LT Std Condensed N"/>
                <a:ea typeface="ＭＳ Ｐゴシック"/>
                <a:cs typeface="Calibri"/>
              </a:rPr>
              <a:t>Circuits courts </a:t>
            </a:r>
            <a:endParaRPr lang="fr-FR" sz="1050" dirty="0"/>
          </a:p>
        </p:txBody>
      </p:sp>
      <p:sp>
        <p:nvSpPr>
          <p:cNvPr id="31" name="Rectangle 30">
            <a:extLst>
              <a:ext uri="{FF2B5EF4-FFF2-40B4-BE49-F238E27FC236}">
                <a16:creationId xmlns:a16="http://schemas.microsoft.com/office/drawing/2014/main" id="{A41E025D-FCBA-4950-87F8-ED0EDF5BF303}"/>
              </a:ext>
            </a:extLst>
          </p:cNvPr>
          <p:cNvSpPr/>
          <p:nvPr/>
        </p:nvSpPr>
        <p:spPr>
          <a:xfrm>
            <a:off x="619149" y="3142768"/>
            <a:ext cx="1545846" cy="515526"/>
          </a:xfrm>
          <a:prstGeom prst="rect">
            <a:avLst/>
          </a:prstGeom>
          <a:solidFill>
            <a:schemeClr val="accent2">
              <a:lumMod val="60000"/>
              <a:lumOff val="40000"/>
            </a:schemeClr>
          </a:solidFill>
        </p:spPr>
        <p:txBody>
          <a:bodyPr wrap="square" lIns="91440" tIns="45720" rIns="91440" bIns="45720" anchor="t">
            <a:spAutoFit/>
          </a:bodyPr>
          <a:lstStyle/>
          <a:p>
            <a:pPr algn="ctr">
              <a:lnSpc>
                <a:spcPts val="3280"/>
              </a:lnSpc>
              <a:defRPr/>
            </a:pPr>
            <a:r>
              <a:rPr lang="fr-FR" sz="3000" b="1" dirty="0">
                <a:latin typeface="Trade Gothic LT Std Condensed N"/>
                <a:ea typeface="ＭＳ Ｐゴシック"/>
                <a:cs typeface="Calibri"/>
              </a:rPr>
              <a:t>drive</a:t>
            </a:r>
            <a:endParaRPr lang="fr-FR" sz="1050" dirty="0"/>
          </a:p>
        </p:txBody>
      </p:sp>
    </p:spTree>
    <p:extLst>
      <p:ext uri="{BB962C8B-B14F-4D97-AF65-F5344CB8AC3E}">
        <p14:creationId xmlns:p14="http://schemas.microsoft.com/office/powerpoint/2010/main" val="39751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e 10">
            <a:extLst>
              <a:ext uri="{FF2B5EF4-FFF2-40B4-BE49-F238E27FC236}">
                <a16:creationId xmlns:a16="http://schemas.microsoft.com/office/drawing/2014/main" id="{EC1807E0-1D72-A2AC-A8D8-58696B57E760}"/>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19" name="ZoneTexte 18">
            <a:extLst>
              <a:ext uri="{FF2B5EF4-FFF2-40B4-BE49-F238E27FC236}">
                <a16:creationId xmlns:a16="http://schemas.microsoft.com/office/drawing/2014/main" id="{6329D55F-5F65-4D1C-8986-125F2FFBA1A2}"/>
              </a:ext>
            </a:extLst>
          </p:cNvPr>
          <p:cNvSpPr txBox="1"/>
          <p:nvPr/>
        </p:nvSpPr>
        <p:spPr>
          <a:xfrm>
            <a:off x="150585" y="2148080"/>
            <a:ext cx="4191389" cy="26776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1 - Indication “Zéro résidu de Pesticides” ou “Sans résidu de pesticides”, est un </a:t>
            </a:r>
            <a:r>
              <a:rPr kumimoji="0" lang="fr-FR" sz="105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critère de choix </a:t>
            </a: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déclaré pour 20 à 27% des sondés (vs 30% pour le bio)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2 - Consentement à payer : 40% sont prêts à payer plus cher un fruit &amp; légume avec allégation : entre </a:t>
            </a:r>
            <a:r>
              <a:rPr kumimoji="0" lang="fr-FR" sz="105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+ 0,10€ </a:t>
            </a: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et </a:t>
            </a:r>
            <a:r>
              <a:rPr kumimoji="0" lang="fr-FR" sz="105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+ 0,30€ </a:t>
            </a: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sur le “Zéro Résidu de Pesticides”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3 - </a:t>
            </a:r>
            <a:r>
              <a:rPr kumimoji="0" lang="fr-FR" sz="105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1 </a:t>
            </a:r>
            <a:r>
              <a:rPr kumimoji="0" lang="fr-FR" sz="1050" b="1" i="0" u="none" strike="noStrike" kern="1200" cap="none" spc="0" normalizeH="0" baseline="0" noProof="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shopper</a:t>
            </a:r>
            <a:r>
              <a:rPr kumimoji="0" lang="fr-FR" sz="105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sur 2 lit les informations sur les packaging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27% des sondés avaient vu la mention SRP ou ZRP ou cultivé sans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4 - le ZRP est la démarche la plus </a:t>
            </a:r>
            <a:r>
              <a:rPr kumimoji="0" lang="fr-FR" sz="1050" b="1" i="0" u="sng"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visible</a:t>
            </a: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et la plus souvent rencontrée par les consommateurs - 60% pensent en avoir déjà acheté</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9" name="ZoneTexte 8">
            <a:extLst>
              <a:ext uri="{FF2B5EF4-FFF2-40B4-BE49-F238E27FC236}">
                <a16:creationId xmlns:a16="http://schemas.microsoft.com/office/drawing/2014/main" id="{789CC318-C7AA-46C6-9303-B358CC53DF0C}"/>
              </a:ext>
            </a:extLst>
          </p:cNvPr>
          <p:cNvSpPr txBox="1"/>
          <p:nvPr/>
        </p:nvSpPr>
        <p:spPr>
          <a:xfrm>
            <a:off x="4357412" y="2319660"/>
            <a:ext cx="4405978" cy="25160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5 - Confirmation de la compréhension ZRP associé à un </a:t>
            </a:r>
            <a:r>
              <a:rPr kumimoji="0" lang="fr-FR" sz="105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bénéfice santé </a:t>
            </a: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(conso et agriculteurs) et un bénéfice </a:t>
            </a:r>
            <a:r>
              <a:rPr kumimoji="0" lang="fr-FR" sz="105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environnement</a:t>
            </a: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avant d’être un signe de qualité</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6 - Indications ZRP, SRP et SP aussi </a:t>
            </a:r>
            <a:r>
              <a:rPr kumimoji="0" lang="fr-FR" sz="105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rassurantes</a:t>
            </a: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 (55%), voire plus rassurante (28%) que le BIO</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7 - Indications qui pourraient être apposées sur les produits Bio (72%)</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8 - </a:t>
            </a:r>
            <a:r>
              <a:rPr kumimoji="0" lang="fr-FR" sz="105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Impact positif sur l’image du magasin</a:t>
            </a:r>
          </a:p>
          <a:p>
            <a:pPr marL="628650" lvl="1" indent="-171450">
              <a:buFont typeface="Wingdings" pitchFamily="2" charset="2"/>
              <a:buChar char="Ø"/>
              <a:defRPr/>
            </a:pP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La présence de produits avec allégations donne une meilleure image au point de vente pour 47% des interrogés</a:t>
            </a:r>
          </a:p>
          <a:p>
            <a:pPr marL="628650" lvl="1" indent="-171450">
              <a:buFont typeface="Wingdings" pitchFamily="2" charset="2"/>
              <a:buChar char="Ø"/>
              <a:defRPr/>
            </a:pPr>
            <a:r>
              <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Plus d’attention portée sur ces produits, avec intentions d’achats positives…</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r-FR" sz="105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e 2">
            <a:extLst>
              <a:ext uri="{FF2B5EF4-FFF2-40B4-BE49-F238E27FC236}">
                <a16:creationId xmlns:a16="http://schemas.microsoft.com/office/drawing/2014/main" id="{39A43746-2A30-47D0-A48C-A5950AA4EBFD}"/>
              </a:ext>
            </a:extLst>
          </p:cNvPr>
          <p:cNvGrpSpPr/>
          <p:nvPr/>
        </p:nvGrpSpPr>
        <p:grpSpPr>
          <a:xfrm>
            <a:off x="6221568" y="813090"/>
            <a:ext cx="2728615" cy="1207070"/>
            <a:chOff x="6283757" y="968295"/>
            <a:chExt cx="2728615" cy="1207070"/>
          </a:xfrm>
        </p:grpSpPr>
        <p:pic>
          <p:nvPicPr>
            <p:cNvPr id="8" name="Image 7">
              <a:extLst>
                <a:ext uri="{FF2B5EF4-FFF2-40B4-BE49-F238E27FC236}">
                  <a16:creationId xmlns:a16="http://schemas.microsoft.com/office/drawing/2014/main" id="{78ACCA1D-D993-427D-8658-94C3B9E97CA2}"/>
                </a:ext>
              </a:extLst>
            </p:cNvPr>
            <p:cNvPicPr>
              <a:picLocks noChangeAspect="1"/>
            </p:cNvPicPr>
            <p:nvPr/>
          </p:nvPicPr>
          <p:blipFill>
            <a:blip r:embed="rId2"/>
            <a:stretch>
              <a:fillRect/>
            </a:stretch>
          </p:blipFill>
          <p:spPr>
            <a:xfrm>
              <a:off x="6283757" y="968295"/>
              <a:ext cx="2728349" cy="752015"/>
            </a:xfrm>
            <a:prstGeom prst="rect">
              <a:avLst/>
            </a:prstGeom>
          </p:spPr>
        </p:pic>
        <p:pic>
          <p:nvPicPr>
            <p:cNvPr id="1026" name="Picture 2" descr="Dossier FranceAgrimer 2017/2018">
              <a:extLst>
                <a:ext uri="{FF2B5EF4-FFF2-40B4-BE49-F238E27FC236}">
                  <a16:creationId xmlns:a16="http://schemas.microsoft.com/office/drawing/2014/main" id="{A1960BCE-6A0E-4FFC-ABE9-5C2508E91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757" y="1743735"/>
              <a:ext cx="826030" cy="3699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fel - Vers davantage d&amp;#39;ouvertures des marchés ?">
              <a:extLst>
                <a:ext uri="{FF2B5EF4-FFF2-40B4-BE49-F238E27FC236}">
                  <a16:creationId xmlns:a16="http://schemas.microsoft.com/office/drawing/2014/main" id="{11A3321A-B70D-4CA7-8BA2-9A8FD94BA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049" y="1682056"/>
              <a:ext cx="1025798" cy="4933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ccueil - Triesse Gressard">
              <a:extLst>
                <a:ext uri="{FF2B5EF4-FFF2-40B4-BE49-F238E27FC236}">
                  <a16:creationId xmlns:a16="http://schemas.microsoft.com/office/drawing/2014/main" id="{E6DDD4EF-46D5-4792-BD43-BD04D4D96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0109" y="1820817"/>
              <a:ext cx="842263" cy="25329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 name="Connecteur droit 6">
            <a:extLst>
              <a:ext uri="{FF2B5EF4-FFF2-40B4-BE49-F238E27FC236}">
                <a16:creationId xmlns:a16="http://schemas.microsoft.com/office/drawing/2014/main" id="{2F9324AC-D02B-4064-9790-9F4296254EEF}"/>
              </a:ext>
            </a:extLst>
          </p:cNvPr>
          <p:cNvCxnSpPr/>
          <p:nvPr/>
        </p:nvCxnSpPr>
        <p:spPr>
          <a:xfrm>
            <a:off x="4349692" y="2020160"/>
            <a:ext cx="0" cy="2623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DCD4B984-2B12-4B6C-BCD3-C0AAA2EE9DD0}"/>
              </a:ext>
            </a:extLst>
          </p:cNvPr>
          <p:cNvSpPr txBox="1"/>
          <p:nvPr/>
        </p:nvSpPr>
        <p:spPr>
          <a:xfrm>
            <a:off x="981308" y="110935"/>
            <a:ext cx="5678354" cy="1569660"/>
          </a:xfrm>
          <a:prstGeom prst="rect">
            <a:avLst/>
          </a:prstGeom>
          <a:noFill/>
        </p:spPr>
        <p:txBody>
          <a:bodyPr wrap="square">
            <a:spAutoFit/>
          </a:bodyPr>
          <a:lstStyle/>
          <a:p>
            <a:r>
              <a:rPr lang="fr-FR" sz="3200" b="1" dirty="0">
                <a:solidFill>
                  <a:srgbClr val="346B0A"/>
                </a:solidFill>
                <a:latin typeface="Trade Gothic LT Std Cn" panose="020B0606020502020204" pitchFamily="34" charset="77"/>
                <a:cs typeface="Calibri" panose="020F0502020204030204" pitchFamily="34" charset="0"/>
              </a:rPr>
              <a:t>UNE ATTENTE PLUS QUE CONFIRMÉE PAR LES CONSOMMATEURS ! </a:t>
            </a:r>
          </a:p>
        </p:txBody>
      </p:sp>
      <p:grpSp>
        <p:nvGrpSpPr>
          <p:cNvPr id="12" name="Groupe 11">
            <a:extLst>
              <a:ext uri="{FF2B5EF4-FFF2-40B4-BE49-F238E27FC236}">
                <a16:creationId xmlns:a16="http://schemas.microsoft.com/office/drawing/2014/main" id="{0ABFA34A-7137-AC2D-8B8B-59975A926C99}"/>
              </a:ext>
            </a:extLst>
          </p:cNvPr>
          <p:cNvGrpSpPr/>
          <p:nvPr/>
        </p:nvGrpSpPr>
        <p:grpSpPr>
          <a:xfrm>
            <a:off x="3399465" y="1707210"/>
            <a:ext cx="703537" cy="72008"/>
            <a:chOff x="467544" y="2394040"/>
            <a:chExt cx="703537" cy="72008"/>
          </a:xfrm>
        </p:grpSpPr>
        <p:sp>
          <p:nvSpPr>
            <p:cNvPr id="13" name="Ellipse 12">
              <a:extLst>
                <a:ext uri="{FF2B5EF4-FFF2-40B4-BE49-F238E27FC236}">
                  <a16:creationId xmlns:a16="http://schemas.microsoft.com/office/drawing/2014/main" id="{1EE9855C-584D-91DA-7A55-903A0540EEB6}"/>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4" name="Ellipse 13">
              <a:extLst>
                <a:ext uri="{FF2B5EF4-FFF2-40B4-BE49-F238E27FC236}">
                  <a16:creationId xmlns:a16="http://schemas.microsoft.com/office/drawing/2014/main" id="{29EA9D56-9403-A53D-C673-3139A3805A29}"/>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0B88CAEA-1B5E-8B6B-9BE4-A6EAA4EEA189}"/>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883871C7-2556-1B89-F6E5-946A5FF5AFF4}"/>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Tree>
    <p:extLst>
      <p:ext uri="{BB962C8B-B14F-4D97-AF65-F5344CB8AC3E}">
        <p14:creationId xmlns:p14="http://schemas.microsoft.com/office/powerpoint/2010/main" val="2165573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00698E3C-2D76-3F4A-951E-6B2EBCABFD40}"/>
              </a:ext>
            </a:extLst>
          </p:cNvPr>
          <p:cNvSpPr/>
          <p:nvPr/>
        </p:nvSpPr>
        <p:spPr bwMode="auto">
          <a:xfrm flipH="1">
            <a:off x="5336826" y="555526"/>
            <a:ext cx="7056784" cy="7056784"/>
          </a:xfrm>
          <a:prstGeom prst="ellipse">
            <a:avLst/>
          </a:prstGeom>
          <a:blipFill>
            <a:blip r:embed="rId2"/>
            <a:stretch>
              <a:fillRect l="10230" t="-9177" r="-12770" b="32655"/>
            </a:stretch>
          </a:blip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Script MT Bold" pitchFamily="66" charset="0"/>
              </a:rPr>
              <a:t>         </a:t>
            </a:r>
          </a:p>
        </p:txBody>
      </p:sp>
      <p:sp>
        <p:nvSpPr>
          <p:cNvPr id="7" name="Ellipse 6">
            <a:extLst>
              <a:ext uri="{FF2B5EF4-FFF2-40B4-BE49-F238E27FC236}">
                <a16:creationId xmlns:a16="http://schemas.microsoft.com/office/drawing/2014/main" id="{4BFC663D-49F4-E940-A2A8-972246FAB962}"/>
              </a:ext>
            </a:extLst>
          </p:cNvPr>
          <p:cNvSpPr/>
          <p:nvPr/>
        </p:nvSpPr>
        <p:spPr bwMode="auto">
          <a:xfrm>
            <a:off x="4859483" y="143817"/>
            <a:ext cx="3692869" cy="3623329"/>
          </a:xfrm>
          <a:prstGeom prst="ellipse">
            <a:avLst/>
          </a:prstGeom>
          <a:solidFill>
            <a:srgbClr val="3AD42D">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8" name="Ellipse 7">
            <a:extLst>
              <a:ext uri="{FF2B5EF4-FFF2-40B4-BE49-F238E27FC236}">
                <a16:creationId xmlns:a16="http://schemas.microsoft.com/office/drawing/2014/main" id="{2EC9DEBA-4D7A-8C47-8599-33F8658B0D99}"/>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9" name="Image 8">
            <a:extLst>
              <a:ext uri="{FF2B5EF4-FFF2-40B4-BE49-F238E27FC236}">
                <a16:creationId xmlns:a16="http://schemas.microsoft.com/office/drawing/2014/main" id="{58892ADE-BD16-E14E-A7D9-6273ECE3D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0" name="Rectangle 9">
            <a:extLst>
              <a:ext uri="{FF2B5EF4-FFF2-40B4-BE49-F238E27FC236}">
                <a16:creationId xmlns:a16="http://schemas.microsoft.com/office/drawing/2014/main" id="{5BA180A6-B6FE-E74A-99E8-14E27D0BD57B}"/>
              </a:ext>
            </a:extLst>
          </p:cNvPr>
          <p:cNvSpPr/>
          <p:nvPr/>
        </p:nvSpPr>
        <p:spPr>
          <a:xfrm>
            <a:off x="395536" y="1558543"/>
            <a:ext cx="4176464" cy="1022139"/>
          </a:xfrm>
          <a:prstGeom prst="rect">
            <a:avLst/>
          </a:prstGeom>
        </p:spPr>
        <p:txBody>
          <a:bodyPr wrap="square">
            <a:spAutoFit/>
          </a:bodyPr>
          <a:lstStyle/>
          <a:p>
            <a:pPr>
              <a:lnSpc>
                <a:spcPts val="3580"/>
              </a:lnSpc>
              <a:defRPr/>
            </a:pPr>
            <a:r>
              <a:rPr lang="fr-FR" sz="3600" b="1" dirty="0">
                <a:solidFill>
                  <a:srgbClr val="346B0A"/>
                </a:solidFill>
                <a:latin typeface="Trade Gothic LT Std Cn" panose="020B0606020502020204" pitchFamily="34" charset="77"/>
                <a:cs typeface="Calibri" panose="020F0502020204030204" pitchFamily="34" charset="0"/>
              </a:rPr>
              <a:t>UN IMPACT POSITIF SUR LE RAYON!</a:t>
            </a:r>
          </a:p>
        </p:txBody>
      </p:sp>
      <p:sp>
        <p:nvSpPr>
          <p:cNvPr id="11" name="Rectangle 10">
            <a:extLst>
              <a:ext uri="{FF2B5EF4-FFF2-40B4-BE49-F238E27FC236}">
                <a16:creationId xmlns:a16="http://schemas.microsoft.com/office/drawing/2014/main" id="{2019BEEB-E783-8546-8929-BCD20A9B01DE}"/>
              </a:ext>
            </a:extLst>
          </p:cNvPr>
          <p:cNvSpPr/>
          <p:nvPr/>
        </p:nvSpPr>
        <p:spPr>
          <a:xfrm>
            <a:off x="452458" y="2902047"/>
            <a:ext cx="4607739" cy="1446550"/>
          </a:xfrm>
          <a:prstGeom prst="rect">
            <a:avLst/>
          </a:prstGeom>
        </p:spPr>
        <p:txBody>
          <a:bodyPr wrap="square">
            <a:spAutoFit/>
          </a:bodyPr>
          <a:lstStyle/>
          <a:p>
            <a:endParaRPr lang="fr-FR" sz="800">
              <a:latin typeface="Arial" panose="020B0604020202020204" pitchFamily="34" charset="0"/>
              <a:cs typeface="Arial" panose="020B0604020202020204" pitchFamily="34" charset="0"/>
            </a:endParaRPr>
          </a:p>
          <a:p>
            <a:r>
              <a:rPr lang="fr-FR" sz="1200" b="1">
                <a:latin typeface="Arial" panose="020B0604020202020204" pitchFamily="34" charset="0"/>
                <a:cs typeface="Arial" panose="020B0604020202020204" pitchFamily="34" charset="0"/>
              </a:rPr>
              <a:t>Aujourd’hui, les produits “Zéro Résidu de Pesticides” </a:t>
            </a:r>
            <a:br>
              <a:rPr lang="fr-FR" sz="1200" b="1">
                <a:latin typeface="Arial" panose="020B0604020202020204" pitchFamily="34" charset="0"/>
                <a:cs typeface="Arial" panose="020B0604020202020204" pitchFamily="34" charset="0"/>
              </a:rPr>
            </a:br>
            <a:r>
              <a:rPr lang="fr-FR" sz="1200" b="1">
                <a:latin typeface="Arial" panose="020B0604020202020204" pitchFamily="34" charset="0"/>
                <a:cs typeface="Arial" panose="020B0604020202020204" pitchFamily="34" charset="0"/>
              </a:rPr>
              <a:t>sont présents dans pratiquement toutes les enseignes </a:t>
            </a:r>
            <a:br>
              <a:rPr lang="fr-FR" sz="1200" b="1">
                <a:latin typeface="Arial" panose="020B0604020202020204" pitchFamily="34" charset="0"/>
                <a:cs typeface="Arial" panose="020B0604020202020204" pitchFamily="34" charset="0"/>
              </a:rPr>
            </a:br>
            <a:r>
              <a:rPr lang="fr-FR" sz="1200" b="1">
                <a:latin typeface="Arial" panose="020B0604020202020204" pitchFamily="34" charset="0"/>
                <a:cs typeface="Arial" panose="020B0604020202020204" pitchFamily="34" charset="0"/>
              </a:rPr>
              <a:t>de la grande distribution française.</a:t>
            </a:r>
          </a:p>
          <a:p>
            <a:endParaRPr lang="fr-FR" sz="1200" b="1">
              <a:latin typeface="Arial" panose="020B0604020202020204" pitchFamily="34" charset="0"/>
              <a:cs typeface="Arial" panose="020B0604020202020204" pitchFamily="34" charset="0"/>
            </a:endParaRPr>
          </a:p>
          <a:p>
            <a:endParaRPr lang="fr-FR" sz="800" b="1">
              <a:latin typeface="Arial" panose="020B0604020202020204" pitchFamily="34" charset="0"/>
              <a:cs typeface="Arial" panose="020B0604020202020204" pitchFamily="34" charset="0"/>
            </a:endParaRPr>
          </a:p>
          <a:p>
            <a:r>
              <a:rPr lang="fr-FR" sz="1200" b="1">
                <a:latin typeface="Arial" panose="020B0604020202020204" pitchFamily="34" charset="0"/>
                <a:cs typeface="Arial" panose="020B0604020202020204" pitchFamily="34" charset="0"/>
              </a:rPr>
              <a:t>Et le développement dans le circuit de la restauration </a:t>
            </a:r>
          </a:p>
          <a:p>
            <a:r>
              <a:rPr lang="fr-FR" sz="1200" b="1">
                <a:latin typeface="Arial" panose="020B0604020202020204" pitchFamily="34" charset="0"/>
                <a:cs typeface="Arial" panose="020B0604020202020204" pitchFamily="34" charset="0"/>
              </a:rPr>
              <a:t>est timidement enclenché…</a:t>
            </a:r>
          </a:p>
        </p:txBody>
      </p:sp>
      <p:sp>
        <p:nvSpPr>
          <p:cNvPr id="12" name="Rectangle 11">
            <a:extLst>
              <a:ext uri="{FF2B5EF4-FFF2-40B4-BE49-F238E27FC236}">
                <a16:creationId xmlns:a16="http://schemas.microsoft.com/office/drawing/2014/main" id="{70AE7602-F107-DC4F-8DC7-FF5FFE9A4E40}"/>
              </a:ext>
            </a:extLst>
          </p:cNvPr>
          <p:cNvSpPr/>
          <p:nvPr/>
        </p:nvSpPr>
        <p:spPr>
          <a:xfrm>
            <a:off x="4870409" y="823117"/>
            <a:ext cx="3671015" cy="2492990"/>
          </a:xfrm>
          <a:prstGeom prst="rect">
            <a:avLst/>
          </a:prstGeom>
        </p:spPr>
        <p:txBody>
          <a:bodyPr wrap="square">
            <a:spAutoFit/>
          </a:bodyPr>
          <a:lstStyle/>
          <a:p>
            <a:pPr algn="ctr">
              <a:spcAft>
                <a:spcPts val="0"/>
              </a:spcAft>
            </a:pPr>
            <a:r>
              <a:rPr lang="fr-FR" sz="2400" b="1" kern="0" dirty="0">
                <a:solidFill>
                  <a:schemeClr val="bg1"/>
                </a:solidFill>
                <a:latin typeface="Trade Gothic LT Std Cn" panose="020B0606020502020204" pitchFamily="34" charset="77"/>
                <a:cs typeface="Franklin Gothic Book"/>
              </a:rPr>
              <a:t>Pour </a:t>
            </a:r>
            <a:r>
              <a:rPr lang="fr-FR" sz="3600" b="1" kern="0" dirty="0">
                <a:solidFill>
                  <a:schemeClr val="bg1"/>
                </a:solidFill>
                <a:latin typeface="Trade Gothic LT Std Cn" panose="020B0606020502020204" pitchFamily="34" charset="77"/>
                <a:cs typeface="Franklin Gothic Book"/>
              </a:rPr>
              <a:t>47%</a:t>
            </a:r>
            <a:r>
              <a:rPr lang="fr-FR" sz="2400" b="1" kern="0" dirty="0">
                <a:solidFill>
                  <a:schemeClr val="bg1"/>
                </a:solidFill>
                <a:latin typeface="Trade Gothic LT Std Cn" panose="020B0606020502020204" pitchFamily="34" charset="77"/>
                <a:cs typeface="Franklin Gothic Book"/>
              </a:rPr>
              <a:t> des clients, </a:t>
            </a:r>
          </a:p>
          <a:p>
            <a:pPr algn="ctr">
              <a:spcAft>
                <a:spcPts val="0"/>
              </a:spcAft>
            </a:pPr>
            <a:r>
              <a:rPr lang="fr-FR" sz="2400" b="1" kern="0" dirty="0">
                <a:solidFill>
                  <a:schemeClr val="bg1"/>
                </a:solidFill>
                <a:latin typeface="Trade Gothic LT Std Cn" panose="020B0606020502020204" pitchFamily="34" charset="77"/>
                <a:cs typeface="Franklin Gothic Book"/>
              </a:rPr>
              <a:t>la présence d’une offre avec Allégations Pesticides</a:t>
            </a:r>
          </a:p>
          <a:p>
            <a:pPr algn="ctr">
              <a:spcAft>
                <a:spcPts val="0"/>
              </a:spcAft>
            </a:pPr>
            <a:r>
              <a:rPr lang="fr-FR" sz="2400" b="1" kern="0" dirty="0">
                <a:solidFill>
                  <a:schemeClr val="bg1"/>
                </a:solidFill>
                <a:latin typeface="Trade Gothic LT Std Cn" panose="020B0606020502020204" pitchFamily="34" charset="77"/>
                <a:cs typeface="Franklin Gothic Book"/>
              </a:rPr>
              <a:t> donne une meilleure image </a:t>
            </a:r>
          </a:p>
          <a:p>
            <a:pPr algn="ctr">
              <a:spcAft>
                <a:spcPts val="0"/>
              </a:spcAft>
            </a:pPr>
            <a:r>
              <a:rPr lang="fr-FR" sz="2400" b="1" kern="0" dirty="0">
                <a:solidFill>
                  <a:schemeClr val="bg1"/>
                </a:solidFill>
                <a:latin typeface="Trade Gothic LT Std Cn" panose="020B0606020502020204" pitchFamily="34" charset="77"/>
                <a:cs typeface="Franklin Gothic Book"/>
              </a:rPr>
              <a:t>du rayon F&amp;L</a:t>
            </a:r>
          </a:p>
        </p:txBody>
      </p:sp>
      <p:grpSp>
        <p:nvGrpSpPr>
          <p:cNvPr id="13" name="Groupe 12">
            <a:extLst>
              <a:ext uri="{FF2B5EF4-FFF2-40B4-BE49-F238E27FC236}">
                <a16:creationId xmlns:a16="http://schemas.microsoft.com/office/drawing/2014/main" id="{C90B53AD-9E94-2446-88AC-553114545FD8}"/>
              </a:ext>
            </a:extLst>
          </p:cNvPr>
          <p:cNvGrpSpPr/>
          <p:nvPr/>
        </p:nvGrpSpPr>
        <p:grpSpPr>
          <a:xfrm>
            <a:off x="494258" y="2649531"/>
            <a:ext cx="703537" cy="72008"/>
            <a:chOff x="467544" y="2394040"/>
            <a:chExt cx="703537" cy="72008"/>
          </a:xfrm>
        </p:grpSpPr>
        <p:sp>
          <p:nvSpPr>
            <p:cNvPr id="14" name="Ellipse 13">
              <a:extLst>
                <a:ext uri="{FF2B5EF4-FFF2-40B4-BE49-F238E27FC236}">
                  <a16:creationId xmlns:a16="http://schemas.microsoft.com/office/drawing/2014/main" id="{6D7B24CE-DFBA-1744-8AB7-426F4B818CFB}"/>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5935FBE7-ECCD-3548-A01E-E2793241FA7D}"/>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26A4F40B-E393-194C-A06A-61DF6BCD3EFB}"/>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038CC616-49B1-9140-9838-CC75BE2CA014}"/>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5" name="Rectangle : coins arrondis 4">
            <a:extLst>
              <a:ext uri="{FF2B5EF4-FFF2-40B4-BE49-F238E27FC236}">
                <a16:creationId xmlns:a16="http://schemas.microsoft.com/office/drawing/2014/main" id="{7394CD5D-D4BA-EE49-B04E-4F5852D49437}"/>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 name="Espace réservé de la date 1">
            <a:extLst>
              <a:ext uri="{FF2B5EF4-FFF2-40B4-BE49-F238E27FC236}">
                <a16:creationId xmlns:a16="http://schemas.microsoft.com/office/drawing/2014/main" id="{5E17D43D-3B03-2249-B735-8ED71D21B8A8}"/>
              </a:ext>
            </a:extLst>
          </p:cNvPr>
          <p:cNvSpPr>
            <a:spLocks noGrp="1"/>
          </p:cNvSpPr>
          <p:nvPr>
            <p:ph type="dt" sz="half" idx="10"/>
          </p:nvPr>
        </p:nvSpPr>
        <p:spPr>
          <a:xfrm>
            <a:off x="251520" y="4876006"/>
            <a:ext cx="864096" cy="476250"/>
          </a:xfrm>
        </p:spPr>
        <p:txBody>
          <a:bodyPr/>
          <a:lstStyle/>
          <a:p>
            <a:pPr>
              <a:defRPr/>
            </a:pPr>
            <a:fld id="{E9FE2625-1A7D-1348-927A-75023BD02151}" type="datetime1">
              <a:rPr lang="fr-FR" smtClean="0"/>
              <a:t>18/05/2022</a:t>
            </a:fld>
            <a:endParaRPr lang="fr-FR"/>
          </a:p>
        </p:txBody>
      </p:sp>
      <p:sp>
        <p:nvSpPr>
          <p:cNvPr id="3" name="Espace réservé du pied de page 2">
            <a:extLst>
              <a:ext uri="{FF2B5EF4-FFF2-40B4-BE49-F238E27FC236}">
                <a16:creationId xmlns:a16="http://schemas.microsoft.com/office/drawing/2014/main" id="{D6DFF4F4-E63E-2C4A-8791-BAB4652434B3}"/>
              </a:ext>
            </a:extLst>
          </p:cNvPr>
          <p:cNvSpPr>
            <a:spLocks noGrp="1"/>
          </p:cNvSpPr>
          <p:nvPr>
            <p:ph type="ftr" sz="quarter" idx="11"/>
          </p:nvPr>
        </p:nvSpPr>
        <p:spPr>
          <a:xfrm>
            <a:off x="1043608" y="4876006"/>
            <a:ext cx="5264224" cy="476250"/>
          </a:xfrm>
        </p:spPr>
        <p:txBody>
          <a:bodyPr/>
          <a:lstStyle/>
          <a:p>
            <a:r>
              <a:rPr lang="fr-FR">
                <a:latin typeface="Arial"/>
                <a:cs typeface="Arial"/>
              </a:rPr>
              <a:t>Présentation du Collectif Nouveaux Champs et du programme “Zéro Résidu de Pesticides” - V11</a:t>
            </a:r>
            <a:endParaRPr lang="fr-FR"/>
          </a:p>
        </p:txBody>
      </p:sp>
      <p:sp>
        <p:nvSpPr>
          <p:cNvPr id="4" name="Espace réservé du numéro de diapositive 3">
            <a:extLst>
              <a:ext uri="{FF2B5EF4-FFF2-40B4-BE49-F238E27FC236}">
                <a16:creationId xmlns:a16="http://schemas.microsoft.com/office/drawing/2014/main" id="{9590F6EB-37C2-514E-814B-C742880649E2}"/>
              </a:ext>
            </a:extLst>
          </p:cNvPr>
          <p:cNvSpPr>
            <a:spLocks noGrp="1"/>
          </p:cNvSpPr>
          <p:nvPr>
            <p:ph type="sldNum" sz="quarter" idx="12"/>
          </p:nvPr>
        </p:nvSpPr>
        <p:spPr>
          <a:xfrm>
            <a:off x="6400800" y="4846262"/>
            <a:ext cx="2743200" cy="245768"/>
          </a:xfrm>
        </p:spPr>
        <p:txBody>
          <a:bodyPr/>
          <a:lstStyle/>
          <a:p>
            <a:fld id="{92A23C4A-E48D-5640-B4C6-E7937792EB97}" type="slidenum">
              <a:rPr lang="fr-FR" smtClean="0"/>
              <a:pPr/>
              <a:t>21</a:t>
            </a:fld>
            <a:endParaRPr lang="fr-FR"/>
          </a:p>
        </p:txBody>
      </p:sp>
    </p:spTree>
    <p:extLst>
      <p:ext uri="{BB962C8B-B14F-4D97-AF65-F5344CB8AC3E}">
        <p14:creationId xmlns:p14="http://schemas.microsoft.com/office/powerpoint/2010/main" val="387069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374DD78F-B53B-6A48-A445-CA87EDCB966A}"/>
              </a:ext>
            </a:extLst>
          </p:cNvPr>
          <p:cNvSpPr/>
          <p:nvPr/>
        </p:nvSpPr>
        <p:spPr bwMode="auto">
          <a:xfrm>
            <a:off x="6573161" y="2715872"/>
            <a:ext cx="5911274" cy="5911274"/>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6" name="Rectangle : coins arrondis 5">
            <a:extLst>
              <a:ext uri="{FF2B5EF4-FFF2-40B4-BE49-F238E27FC236}">
                <a16:creationId xmlns:a16="http://schemas.microsoft.com/office/drawing/2014/main" id="{69011B85-5EED-D743-9D4B-C9131EDB4CA1}"/>
              </a:ext>
            </a:extLst>
          </p:cNvPr>
          <p:cNvSpPr/>
          <p:nvPr/>
        </p:nvSpPr>
        <p:spPr bwMode="auto">
          <a:xfrm>
            <a:off x="-396552"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 name="Ellipse 6">
            <a:extLst>
              <a:ext uri="{FF2B5EF4-FFF2-40B4-BE49-F238E27FC236}">
                <a16:creationId xmlns:a16="http://schemas.microsoft.com/office/drawing/2014/main" id="{D014EF9F-FC72-F34F-AE9D-AAFAE02E0D8C}"/>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8" name="Image 7">
            <a:extLst>
              <a:ext uri="{FF2B5EF4-FFF2-40B4-BE49-F238E27FC236}">
                <a16:creationId xmlns:a16="http://schemas.microsoft.com/office/drawing/2014/main" id="{C926F7C2-3927-6F4B-8187-A2D9A996F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2" name="Espace réservé de la date 1">
            <a:extLst>
              <a:ext uri="{FF2B5EF4-FFF2-40B4-BE49-F238E27FC236}">
                <a16:creationId xmlns:a16="http://schemas.microsoft.com/office/drawing/2014/main" id="{5DE19D5F-BE7F-9549-B2F2-B9E850EA72BB}"/>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8A278068-1D1D-B945-B168-39792825BC01}"/>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18AFFB97-5D73-4B47-A8D1-F17C708654EF}"/>
              </a:ext>
            </a:extLst>
          </p:cNvPr>
          <p:cNvSpPr>
            <a:spLocks noGrp="1"/>
          </p:cNvSpPr>
          <p:nvPr>
            <p:ph type="sldNum" sz="quarter" idx="12"/>
          </p:nvPr>
        </p:nvSpPr>
        <p:spPr/>
        <p:txBody>
          <a:bodyPr/>
          <a:lstStyle/>
          <a:p>
            <a:fld id="{92A23C4A-E48D-5640-B4C6-E7937792EB97}" type="slidenum">
              <a:rPr lang="fr-FR" smtClean="0"/>
              <a:pPr/>
              <a:t>22</a:t>
            </a:fld>
            <a:endParaRPr lang="fr-FR" dirty="0"/>
          </a:p>
        </p:txBody>
      </p:sp>
      <p:sp>
        <p:nvSpPr>
          <p:cNvPr id="16" name="Rectangle 15">
            <a:extLst>
              <a:ext uri="{FF2B5EF4-FFF2-40B4-BE49-F238E27FC236}">
                <a16:creationId xmlns:a16="http://schemas.microsoft.com/office/drawing/2014/main" id="{4A47B260-910C-F24B-AC91-3845F290DB81}"/>
              </a:ext>
            </a:extLst>
          </p:cNvPr>
          <p:cNvSpPr/>
          <p:nvPr/>
        </p:nvSpPr>
        <p:spPr>
          <a:xfrm>
            <a:off x="53174" y="1549257"/>
            <a:ext cx="3980454" cy="2677656"/>
          </a:xfrm>
          <a:prstGeom prst="rect">
            <a:avLst/>
          </a:prstGeom>
        </p:spPr>
        <p:txBody>
          <a:bodyPr wrap="square">
            <a:spAutoFit/>
          </a:bodyPr>
          <a:lstStyle/>
          <a:p>
            <a:pPr algn="ctr"/>
            <a:r>
              <a:rPr lang="fr-FR" sz="2100" b="1" dirty="0">
                <a:solidFill>
                  <a:srgbClr val="346B0A"/>
                </a:solidFill>
                <a:latin typeface="+mn-lt"/>
              </a:rPr>
              <a:t>SELON LA DERNIÈRE ÉTUDE CSA MANDATÉE PAR L'AGENCE BIO "</a:t>
            </a:r>
            <a:r>
              <a:rPr lang="fr-FR" sz="2100" b="1" i="1" dirty="0">
                <a:solidFill>
                  <a:srgbClr val="346B0A"/>
                </a:solidFill>
                <a:latin typeface="+mn-lt"/>
              </a:rPr>
              <a:t>BAROMÈTRE DE CONSOMMATION ET PERCEPTION DES PRODUITS BIOLOGIQUES EN FRANCE</a:t>
            </a:r>
            <a:r>
              <a:rPr lang="fr-FR" sz="2100" b="1" dirty="0">
                <a:solidFill>
                  <a:srgbClr val="346B0A"/>
                </a:solidFill>
                <a:latin typeface="+mn-lt"/>
              </a:rPr>
              <a:t>" - 2022 </a:t>
            </a:r>
          </a:p>
        </p:txBody>
      </p:sp>
      <p:grpSp>
        <p:nvGrpSpPr>
          <p:cNvPr id="17" name="Groupe 16">
            <a:extLst>
              <a:ext uri="{FF2B5EF4-FFF2-40B4-BE49-F238E27FC236}">
                <a16:creationId xmlns:a16="http://schemas.microsoft.com/office/drawing/2014/main" id="{CFD84F8B-15CE-DE44-8929-1E35F0B05764}"/>
              </a:ext>
            </a:extLst>
          </p:cNvPr>
          <p:cNvGrpSpPr/>
          <p:nvPr/>
        </p:nvGrpSpPr>
        <p:grpSpPr>
          <a:xfrm>
            <a:off x="542110" y="4602092"/>
            <a:ext cx="703537" cy="72008"/>
            <a:chOff x="467544" y="2394040"/>
            <a:chExt cx="703537" cy="72008"/>
          </a:xfrm>
        </p:grpSpPr>
        <p:sp>
          <p:nvSpPr>
            <p:cNvPr id="18" name="Ellipse 17">
              <a:extLst>
                <a:ext uri="{FF2B5EF4-FFF2-40B4-BE49-F238E27FC236}">
                  <a16:creationId xmlns:a16="http://schemas.microsoft.com/office/drawing/2014/main" id="{45951FC7-3E84-E544-8CB3-C8F1D4C1EA55}"/>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9" name="Ellipse 18">
              <a:extLst>
                <a:ext uri="{FF2B5EF4-FFF2-40B4-BE49-F238E27FC236}">
                  <a16:creationId xmlns:a16="http://schemas.microsoft.com/office/drawing/2014/main" id="{0FB146BD-1F4E-7D4D-A3B3-A5797A73CCB8}"/>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0" name="Ellipse 19">
              <a:extLst>
                <a:ext uri="{FF2B5EF4-FFF2-40B4-BE49-F238E27FC236}">
                  <a16:creationId xmlns:a16="http://schemas.microsoft.com/office/drawing/2014/main" id="{12953C2E-1261-7F4B-B763-7D7C9E4B1543}"/>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1" name="Ellipse 20">
              <a:extLst>
                <a:ext uri="{FF2B5EF4-FFF2-40B4-BE49-F238E27FC236}">
                  <a16:creationId xmlns:a16="http://schemas.microsoft.com/office/drawing/2014/main" id="{C9773FC4-5E5B-424C-A9ED-54BF5C174D08}"/>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23" name="Ellipse 22">
            <a:extLst>
              <a:ext uri="{FF2B5EF4-FFF2-40B4-BE49-F238E27FC236}">
                <a16:creationId xmlns:a16="http://schemas.microsoft.com/office/drawing/2014/main" id="{002A33EA-6B3E-7741-94DA-300D560A6012}"/>
              </a:ext>
            </a:extLst>
          </p:cNvPr>
          <p:cNvSpPr/>
          <p:nvPr/>
        </p:nvSpPr>
        <p:spPr bwMode="auto">
          <a:xfrm>
            <a:off x="4175005" y="767136"/>
            <a:ext cx="3588598" cy="3609227"/>
          </a:xfrm>
          <a:prstGeom prst="ellipse">
            <a:avLst/>
          </a:prstGeom>
          <a:solidFill>
            <a:srgbClr val="346B0A">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24" name="Image 23">
            <a:extLst>
              <a:ext uri="{FF2B5EF4-FFF2-40B4-BE49-F238E27FC236}">
                <a16:creationId xmlns:a16="http://schemas.microsoft.com/office/drawing/2014/main" id="{EB3025A7-E7E6-1646-9434-56CDF76A1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695" y="255577"/>
            <a:ext cx="1581135" cy="1824991"/>
          </a:xfrm>
          <a:prstGeom prst="rect">
            <a:avLst/>
          </a:prstGeom>
        </p:spPr>
      </p:pic>
      <p:sp>
        <p:nvSpPr>
          <p:cNvPr id="34" name="Rectangle 33">
            <a:extLst>
              <a:ext uri="{FF2B5EF4-FFF2-40B4-BE49-F238E27FC236}">
                <a16:creationId xmlns:a16="http://schemas.microsoft.com/office/drawing/2014/main" id="{D1528D6D-0F8E-4348-869A-A59E3A92AC5D}"/>
              </a:ext>
            </a:extLst>
          </p:cNvPr>
          <p:cNvSpPr/>
          <p:nvPr/>
        </p:nvSpPr>
        <p:spPr>
          <a:xfrm>
            <a:off x="4483296" y="1517011"/>
            <a:ext cx="2972015" cy="1284967"/>
          </a:xfrm>
          <a:prstGeom prst="rect">
            <a:avLst/>
          </a:prstGeom>
        </p:spPr>
        <p:txBody>
          <a:bodyPr wrap="square">
            <a:spAutoFit/>
          </a:bodyPr>
          <a:lstStyle/>
          <a:p>
            <a:pPr algn="ctr">
              <a:lnSpc>
                <a:spcPts val="6000"/>
              </a:lnSpc>
              <a:defRPr/>
            </a:pPr>
            <a:r>
              <a:rPr lang="fr-FR" sz="7000" b="1" dirty="0">
                <a:solidFill>
                  <a:srgbClr val="3AD42D"/>
                </a:solidFill>
                <a:latin typeface="Trade Gothic LT Std Cn" panose="020B0606020502020204" pitchFamily="34" charset="77"/>
                <a:cs typeface="Franklin Gothic Book"/>
              </a:rPr>
              <a:t>50%</a:t>
            </a:r>
          </a:p>
          <a:p>
            <a:pPr algn="ctr">
              <a:lnSpc>
                <a:spcPts val="3300"/>
              </a:lnSpc>
              <a:defRPr/>
            </a:pPr>
            <a:r>
              <a:rPr lang="fr-FR" sz="3400" b="1" dirty="0">
                <a:solidFill>
                  <a:schemeClr val="bg1"/>
                </a:solidFill>
                <a:latin typeface="Trade Gothic LT Std Cn" panose="020B0606020502020204" pitchFamily="34" charset="77"/>
                <a:cs typeface="Franklin Gothic Medium"/>
              </a:rPr>
              <a:t>DES FRANÇAIS</a:t>
            </a:r>
          </a:p>
        </p:txBody>
      </p:sp>
      <p:sp>
        <p:nvSpPr>
          <p:cNvPr id="35" name="Rectangle 34">
            <a:extLst>
              <a:ext uri="{FF2B5EF4-FFF2-40B4-BE49-F238E27FC236}">
                <a16:creationId xmlns:a16="http://schemas.microsoft.com/office/drawing/2014/main" id="{ECC317F8-4FBC-574D-A9EC-D1AA323782A5}"/>
              </a:ext>
            </a:extLst>
          </p:cNvPr>
          <p:cNvSpPr/>
          <p:nvPr/>
        </p:nvSpPr>
        <p:spPr>
          <a:xfrm>
            <a:off x="4440553" y="2888085"/>
            <a:ext cx="2916125" cy="605294"/>
          </a:xfrm>
          <a:prstGeom prst="rect">
            <a:avLst/>
          </a:prstGeom>
        </p:spPr>
        <p:txBody>
          <a:bodyPr wrap="square">
            <a:spAutoFit/>
          </a:bodyPr>
          <a:lstStyle/>
          <a:p>
            <a:pPr algn="ctr">
              <a:lnSpc>
                <a:spcPts val="2000"/>
              </a:lnSpc>
              <a:defRPr/>
            </a:pPr>
            <a:r>
              <a:rPr lang="fr-FR" sz="2000" b="1" dirty="0">
                <a:solidFill>
                  <a:srgbClr val="3AD42D"/>
                </a:solidFill>
                <a:latin typeface="Trade Gothic LT Std Condensed N" panose="020B0606020502020204" pitchFamily="34" charset="77"/>
                <a:cs typeface="Arial" panose="020B0604020202020204" pitchFamily="34" charset="0"/>
              </a:rPr>
              <a:t>CONNAISSENT</a:t>
            </a:r>
          </a:p>
          <a:p>
            <a:pPr algn="ctr">
              <a:lnSpc>
                <a:spcPts val="2000"/>
              </a:lnSpc>
              <a:defRPr/>
            </a:pPr>
            <a:r>
              <a:rPr lang="fr-FR" sz="2000" b="1" dirty="0">
                <a:solidFill>
                  <a:srgbClr val="3AD42D"/>
                </a:solidFill>
                <a:latin typeface="Trade Gothic LT Std Condensed N" panose="020B0606020502020204" pitchFamily="34" charset="77"/>
                <a:cs typeface="Arial" panose="020B0604020202020204" pitchFamily="34" charset="0"/>
              </a:rPr>
              <a:t>NOTRE LABEL</a:t>
            </a:r>
          </a:p>
        </p:txBody>
      </p:sp>
    </p:spTree>
    <p:extLst>
      <p:ext uri="{BB962C8B-B14F-4D97-AF65-F5344CB8AC3E}">
        <p14:creationId xmlns:p14="http://schemas.microsoft.com/office/powerpoint/2010/main" val="319958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lipse 19">
            <a:extLst>
              <a:ext uri="{FF2B5EF4-FFF2-40B4-BE49-F238E27FC236}">
                <a16:creationId xmlns:a16="http://schemas.microsoft.com/office/drawing/2014/main" id="{F1C3F396-5CE5-B44F-9DE5-A3899D28C332}"/>
              </a:ext>
            </a:extLst>
          </p:cNvPr>
          <p:cNvSpPr/>
          <p:nvPr/>
        </p:nvSpPr>
        <p:spPr bwMode="auto">
          <a:xfrm>
            <a:off x="5753340" y="2117161"/>
            <a:ext cx="4644628" cy="4644628"/>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26" name="Ellipse 25">
            <a:extLst>
              <a:ext uri="{FF2B5EF4-FFF2-40B4-BE49-F238E27FC236}">
                <a16:creationId xmlns:a16="http://schemas.microsoft.com/office/drawing/2014/main" id="{20BC6A10-FF89-9343-8491-203D775751FB}"/>
              </a:ext>
            </a:extLst>
          </p:cNvPr>
          <p:cNvSpPr/>
          <p:nvPr/>
        </p:nvSpPr>
        <p:spPr bwMode="auto">
          <a:xfrm>
            <a:off x="3803937" y="309274"/>
            <a:ext cx="3457151" cy="3457151"/>
          </a:xfrm>
          <a:prstGeom prst="ellipse">
            <a:avLst/>
          </a:prstGeom>
          <a:solidFill>
            <a:srgbClr val="346B0A">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28" name="Rectangle 27">
            <a:extLst>
              <a:ext uri="{FF2B5EF4-FFF2-40B4-BE49-F238E27FC236}">
                <a16:creationId xmlns:a16="http://schemas.microsoft.com/office/drawing/2014/main" id="{37120022-5D7C-1B4A-9EEB-A4CB903637A6}"/>
              </a:ext>
            </a:extLst>
          </p:cNvPr>
          <p:cNvSpPr/>
          <p:nvPr/>
        </p:nvSpPr>
        <p:spPr>
          <a:xfrm>
            <a:off x="3920573" y="1040529"/>
            <a:ext cx="3314778" cy="184665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Arial"/>
                <a:ea typeface="ＭＳ Ｐゴシック" charset="0"/>
              </a:rPr>
              <a:t>En 2021,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Arial"/>
                <a:ea typeface="ＭＳ Ｐゴシック" charset="0"/>
              </a:rPr>
              <a:t>dans les rayons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Arial"/>
                <a:ea typeface="ＭＳ Ｐゴシック" charset="0"/>
              </a:rPr>
              <a:t>Fruits &amp; Légumes,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FFFF00"/>
                </a:solidFill>
                <a:effectLst/>
                <a:uLnTx/>
                <a:uFillTx/>
                <a:latin typeface="Arial"/>
                <a:ea typeface="ＭＳ Ｐゴシック" charset="0"/>
              </a:rPr>
              <a:t>1 foyer français sur 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Arial"/>
                <a:ea typeface="ＭＳ Ｐゴシック" charset="0"/>
              </a:rPr>
              <a:t>a acheté un produit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Arial"/>
                <a:ea typeface="ＭＳ Ｐゴシック" charset="0"/>
              </a:rPr>
              <a:t>labellisé ZRP !</a:t>
            </a:r>
          </a:p>
        </p:txBody>
      </p:sp>
      <p:sp>
        <p:nvSpPr>
          <p:cNvPr id="6" name="Ellipse 5">
            <a:extLst>
              <a:ext uri="{FF2B5EF4-FFF2-40B4-BE49-F238E27FC236}">
                <a16:creationId xmlns:a16="http://schemas.microsoft.com/office/drawing/2014/main" id="{46867EEB-66EA-D642-9E59-CEEFEDB5505D}"/>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7" name="Rectangle : coins arrondis 6">
            <a:extLst>
              <a:ext uri="{FF2B5EF4-FFF2-40B4-BE49-F238E27FC236}">
                <a16:creationId xmlns:a16="http://schemas.microsoft.com/office/drawing/2014/main" id="{90400880-A569-CE47-95BD-6636932F6772}"/>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pic>
        <p:nvPicPr>
          <p:cNvPr id="8" name="Image 7">
            <a:extLst>
              <a:ext uri="{FF2B5EF4-FFF2-40B4-BE49-F238E27FC236}">
                <a16:creationId xmlns:a16="http://schemas.microsoft.com/office/drawing/2014/main" id="{C001D09C-9FDC-F941-9D41-C12122628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4" name="Espace réservé du numéro de diapositive 3">
            <a:extLst>
              <a:ext uri="{FF2B5EF4-FFF2-40B4-BE49-F238E27FC236}">
                <a16:creationId xmlns:a16="http://schemas.microsoft.com/office/drawing/2014/main" id="{95BBE675-611E-D94B-97A0-4D425D26AA86}"/>
              </a:ext>
            </a:extLst>
          </p:cNvPr>
          <p:cNvSpPr>
            <a:spLocks noGrp="1"/>
          </p:cNvSpPr>
          <p:nvPr>
            <p:ph type="sldNum" sz="quarter" idx="12"/>
          </p:nvPr>
        </p:nvSpPr>
        <p:spPr>
          <a:xfrm>
            <a:off x="6400800" y="4846262"/>
            <a:ext cx="2743200" cy="24576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23C4A-E48D-5640-B4C6-E7937792EB97}" type="slidenum">
              <a:rPr kumimoji="0" lang="fr-FR" sz="850" b="0" i="0" u="none" strike="noStrike" kern="1200" cap="none" spc="0" normalizeH="0" baseline="0" noProof="0" smtClean="0">
                <a:ln>
                  <a:noFill/>
                </a:ln>
                <a:solidFill>
                  <a:srgbClr val="346B0A"/>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fr-FR" sz="850" b="0" i="0" u="none" strike="noStrike" kern="1200" cap="none" spc="0" normalizeH="0" baseline="0" noProof="0">
              <a:ln>
                <a:noFill/>
              </a:ln>
              <a:solidFill>
                <a:srgbClr val="346B0A"/>
              </a:solidFill>
              <a:effectLst/>
              <a:uLnTx/>
              <a:uFillTx/>
              <a:latin typeface="Calibri" panose="020F0502020204030204" pitchFamily="34" charset="0"/>
              <a:ea typeface="+mn-ea"/>
              <a:cs typeface="Calibri" panose="020F0502020204030204" pitchFamily="34" charset="0"/>
            </a:endParaRPr>
          </a:p>
        </p:txBody>
      </p:sp>
      <p:pic>
        <p:nvPicPr>
          <p:cNvPr id="25" name="Image 24">
            <a:extLst>
              <a:ext uri="{FF2B5EF4-FFF2-40B4-BE49-F238E27FC236}">
                <a16:creationId xmlns:a16="http://schemas.microsoft.com/office/drawing/2014/main" id="{328E43FD-DCA9-6649-807F-0D2A23992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832" y="227080"/>
            <a:ext cx="1581135" cy="1824991"/>
          </a:xfrm>
          <a:prstGeom prst="rect">
            <a:avLst/>
          </a:prstGeom>
        </p:spPr>
      </p:pic>
      <p:sp>
        <p:nvSpPr>
          <p:cNvPr id="30" name="Rectangle 29">
            <a:extLst>
              <a:ext uri="{FF2B5EF4-FFF2-40B4-BE49-F238E27FC236}">
                <a16:creationId xmlns:a16="http://schemas.microsoft.com/office/drawing/2014/main" id="{BF1DE421-6672-9A4C-B0B8-353CCF0F24BC}"/>
              </a:ext>
            </a:extLst>
          </p:cNvPr>
          <p:cNvSpPr/>
          <p:nvPr/>
        </p:nvSpPr>
        <p:spPr>
          <a:xfrm>
            <a:off x="251520" y="1804901"/>
            <a:ext cx="3297305" cy="224676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346B0A"/>
                </a:solidFill>
                <a:effectLst/>
                <a:uLnTx/>
                <a:uFillTx/>
                <a:latin typeface="Trade Gothic LT Std Cn" panose="020B0606020502020204" pitchFamily="34" charset="77"/>
                <a:ea typeface="ＭＳ Ｐゴシック" charset="0"/>
                <a:cs typeface="Calibri" panose="020F0502020204030204" pitchFamily="34" charset="0"/>
              </a:rPr>
              <a:t>UNE CROISSANCE PORTÉE PAR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346B0A"/>
                </a:solidFill>
                <a:effectLst/>
                <a:uLnTx/>
                <a:uFillTx/>
                <a:latin typeface="Trade Gothic LT Std Cn" panose="020B0606020502020204" pitchFamily="34" charset="77"/>
                <a:ea typeface="ＭＳ Ｐゴシック" charset="0"/>
                <a:cs typeface="Calibri" panose="020F0502020204030204" pitchFamily="34" charset="0"/>
              </a:rPr>
              <a:t>LE RECRUTEMENT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346B0A"/>
                </a:solidFill>
                <a:effectLst/>
                <a:uLnTx/>
                <a:uFillTx/>
                <a:latin typeface="Trade Gothic LT Std Cn" panose="020B0606020502020204" pitchFamily="34" charset="77"/>
                <a:ea typeface="ＭＳ Ｐゴシック" charset="0"/>
                <a:cs typeface="Calibri" panose="020F0502020204030204" pitchFamily="34" charset="0"/>
              </a:rPr>
              <a:t>DE NOUVEAUX CONSOMMATEURS </a:t>
            </a:r>
          </a:p>
        </p:txBody>
      </p:sp>
      <p:grpSp>
        <p:nvGrpSpPr>
          <p:cNvPr id="32" name="Groupe 31">
            <a:extLst>
              <a:ext uri="{FF2B5EF4-FFF2-40B4-BE49-F238E27FC236}">
                <a16:creationId xmlns:a16="http://schemas.microsoft.com/office/drawing/2014/main" id="{A58EA8DE-CC39-304C-9176-567CEA15AF2B}"/>
              </a:ext>
            </a:extLst>
          </p:cNvPr>
          <p:cNvGrpSpPr/>
          <p:nvPr/>
        </p:nvGrpSpPr>
        <p:grpSpPr>
          <a:xfrm>
            <a:off x="852417" y="4290701"/>
            <a:ext cx="703537" cy="72008"/>
            <a:chOff x="467544" y="2394040"/>
            <a:chExt cx="703537" cy="72008"/>
          </a:xfrm>
        </p:grpSpPr>
        <p:sp>
          <p:nvSpPr>
            <p:cNvPr id="33" name="Ellipse 32">
              <a:extLst>
                <a:ext uri="{FF2B5EF4-FFF2-40B4-BE49-F238E27FC236}">
                  <a16:creationId xmlns:a16="http://schemas.microsoft.com/office/drawing/2014/main" id="{2B73D954-E156-924D-A036-B9D26580F884}"/>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34" name="Ellipse 33">
              <a:extLst>
                <a:ext uri="{FF2B5EF4-FFF2-40B4-BE49-F238E27FC236}">
                  <a16:creationId xmlns:a16="http://schemas.microsoft.com/office/drawing/2014/main" id="{933A9E30-7B70-9C42-B42E-F24D264051BD}"/>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35" name="Ellipse 34">
              <a:extLst>
                <a:ext uri="{FF2B5EF4-FFF2-40B4-BE49-F238E27FC236}">
                  <a16:creationId xmlns:a16="http://schemas.microsoft.com/office/drawing/2014/main" id="{4D32AFC9-1886-8F47-9C51-082AAE158855}"/>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36" name="Ellipse 35">
              <a:extLst>
                <a:ext uri="{FF2B5EF4-FFF2-40B4-BE49-F238E27FC236}">
                  <a16:creationId xmlns:a16="http://schemas.microsoft.com/office/drawing/2014/main" id="{C0C2E28A-F75D-EC4E-96F0-13EE02078533}"/>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grpSp>
      <p:sp>
        <p:nvSpPr>
          <p:cNvPr id="9" name="ZoneTexte 8">
            <a:extLst>
              <a:ext uri="{FF2B5EF4-FFF2-40B4-BE49-F238E27FC236}">
                <a16:creationId xmlns:a16="http://schemas.microsoft.com/office/drawing/2014/main" id="{4F0C9B05-2C7D-4244-A62B-2501AD4411BF}"/>
              </a:ext>
            </a:extLst>
          </p:cNvPr>
          <p:cNvSpPr txBox="1"/>
          <p:nvPr/>
        </p:nvSpPr>
        <p:spPr bwMode="auto">
          <a:xfrm>
            <a:off x="2806305" y="4018929"/>
            <a:ext cx="6123192" cy="615553"/>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700" b="0" i="0" u="none" strike="noStrike" kern="1200" cap="none" spc="0" normalizeH="0" baseline="0" noProof="0">
                <a:ln>
                  <a:noFill/>
                </a:ln>
                <a:solidFill>
                  <a:srgbClr val="346B0A"/>
                </a:solidFill>
                <a:effectLst/>
                <a:uLnTx/>
                <a:uFillTx/>
                <a:latin typeface="Trade Gothic LT Std Condensed N" panose="020B0606020502020204" pitchFamily="34" charset="77"/>
                <a:ea typeface="ＭＳ Ｐゴシック" charset="0"/>
              </a:rPr>
              <a:t>7,2 Millions de foyers ont acheté au moins 1 fois nos produits ZRP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700" b="0" i="0" u="none" strike="noStrike" kern="1200" cap="none" spc="0" normalizeH="0" baseline="0" noProof="0">
                <a:ln>
                  <a:noFill/>
                </a:ln>
                <a:solidFill>
                  <a:srgbClr val="346B0A"/>
                </a:solidFill>
                <a:effectLst/>
                <a:uLnTx/>
                <a:uFillTx/>
                <a:latin typeface="Trade Gothic LT Std Condensed N" panose="020B0606020502020204" pitchFamily="34" charset="77"/>
                <a:ea typeface="ＭＳ Ｐゴシック" charset="0"/>
              </a:rPr>
              <a:t>EN 2 ANS +1 000 000 D’ACHETEURS RECRUTÉS PAR LE LABEL</a:t>
            </a:r>
          </a:p>
        </p:txBody>
      </p:sp>
      <p:sp>
        <p:nvSpPr>
          <p:cNvPr id="19" name="Espace réservé de la date 1">
            <a:extLst>
              <a:ext uri="{FF2B5EF4-FFF2-40B4-BE49-F238E27FC236}">
                <a16:creationId xmlns:a16="http://schemas.microsoft.com/office/drawing/2014/main" id="{02E22048-A756-4EC5-BE35-2DC227305EF0}"/>
              </a:ext>
            </a:extLst>
          </p:cNvPr>
          <p:cNvSpPr>
            <a:spLocks noGrp="1"/>
          </p:cNvSpPr>
          <p:nvPr>
            <p:ph type="dt" sz="half" idx="10"/>
          </p:nvPr>
        </p:nvSpPr>
        <p:spPr>
          <a:xfrm>
            <a:off x="251520" y="4876006"/>
            <a:ext cx="2133600"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6D763F2-2F35-DE4E-9279-4F6B7CEFE84A}" type="datetime1">
              <a:rPr kumimoji="0" lang="fr-FR" sz="850" b="0" i="0" u="none" strike="noStrike" kern="1200" cap="none" spc="0" normalizeH="0" baseline="0" noProof="0" smtClean="0">
                <a:ln>
                  <a:noFill/>
                </a:ln>
                <a:solidFill>
                  <a:srgbClr val="346B0A"/>
                </a:solidFill>
                <a:effectLst/>
                <a:uLnTx/>
                <a:uFillTx/>
                <a:latin typeface="Calibri" panose="020F0502020204030204" pitchFamily="34" charset="0"/>
                <a:ea typeface="ＭＳ Ｐゴシック" charset="0"/>
                <a:cs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18/05/2022</a:t>
            </a:fld>
            <a:endParaRPr kumimoji="0" lang="fr-FR" sz="850" b="0" i="0" u="none" strike="noStrike" kern="1200" cap="none" spc="0" normalizeH="0" baseline="0" noProof="0">
              <a:ln>
                <a:noFill/>
              </a:ln>
              <a:solidFill>
                <a:srgbClr val="346B0A"/>
              </a:solidFill>
              <a:effectLst/>
              <a:uLnTx/>
              <a:uFillTx/>
              <a:latin typeface="Calibri" panose="020F0502020204030204" pitchFamily="34" charset="0"/>
              <a:ea typeface="ＭＳ Ｐゴシック" charset="0"/>
              <a:cs typeface="Calibri" panose="020F0502020204030204" pitchFamily="34" charset="0"/>
            </a:endParaRPr>
          </a:p>
        </p:txBody>
      </p:sp>
      <p:sp>
        <p:nvSpPr>
          <p:cNvPr id="21" name="Espace réservé du pied de page 2">
            <a:extLst>
              <a:ext uri="{FF2B5EF4-FFF2-40B4-BE49-F238E27FC236}">
                <a16:creationId xmlns:a16="http://schemas.microsoft.com/office/drawing/2014/main" id="{EEB9FF63-2A50-4CFE-9D79-CCE5E396038A}"/>
              </a:ext>
            </a:extLst>
          </p:cNvPr>
          <p:cNvSpPr>
            <a:spLocks noGrp="1"/>
          </p:cNvSpPr>
          <p:nvPr>
            <p:ph type="ftr" sz="quarter" idx="11"/>
          </p:nvPr>
        </p:nvSpPr>
        <p:spPr>
          <a:xfrm>
            <a:off x="1043608" y="4876006"/>
            <a:ext cx="5264224" cy="47625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srgbClr val="346B0A"/>
                </a:solidFill>
                <a:effectLst/>
                <a:uLnTx/>
                <a:uFillTx/>
                <a:latin typeface="Arial"/>
                <a:ea typeface="ＭＳ Ｐゴシック" charset="0"/>
                <a:cs typeface="Arial"/>
              </a:rPr>
              <a:t>Présentation du Collectif Nouveaux Champs et du programme “Zéro Résidu de Pesticides” - V11</a:t>
            </a:r>
            <a:endParaRPr kumimoji="0" lang="fr-FR" sz="800" b="0" i="0" u="none" strike="noStrike" kern="1200" cap="none" spc="0" normalizeH="0" baseline="0" noProof="0" dirty="0">
              <a:ln>
                <a:noFill/>
              </a:ln>
              <a:solidFill>
                <a:srgbClr val="346B0A"/>
              </a:solidFill>
              <a:effectLst/>
              <a:uLnTx/>
              <a:uFillTx/>
              <a:latin typeface="Calibri" panose="020F0502020204030204" pitchFamily="34" charset="0"/>
              <a:ea typeface="ＭＳ Ｐゴシック" charset="0"/>
              <a:cs typeface="Calibri" panose="020F0502020204030204" pitchFamily="34" charset="0"/>
            </a:endParaRPr>
          </a:p>
        </p:txBody>
      </p:sp>
      <p:sp>
        <p:nvSpPr>
          <p:cNvPr id="22" name="ZoneTexte 21">
            <a:extLst>
              <a:ext uri="{FF2B5EF4-FFF2-40B4-BE49-F238E27FC236}">
                <a16:creationId xmlns:a16="http://schemas.microsoft.com/office/drawing/2014/main" id="{1C523B24-C05B-487E-9EAC-3585DE9CDDE3}"/>
              </a:ext>
            </a:extLst>
          </p:cNvPr>
          <p:cNvSpPr txBox="1"/>
          <p:nvPr/>
        </p:nvSpPr>
        <p:spPr>
          <a:xfrm>
            <a:off x="370752" y="4377248"/>
            <a:ext cx="4824536" cy="1923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65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Source : étude Kantar </a:t>
            </a:r>
            <a:r>
              <a:rPr kumimoji="0" lang="fr-FR" sz="650" b="0" i="0" u="none" strike="noStrike" kern="1200" cap="none" spc="0" normalizeH="0" baseline="0" noProof="0" err="1">
                <a:ln>
                  <a:noFill/>
                </a:ln>
                <a:solidFill>
                  <a:srgbClr val="000000"/>
                </a:solidFill>
                <a:effectLst/>
                <a:uLnTx/>
                <a:uFillTx/>
                <a:latin typeface="Arial" panose="020B0604020202020204" pitchFamily="34" charset="0"/>
                <a:ea typeface="Calibri"/>
                <a:cs typeface="Arial" panose="020B0604020202020204" pitchFamily="34" charset="0"/>
              </a:rPr>
              <a:t>Worldpanel</a:t>
            </a:r>
            <a:r>
              <a:rPr kumimoji="0" lang="fr-FR" sz="65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 - 2021</a:t>
            </a:r>
            <a:endParaRPr kumimoji="0" lang="fr-FR" sz="65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52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Ellipse 72">
            <a:extLst>
              <a:ext uri="{FF2B5EF4-FFF2-40B4-BE49-F238E27FC236}">
                <a16:creationId xmlns:a16="http://schemas.microsoft.com/office/drawing/2014/main" id="{2380AF4A-5A58-284A-96C9-0B806489489E}"/>
              </a:ext>
            </a:extLst>
          </p:cNvPr>
          <p:cNvSpPr/>
          <p:nvPr/>
        </p:nvSpPr>
        <p:spPr bwMode="auto">
          <a:xfrm>
            <a:off x="6278670" y="2699397"/>
            <a:ext cx="5911274" cy="5911274"/>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72" name="Ellipse 71">
            <a:extLst>
              <a:ext uri="{FF2B5EF4-FFF2-40B4-BE49-F238E27FC236}">
                <a16:creationId xmlns:a16="http://schemas.microsoft.com/office/drawing/2014/main" id="{C638BC0C-C319-4E42-88A9-D45FADFCD254}"/>
              </a:ext>
            </a:extLst>
          </p:cNvPr>
          <p:cNvSpPr/>
          <p:nvPr/>
        </p:nvSpPr>
        <p:spPr>
          <a:xfrm>
            <a:off x="6686432" y="-668930"/>
            <a:ext cx="3710122" cy="3787417"/>
          </a:xfrm>
          <a:prstGeom prst="ellipse">
            <a:avLst/>
          </a:prstGeom>
          <a:blipFill dpi="0" rotWithShape="1">
            <a:blip r:embed="rId2"/>
            <a:srcRect/>
            <a:stretch>
              <a:fillRect l="-47473" t="-378" r="-20392" b="-378"/>
            </a:stretch>
          </a:blip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FFFFFF"/>
              </a:solidFill>
              <a:effectLst/>
              <a:uLnTx/>
              <a:uFillTx/>
              <a:latin typeface="Arial"/>
              <a:ea typeface="+mn-ea"/>
              <a:cs typeface="+mn-cs"/>
            </a:endParaRPr>
          </a:p>
        </p:txBody>
      </p:sp>
      <p:sp>
        <p:nvSpPr>
          <p:cNvPr id="5" name="Ellipse 4">
            <a:extLst>
              <a:ext uri="{FF2B5EF4-FFF2-40B4-BE49-F238E27FC236}">
                <a16:creationId xmlns:a16="http://schemas.microsoft.com/office/drawing/2014/main" id="{AFE4FE6F-8A0B-FD46-ABBD-5C842786C93E}"/>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pic>
        <p:nvPicPr>
          <p:cNvPr id="6" name="Image 5">
            <a:extLst>
              <a:ext uri="{FF2B5EF4-FFF2-40B4-BE49-F238E27FC236}">
                <a16:creationId xmlns:a16="http://schemas.microsoft.com/office/drawing/2014/main" id="{75C8F6CF-3FBC-514C-AD5E-314330E6C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7" name="Rectangle : coins arrondis 6">
            <a:extLst>
              <a:ext uri="{FF2B5EF4-FFF2-40B4-BE49-F238E27FC236}">
                <a16:creationId xmlns:a16="http://schemas.microsoft.com/office/drawing/2014/main" id="{C940238C-91D2-2745-BEC7-11994B69FC66}"/>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2" name="Espace réservé de la date 1">
            <a:extLst>
              <a:ext uri="{FF2B5EF4-FFF2-40B4-BE49-F238E27FC236}">
                <a16:creationId xmlns:a16="http://schemas.microsoft.com/office/drawing/2014/main" id="{63F0A496-9DA9-214C-92F6-59F17D4F3876}"/>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4955CD9-00B0-A946-A92D-7B45CC57B1DA}" type="datetime1">
              <a:rPr kumimoji="0" lang="fr-FR" sz="850" b="0" i="0" u="none" strike="noStrike" kern="1200" cap="none" spc="0" normalizeH="0" baseline="0" noProof="0" smtClean="0">
                <a:ln>
                  <a:noFill/>
                </a:ln>
                <a:solidFill>
                  <a:srgbClr val="346B0A"/>
                </a:solidFill>
                <a:effectLst/>
                <a:uLnTx/>
                <a:uFillTx/>
                <a:latin typeface="Calibri" panose="020F0502020204030204" pitchFamily="34" charset="0"/>
                <a:ea typeface="ＭＳ Ｐゴシック" charset="0"/>
                <a:cs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18/05/2022</a:t>
            </a:fld>
            <a:endParaRPr kumimoji="0" lang="fr-FR" sz="850" b="0" i="0" u="none" strike="noStrike" kern="1200" cap="none" spc="0" normalizeH="0" baseline="0" noProof="0">
              <a:ln>
                <a:noFill/>
              </a:ln>
              <a:solidFill>
                <a:srgbClr val="346B0A"/>
              </a:solidFill>
              <a:effectLst/>
              <a:uLnTx/>
              <a:uFillTx/>
              <a:latin typeface="Calibri" panose="020F0502020204030204" pitchFamily="34" charset="0"/>
              <a:ea typeface="ＭＳ Ｐゴシック" charset="0"/>
              <a:cs typeface="Calibri" panose="020F0502020204030204" pitchFamily="34" charset="0"/>
            </a:endParaRPr>
          </a:p>
        </p:txBody>
      </p:sp>
      <p:sp>
        <p:nvSpPr>
          <p:cNvPr id="3" name="Espace réservé du pied de page 2">
            <a:extLst>
              <a:ext uri="{FF2B5EF4-FFF2-40B4-BE49-F238E27FC236}">
                <a16:creationId xmlns:a16="http://schemas.microsoft.com/office/drawing/2014/main" id="{4A69A4D2-9B50-D447-B289-F97FBC2E803C}"/>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800" b="0" i="0" u="none" strike="noStrike" kern="1200" cap="none" spc="0" normalizeH="0" baseline="0" noProof="0">
                <a:ln>
                  <a:noFill/>
                </a:ln>
                <a:solidFill>
                  <a:srgbClr val="346B0A"/>
                </a:solidFill>
                <a:effectLst/>
                <a:uLnTx/>
                <a:uFillTx/>
                <a:latin typeface="Arial"/>
                <a:ea typeface="ＭＳ Ｐゴシック" charset="0"/>
                <a:cs typeface="Arial"/>
              </a:rPr>
              <a:t>Présentation du Collectif Nouveaux Champs et du programme “Zéro Résidu de Pesticides” - V11</a:t>
            </a:r>
            <a:endParaRPr kumimoji="0" lang="fr-FR" sz="800" b="0" i="0" u="none" strike="noStrike" kern="1200" cap="none" spc="0" normalizeH="0" baseline="0" noProof="0">
              <a:ln>
                <a:noFill/>
              </a:ln>
              <a:solidFill>
                <a:srgbClr val="346B0A"/>
              </a:solidFill>
              <a:effectLst/>
              <a:uLnTx/>
              <a:uFillTx/>
              <a:latin typeface="Calibri" panose="020F0502020204030204" pitchFamily="34" charset="0"/>
              <a:ea typeface="ＭＳ Ｐゴシック"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4CCD9755-DDBC-BE40-95B4-B79CB542624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23C4A-E48D-5640-B4C6-E7937792EB97}" type="slidenum">
              <a:rPr kumimoji="0" lang="fr-FR" sz="850" b="0" i="0" u="none" strike="noStrike" kern="1200" cap="none" spc="0" normalizeH="0" baseline="0" noProof="0" smtClean="0">
                <a:ln>
                  <a:noFill/>
                </a:ln>
                <a:solidFill>
                  <a:srgbClr val="346B0A"/>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fr-FR" sz="850" b="0" i="0" u="none" strike="noStrike" kern="1200" cap="none" spc="0" normalizeH="0" baseline="0" noProof="0">
              <a:ln>
                <a:noFill/>
              </a:ln>
              <a:solidFill>
                <a:srgbClr val="346B0A"/>
              </a:solidFill>
              <a:effectLst/>
              <a:uLnTx/>
              <a:uFillTx/>
              <a:latin typeface="Calibri" panose="020F0502020204030204" pitchFamily="34" charset="0"/>
              <a:ea typeface="+mn-ea"/>
              <a:cs typeface="Calibri" panose="020F0502020204030204" pitchFamily="34" charset="0"/>
            </a:endParaRPr>
          </a:p>
        </p:txBody>
      </p:sp>
      <p:grpSp>
        <p:nvGrpSpPr>
          <p:cNvPr id="16" name="Groupe 15">
            <a:extLst>
              <a:ext uri="{FF2B5EF4-FFF2-40B4-BE49-F238E27FC236}">
                <a16:creationId xmlns:a16="http://schemas.microsoft.com/office/drawing/2014/main" id="{7DD1BB4C-420E-DB4F-8736-A598219CB78F}"/>
              </a:ext>
            </a:extLst>
          </p:cNvPr>
          <p:cNvGrpSpPr/>
          <p:nvPr/>
        </p:nvGrpSpPr>
        <p:grpSpPr>
          <a:xfrm>
            <a:off x="444944" y="3492873"/>
            <a:ext cx="703537" cy="72008"/>
            <a:chOff x="467544" y="2394040"/>
            <a:chExt cx="703537" cy="72008"/>
          </a:xfrm>
        </p:grpSpPr>
        <p:sp>
          <p:nvSpPr>
            <p:cNvPr id="17" name="Ellipse 16">
              <a:extLst>
                <a:ext uri="{FF2B5EF4-FFF2-40B4-BE49-F238E27FC236}">
                  <a16:creationId xmlns:a16="http://schemas.microsoft.com/office/drawing/2014/main" id="{58D98C6C-DFFE-6348-9C21-8A8CD1B936C1}"/>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18" name="Ellipse 17">
              <a:extLst>
                <a:ext uri="{FF2B5EF4-FFF2-40B4-BE49-F238E27FC236}">
                  <a16:creationId xmlns:a16="http://schemas.microsoft.com/office/drawing/2014/main" id="{9E86525B-D9E0-684D-AC9F-6651205481BA}"/>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19" name="Ellipse 18">
              <a:extLst>
                <a:ext uri="{FF2B5EF4-FFF2-40B4-BE49-F238E27FC236}">
                  <a16:creationId xmlns:a16="http://schemas.microsoft.com/office/drawing/2014/main" id="{19F4CCA6-0107-B343-8C2A-4CAB6CB21A48}"/>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20" name="Ellipse 19">
              <a:extLst>
                <a:ext uri="{FF2B5EF4-FFF2-40B4-BE49-F238E27FC236}">
                  <a16:creationId xmlns:a16="http://schemas.microsoft.com/office/drawing/2014/main" id="{E4D0BE6E-896C-334C-882D-CAEC45A215A0}"/>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grpSp>
      <p:sp>
        <p:nvSpPr>
          <p:cNvPr id="14" name="Rectangle 13">
            <a:extLst>
              <a:ext uri="{FF2B5EF4-FFF2-40B4-BE49-F238E27FC236}">
                <a16:creationId xmlns:a16="http://schemas.microsoft.com/office/drawing/2014/main" id="{596823E8-10E9-DC4E-BBC5-E16FC93BC655}"/>
              </a:ext>
            </a:extLst>
          </p:cNvPr>
          <p:cNvSpPr/>
          <p:nvPr/>
        </p:nvSpPr>
        <p:spPr>
          <a:xfrm>
            <a:off x="4820008" y="2990378"/>
            <a:ext cx="2540276"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Des consommateurs</a:t>
            </a:r>
            <a:br>
              <a:rPr kumimoji="0" 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plutôt jeunes, des couples</a:t>
            </a:r>
            <a:br>
              <a:rPr kumimoji="0" 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de 40 et 50 ans et des</a:t>
            </a:r>
            <a:br>
              <a:rPr kumimoji="0" 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familles avec enfants</a:t>
            </a:r>
          </a:p>
        </p:txBody>
      </p:sp>
      <p:sp>
        <p:nvSpPr>
          <p:cNvPr id="59" name="Rectangle 58">
            <a:extLst>
              <a:ext uri="{FF2B5EF4-FFF2-40B4-BE49-F238E27FC236}">
                <a16:creationId xmlns:a16="http://schemas.microsoft.com/office/drawing/2014/main" id="{944CCDD9-5738-A14D-A72B-AD957C3B868D}"/>
              </a:ext>
            </a:extLst>
          </p:cNvPr>
          <p:cNvSpPr/>
          <p:nvPr/>
        </p:nvSpPr>
        <p:spPr>
          <a:xfrm>
            <a:off x="337544" y="1499442"/>
            <a:ext cx="2463395" cy="1938992"/>
          </a:xfrm>
          <a:prstGeom prst="rect">
            <a:avLst/>
          </a:prstGeom>
        </p:spPr>
        <p:txBody>
          <a:bodyPr wrap="square">
            <a:spAutoFit/>
          </a:bodyPr>
          <a:lstStyle/>
          <a:p>
            <a:pPr marL="0" marR="0" lvl="0" indent="0" algn="l" defTabSz="914400" rtl="0" eaLnBrk="1" fontAlgn="base" latinLnBrk="0" hangingPunct="1">
              <a:lnSpc>
                <a:spcPts val="3580"/>
              </a:lnSpc>
              <a:spcBef>
                <a:spcPct val="0"/>
              </a:spcBef>
              <a:spcAft>
                <a:spcPct val="0"/>
              </a:spcAft>
              <a:buClrTx/>
              <a:buSzTx/>
              <a:buFontTx/>
              <a:buNone/>
              <a:tabLst/>
              <a:defRPr/>
            </a:pPr>
            <a:r>
              <a:rPr kumimoji="0" lang="fr-FR" sz="3400" b="1" i="0" u="none" strike="noStrike" kern="1200" cap="none" spc="0" normalizeH="0" baseline="0" noProof="0">
                <a:ln>
                  <a:noFill/>
                </a:ln>
                <a:solidFill>
                  <a:srgbClr val="346B0A"/>
                </a:solidFill>
                <a:effectLst/>
                <a:uLnTx/>
                <a:uFillTx/>
                <a:latin typeface="Trade Gothic LT Std Cn" panose="020B0606020502020204" pitchFamily="34" charset="77"/>
                <a:ea typeface="ＭＳ Ｐゴシック" charset="0"/>
                <a:cs typeface="Calibri" panose="020F0502020204030204" pitchFamily="34" charset="0"/>
              </a:rPr>
              <a:t>LE PROFIL DES </a:t>
            </a:r>
          </a:p>
          <a:p>
            <a:pPr marL="0" marR="0" lvl="0" indent="0" algn="l" defTabSz="914400" rtl="0" eaLnBrk="1" fontAlgn="base" latinLnBrk="0" hangingPunct="1">
              <a:lnSpc>
                <a:spcPts val="3580"/>
              </a:lnSpc>
              <a:spcBef>
                <a:spcPct val="0"/>
              </a:spcBef>
              <a:spcAft>
                <a:spcPct val="0"/>
              </a:spcAft>
              <a:buClrTx/>
              <a:buSzTx/>
              <a:buFontTx/>
              <a:buNone/>
              <a:tabLst/>
              <a:defRPr/>
            </a:pPr>
            <a:r>
              <a:rPr kumimoji="0" lang="fr-FR" sz="3400" b="1" i="0" u="none" strike="noStrike" kern="1200" cap="none" spc="0" normalizeH="0" baseline="0" noProof="0">
                <a:ln>
                  <a:noFill/>
                </a:ln>
                <a:solidFill>
                  <a:srgbClr val="346B0A"/>
                </a:solidFill>
                <a:effectLst/>
                <a:uLnTx/>
                <a:uFillTx/>
                <a:latin typeface="Trade Gothic LT Std Cn" panose="020B0606020502020204" pitchFamily="34" charset="77"/>
                <a:ea typeface="ＭＳ Ｐゴシック" charset="0"/>
                <a:cs typeface="Calibri" panose="020F0502020204030204" pitchFamily="34" charset="0"/>
              </a:rPr>
              <a:t>ACHETEURS ZRP</a:t>
            </a:r>
          </a:p>
        </p:txBody>
      </p:sp>
      <p:sp>
        <p:nvSpPr>
          <p:cNvPr id="62" name="Rectangle 61">
            <a:extLst>
              <a:ext uri="{FF2B5EF4-FFF2-40B4-BE49-F238E27FC236}">
                <a16:creationId xmlns:a16="http://schemas.microsoft.com/office/drawing/2014/main" id="{F0BE5AFC-ACC2-4141-9095-ECDAD6C81807}"/>
              </a:ext>
            </a:extLst>
          </p:cNvPr>
          <p:cNvSpPr/>
          <p:nvPr/>
        </p:nvSpPr>
        <p:spPr>
          <a:xfrm>
            <a:off x="2843808" y="4126309"/>
            <a:ext cx="254027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Des profils aux revenus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moyens supérieur à aisé</a:t>
            </a:r>
          </a:p>
        </p:txBody>
      </p:sp>
      <p:sp>
        <p:nvSpPr>
          <p:cNvPr id="69" name="ZoneTexte 68">
            <a:extLst>
              <a:ext uri="{FF2B5EF4-FFF2-40B4-BE49-F238E27FC236}">
                <a16:creationId xmlns:a16="http://schemas.microsoft.com/office/drawing/2014/main" id="{1D4BC7B9-A85C-BF42-966C-6E22FFA0759F}"/>
              </a:ext>
            </a:extLst>
          </p:cNvPr>
          <p:cNvSpPr txBox="1"/>
          <p:nvPr/>
        </p:nvSpPr>
        <p:spPr>
          <a:xfrm>
            <a:off x="370752" y="4377248"/>
            <a:ext cx="4824536" cy="1923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65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Source : étude </a:t>
            </a:r>
            <a:r>
              <a:rPr kumimoji="0" lang="fr-FR" sz="650" b="0" i="0" u="none" strike="noStrike" kern="1200" cap="none" spc="0" normalizeH="0" baseline="0" noProof="0" err="1">
                <a:ln>
                  <a:noFill/>
                </a:ln>
                <a:solidFill>
                  <a:srgbClr val="000000"/>
                </a:solidFill>
                <a:effectLst/>
                <a:uLnTx/>
                <a:uFillTx/>
                <a:latin typeface="Arial" panose="020B0604020202020204" pitchFamily="34" charset="0"/>
                <a:ea typeface="Calibri"/>
                <a:cs typeface="Arial" panose="020B0604020202020204" pitchFamily="34" charset="0"/>
              </a:rPr>
              <a:t>Kantar</a:t>
            </a:r>
            <a:r>
              <a:rPr kumimoji="0" lang="fr-FR" sz="65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 </a:t>
            </a:r>
            <a:r>
              <a:rPr kumimoji="0" lang="fr-FR" sz="650" b="0" i="0" u="none" strike="noStrike" kern="1200" cap="none" spc="0" normalizeH="0" baseline="0" noProof="0" err="1">
                <a:ln>
                  <a:noFill/>
                </a:ln>
                <a:solidFill>
                  <a:srgbClr val="000000"/>
                </a:solidFill>
                <a:effectLst/>
                <a:uLnTx/>
                <a:uFillTx/>
                <a:latin typeface="Arial" panose="020B0604020202020204" pitchFamily="34" charset="0"/>
                <a:ea typeface="Calibri"/>
                <a:cs typeface="Arial" panose="020B0604020202020204" pitchFamily="34" charset="0"/>
              </a:rPr>
              <a:t>Worldpanel</a:t>
            </a:r>
            <a:endParaRPr kumimoji="0" lang="fr-FR" sz="65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Ellipse 7">
            <a:extLst>
              <a:ext uri="{FF2B5EF4-FFF2-40B4-BE49-F238E27FC236}">
                <a16:creationId xmlns:a16="http://schemas.microsoft.com/office/drawing/2014/main" id="{82D1E107-EBCD-1442-B494-E0BC5C51167F}"/>
              </a:ext>
            </a:extLst>
          </p:cNvPr>
          <p:cNvSpPr/>
          <p:nvPr/>
        </p:nvSpPr>
        <p:spPr bwMode="auto">
          <a:xfrm>
            <a:off x="3393866" y="2604508"/>
            <a:ext cx="1440160" cy="144016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sp>
        <p:nvSpPr>
          <p:cNvPr id="70" name="Ellipse 69">
            <a:extLst>
              <a:ext uri="{FF2B5EF4-FFF2-40B4-BE49-F238E27FC236}">
                <a16:creationId xmlns:a16="http://schemas.microsoft.com/office/drawing/2014/main" id="{DCDF4558-1BD6-B942-939E-3DE7D2D91E8A}"/>
              </a:ext>
            </a:extLst>
          </p:cNvPr>
          <p:cNvSpPr/>
          <p:nvPr/>
        </p:nvSpPr>
        <p:spPr bwMode="auto">
          <a:xfrm>
            <a:off x="5370066" y="1508660"/>
            <a:ext cx="1440160" cy="144016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Script MT Bold" pitchFamily="66" charset="0"/>
              <a:ea typeface="ＭＳ Ｐゴシック" charset="0"/>
            </a:endParaRPr>
          </a:p>
        </p:txBody>
      </p:sp>
      <p:pic>
        <p:nvPicPr>
          <p:cNvPr id="10" name="Image 9">
            <a:extLst>
              <a:ext uri="{FF2B5EF4-FFF2-40B4-BE49-F238E27FC236}">
                <a16:creationId xmlns:a16="http://schemas.microsoft.com/office/drawing/2014/main" id="{5C1FA790-EEBA-2446-8286-475366480AFA}"/>
              </a:ext>
            </a:extLst>
          </p:cNvPr>
          <p:cNvPicPr>
            <a:picLocks noChangeAspect="1"/>
          </p:cNvPicPr>
          <p:nvPr/>
        </p:nvPicPr>
        <p:blipFill>
          <a:blip r:embed="rId4"/>
          <a:stretch>
            <a:fillRect/>
          </a:stretch>
        </p:blipFill>
        <p:spPr>
          <a:xfrm>
            <a:off x="5816294" y="1824281"/>
            <a:ext cx="547703" cy="830997"/>
          </a:xfrm>
          <a:prstGeom prst="rect">
            <a:avLst/>
          </a:prstGeom>
        </p:spPr>
      </p:pic>
      <p:pic>
        <p:nvPicPr>
          <p:cNvPr id="11" name="Image 10">
            <a:extLst>
              <a:ext uri="{FF2B5EF4-FFF2-40B4-BE49-F238E27FC236}">
                <a16:creationId xmlns:a16="http://schemas.microsoft.com/office/drawing/2014/main" id="{547DCC35-8826-574A-96D3-9CC1A79ADDAC}"/>
              </a:ext>
            </a:extLst>
          </p:cNvPr>
          <p:cNvPicPr>
            <a:picLocks noChangeAspect="1"/>
          </p:cNvPicPr>
          <p:nvPr/>
        </p:nvPicPr>
        <p:blipFill>
          <a:blip r:embed="rId5"/>
          <a:stretch>
            <a:fillRect/>
          </a:stretch>
        </p:blipFill>
        <p:spPr>
          <a:xfrm>
            <a:off x="3765292" y="3056546"/>
            <a:ext cx="717674" cy="572322"/>
          </a:xfrm>
          <a:prstGeom prst="rect">
            <a:avLst/>
          </a:prstGeom>
        </p:spPr>
      </p:pic>
      <p:sp>
        <p:nvSpPr>
          <p:cNvPr id="26" name="Ellipse 25">
            <a:extLst>
              <a:ext uri="{FF2B5EF4-FFF2-40B4-BE49-F238E27FC236}">
                <a16:creationId xmlns:a16="http://schemas.microsoft.com/office/drawing/2014/main" id="{FB0AEE3D-B95B-4E9E-A46E-7114557B7007}"/>
              </a:ext>
            </a:extLst>
          </p:cNvPr>
          <p:cNvSpPr/>
          <p:nvPr/>
        </p:nvSpPr>
        <p:spPr bwMode="auto">
          <a:xfrm>
            <a:off x="3111704" y="152150"/>
            <a:ext cx="2107330" cy="2040977"/>
          </a:xfrm>
          <a:prstGeom prst="ellipse">
            <a:avLst/>
          </a:prstGeom>
          <a:solidFill>
            <a:srgbClr val="346B0A"/>
          </a:solidFill>
          <a:ln w="57150" cap="flat" cmpd="sng" algn="ctr">
            <a:solidFill>
              <a:srgbClr val="3AD42D"/>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a:ln>
                  <a:noFill/>
                </a:ln>
                <a:solidFill>
                  <a:srgbClr val="FFFFFF"/>
                </a:solidFill>
                <a:effectLst/>
                <a:uLnTx/>
                <a:uFillTx/>
                <a:latin typeface="Arial"/>
                <a:ea typeface="ＭＳ Ｐゴシック" charset="0"/>
              </a:rPr>
              <a:t>46%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FFFFFF"/>
                </a:solidFill>
                <a:effectLst/>
                <a:uLnTx/>
                <a:uFillTx/>
                <a:latin typeface="Arial"/>
                <a:ea typeface="ＭＳ Ｐゴシック" charset="0"/>
              </a:rPr>
              <a:t>de nos volumes sont générés par les - de 50 ans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050" b="0" i="1" u="none" strike="noStrike" kern="1200" cap="none" spc="0" normalizeH="0" baseline="0" noProof="0">
                <a:ln>
                  <a:noFill/>
                </a:ln>
                <a:solidFill>
                  <a:srgbClr val="FFFFFF"/>
                </a:solidFill>
                <a:effectLst/>
                <a:uLnTx/>
                <a:uFillTx/>
                <a:latin typeface="Arial"/>
                <a:ea typeface="ＭＳ Ｐゴシック" charset="0"/>
              </a:rPr>
              <a:t>  vs 34% au global sur le marché fruits &amp; légumes</a:t>
            </a:r>
            <a:endParaRPr kumimoji="0" lang="fr-FR" sz="1050" b="0" i="1" u="none" strike="noStrike" kern="1200" cap="none" spc="0" normalizeH="0" baseline="0" noProof="0">
              <a:ln>
                <a:noFill/>
              </a:ln>
              <a:solidFill>
                <a:srgbClr val="FFFFFF"/>
              </a:solidFill>
              <a:effectLst/>
              <a:uLnTx/>
              <a:uFillTx/>
              <a:latin typeface="Script MT Bold" charset="0"/>
              <a:ea typeface="ＭＳ Ｐゴシック" charset="0"/>
            </a:endParaRPr>
          </a:p>
        </p:txBody>
      </p:sp>
      <p:sp>
        <p:nvSpPr>
          <p:cNvPr id="28" name="ZoneTexte 27">
            <a:extLst>
              <a:ext uri="{FF2B5EF4-FFF2-40B4-BE49-F238E27FC236}">
                <a16:creationId xmlns:a16="http://schemas.microsoft.com/office/drawing/2014/main" id="{5324D9DD-A5BC-41EC-94F2-E069E9C6AFED}"/>
              </a:ext>
            </a:extLst>
          </p:cNvPr>
          <p:cNvSpPr txBox="1"/>
          <p:nvPr/>
        </p:nvSpPr>
        <p:spPr bwMode="auto">
          <a:xfrm>
            <a:off x="354584" y="3638584"/>
            <a:ext cx="2750910" cy="73866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a:ln>
                  <a:noFill/>
                </a:ln>
                <a:solidFill>
                  <a:srgbClr val="346B0A"/>
                </a:solidFill>
                <a:effectLst/>
                <a:uLnTx/>
                <a:uFillTx/>
                <a:latin typeface="Arial"/>
                <a:ea typeface="ＭＳ Ｐゴシック" charset="0"/>
              </a:rPr>
              <a:t>Sur le rayon des F&amp;L français, notre label est celui qui attire le plus les jeunes. </a:t>
            </a:r>
          </a:p>
        </p:txBody>
      </p:sp>
    </p:spTree>
    <p:extLst>
      <p:ext uri="{BB962C8B-B14F-4D97-AF65-F5344CB8AC3E}">
        <p14:creationId xmlns:p14="http://schemas.microsoft.com/office/powerpoint/2010/main" val="23350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CABFA0B7-8C1C-0443-84BC-4B51BE283999}"/>
              </a:ext>
            </a:extLst>
          </p:cNvPr>
          <p:cNvSpPr/>
          <p:nvPr/>
        </p:nvSpPr>
        <p:spPr bwMode="auto">
          <a:xfrm>
            <a:off x="6400800" y="2699397"/>
            <a:ext cx="5911274" cy="5911274"/>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6" name="Rectangle : coins arrondis 5">
            <a:extLst>
              <a:ext uri="{FF2B5EF4-FFF2-40B4-BE49-F238E27FC236}">
                <a16:creationId xmlns:a16="http://schemas.microsoft.com/office/drawing/2014/main" id="{DDC6C8A2-EF9A-654C-9E7E-ECFC7088FCEE}"/>
              </a:ext>
            </a:extLst>
          </p:cNvPr>
          <p:cNvSpPr/>
          <p:nvPr/>
        </p:nvSpPr>
        <p:spPr bwMode="auto">
          <a:xfrm>
            <a:off x="-396552"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 name="Titre 1">
            <a:extLst>
              <a:ext uri="{FF2B5EF4-FFF2-40B4-BE49-F238E27FC236}">
                <a16:creationId xmlns:a16="http://schemas.microsoft.com/office/drawing/2014/main" id="{86F6B322-6753-3746-94BC-1CEDC91013B4}"/>
              </a:ext>
            </a:extLst>
          </p:cNvPr>
          <p:cNvSpPr txBox="1">
            <a:spLocks/>
          </p:cNvSpPr>
          <p:nvPr/>
        </p:nvSpPr>
        <p:spPr>
          <a:xfrm>
            <a:off x="2411760" y="248583"/>
            <a:ext cx="5030316" cy="421556"/>
          </a:xfrm>
        </p:spPr>
        <p:txBody>
          <a:bodyPr/>
          <a:lstStyle>
            <a:lvl1pPr algn="ctr" rtl="0" eaLnBrk="0" fontAlgn="base" hangingPunct="0">
              <a:spcBef>
                <a:spcPct val="0"/>
              </a:spcBef>
              <a:spcAft>
                <a:spcPct val="0"/>
              </a:spcAft>
              <a:defRPr sz="33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3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33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33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3300">
                <a:solidFill>
                  <a:schemeClr val="tx2"/>
                </a:solidFill>
                <a:latin typeface="Arial" pitchFamily="-105" charset="0"/>
                <a:ea typeface="ＭＳ Ｐゴシック" charset="-128"/>
                <a:cs typeface="ＭＳ Ｐゴシック" charset="-128"/>
              </a:defRPr>
            </a:lvl5pPr>
            <a:lvl6pPr marL="342900" algn="ctr" rtl="0" fontAlgn="base">
              <a:spcBef>
                <a:spcPct val="0"/>
              </a:spcBef>
              <a:spcAft>
                <a:spcPct val="0"/>
              </a:spcAft>
              <a:defRPr sz="3300">
                <a:solidFill>
                  <a:schemeClr val="tx2"/>
                </a:solidFill>
                <a:latin typeface="Arial" pitchFamily="-105" charset="0"/>
              </a:defRPr>
            </a:lvl6pPr>
            <a:lvl7pPr marL="685800" algn="ctr" rtl="0" fontAlgn="base">
              <a:spcBef>
                <a:spcPct val="0"/>
              </a:spcBef>
              <a:spcAft>
                <a:spcPct val="0"/>
              </a:spcAft>
              <a:defRPr sz="3300">
                <a:solidFill>
                  <a:schemeClr val="tx2"/>
                </a:solidFill>
                <a:latin typeface="Arial" pitchFamily="-105" charset="0"/>
              </a:defRPr>
            </a:lvl7pPr>
            <a:lvl8pPr marL="1028700" algn="ctr" rtl="0" fontAlgn="base">
              <a:spcBef>
                <a:spcPct val="0"/>
              </a:spcBef>
              <a:spcAft>
                <a:spcPct val="0"/>
              </a:spcAft>
              <a:defRPr sz="3300">
                <a:solidFill>
                  <a:schemeClr val="tx2"/>
                </a:solidFill>
                <a:latin typeface="Arial" pitchFamily="-105" charset="0"/>
              </a:defRPr>
            </a:lvl8pPr>
            <a:lvl9pPr marL="1371600" algn="ctr" rtl="0" fontAlgn="base">
              <a:spcBef>
                <a:spcPct val="0"/>
              </a:spcBef>
              <a:spcAft>
                <a:spcPct val="0"/>
              </a:spcAft>
              <a:defRPr sz="3300">
                <a:solidFill>
                  <a:schemeClr val="tx2"/>
                </a:solidFill>
                <a:latin typeface="Arial" pitchFamily="-105" charset="0"/>
              </a:defRPr>
            </a:lvl9pPr>
          </a:lstStyle>
          <a:p>
            <a:r>
              <a:rPr lang="fr-FR" b="1" kern="0" dirty="0">
                <a:solidFill>
                  <a:schemeClr val="bg1"/>
                </a:solidFill>
              </a:rPr>
              <a:t>Favoriser un retour à la localité</a:t>
            </a:r>
          </a:p>
        </p:txBody>
      </p:sp>
      <p:sp>
        <p:nvSpPr>
          <p:cNvPr id="8" name="Ellipse 7">
            <a:extLst>
              <a:ext uri="{FF2B5EF4-FFF2-40B4-BE49-F238E27FC236}">
                <a16:creationId xmlns:a16="http://schemas.microsoft.com/office/drawing/2014/main" id="{B6932937-1F10-594C-801F-424B2B9A53F7}"/>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9" name="Image 8">
            <a:extLst>
              <a:ext uri="{FF2B5EF4-FFF2-40B4-BE49-F238E27FC236}">
                <a16:creationId xmlns:a16="http://schemas.microsoft.com/office/drawing/2014/main" id="{61591B10-1921-4E40-961C-B30EAE8E1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39" y="232107"/>
            <a:ext cx="1916415" cy="1080120"/>
          </a:xfrm>
          <a:prstGeom prst="rect">
            <a:avLst/>
          </a:prstGeom>
        </p:spPr>
      </p:pic>
      <p:sp>
        <p:nvSpPr>
          <p:cNvPr id="10" name="Ellipse 9">
            <a:extLst>
              <a:ext uri="{FF2B5EF4-FFF2-40B4-BE49-F238E27FC236}">
                <a16:creationId xmlns:a16="http://schemas.microsoft.com/office/drawing/2014/main" id="{806A8E74-D86D-6442-8265-17BD76435120}"/>
              </a:ext>
            </a:extLst>
          </p:cNvPr>
          <p:cNvSpPr/>
          <p:nvPr/>
        </p:nvSpPr>
        <p:spPr bwMode="auto">
          <a:xfrm>
            <a:off x="4789702" y="981428"/>
            <a:ext cx="3129228" cy="3162271"/>
          </a:xfrm>
          <a:prstGeom prst="ellipse">
            <a:avLst/>
          </a:prstGeom>
          <a:solidFill>
            <a:srgbClr val="346B0A">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1" name="ZoneTexte 10">
            <a:extLst>
              <a:ext uri="{FF2B5EF4-FFF2-40B4-BE49-F238E27FC236}">
                <a16:creationId xmlns:a16="http://schemas.microsoft.com/office/drawing/2014/main" id="{68833AA2-0A39-8045-A1DD-D62D7CDAEC79}"/>
              </a:ext>
            </a:extLst>
          </p:cNvPr>
          <p:cNvSpPr txBox="1"/>
          <p:nvPr/>
        </p:nvSpPr>
        <p:spPr bwMode="auto">
          <a:xfrm>
            <a:off x="4826673" y="1622181"/>
            <a:ext cx="3055285" cy="1400383"/>
          </a:xfrm>
          <a:prstGeom prst="rect">
            <a:avLst/>
          </a:prstGeom>
          <a:noFill/>
          <a:ln w="9525">
            <a:noFill/>
            <a:miter lim="800000"/>
            <a:headEnd/>
            <a:tailEnd/>
          </a:ln>
          <a:effectLst/>
        </p:spPr>
        <p:txBody>
          <a:bodyPr wrap="square">
            <a:spAutoFit/>
          </a:bodyPr>
          <a:lstStyle/>
          <a:p>
            <a:pPr algn="ctr"/>
            <a:r>
              <a:rPr lang="fr-FR" sz="1700" b="1" dirty="0">
                <a:solidFill>
                  <a:schemeClr val="bg1"/>
                </a:solidFill>
                <a:latin typeface="Trade Gothic LT Std Cn" panose="020B0606020502020204" pitchFamily="34" charset="77"/>
                <a:cs typeface="Franklin Gothic Medium"/>
              </a:rPr>
              <a:t>LE LABEL</a:t>
            </a:r>
          </a:p>
          <a:p>
            <a:pPr algn="ctr"/>
            <a:r>
              <a:rPr lang="fr-FR" sz="1700" b="1" dirty="0">
                <a:solidFill>
                  <a:schemeClr val="bg1"/>
                </a:solidFill>
                <a:latin typeface="Trade Gothic LT Std Cn" panose="020B0606020502020204" pitchFamily="34" charset="77"/>
                <a:cs typeface="Franklin Gothic Medium"/>
              </a:rPr>
              <a:t>“ZÉRO RÉSIDU DE PESTICIDES”</a:t>
            </a:r>
          </a:p>
          <a:p>
            <a:pPr algn="ctr"/>
            <a:r>
              <a:rPr lang="fr-FR" sz="1700" b="1" dirty="0">
                <a:solidFill>
                  <a:schemeClr val="bg1"/>
                </a:solidFill>
                <a:latin typeface="Trade Gothic LT Std Cn" panose="020B0606020502020204" pitchFamily="34" charset="77"/>
                <a:cs typeface="Franklin Gothic Medium"/>
              </a:rPr>
              <a:t>DU COLLECTIF NOUVEAUX CHAMPS</a:t>
            </a:r>
          </a:p>
          <a:p>
            <a:pPr algn="ctr"/>
            <a:r>
              <a:rPr lang="fr-FR" sz="1700" b="1" dirty="0">
                <a:solidFill>
                  <a:schemeClr val="bg1"/>
                </a:solidFill>
                <a:latin typeface="Trade Gothic LT Std Cn" panose="020B0606020502020204" pitchFamily="34" charset="77"/>
                <a:cs typeface="Franklin Gothic Medium"/>
              </a:rPr>
              <a:t>OFFRE LES GARANTIES D’UN</a:t>
            </a:r>
          </a:p>
          <a:p>
            <a:pPr algn="ctr"/>
            <a:r>
              <a:rPr lang="fr-FR" sz="1700" b="1" dirty="0">
                <a:solidFill>
                  <a:schemeClr val="bg1"/>
                </a:solidFill>
                <a:latin typeface="Trade Gothic LT Std Cn" panose="020B0606020502020204" pitchFamily="34" charset="77"/>
                <a:cs typeface="Franklin Gothic Medium"/>
              </a:rPr>
              <a:t>PRODUIT FRANÇAIS !</a:t>
            </a:r>
          </a:p>
        </p:txBody>
      </p:sp>
      <p:grpSp>
        <p:nvGrpSpPr>
          <p:cNvPr id="12" name="Groupe 11">
            <a:extLst>
              <a:ext uri="{FF2B5EF4-FFF2-40B4-BE49-F238E27FC236}">
                <a16:creationId xmlns:a16="http://schemas.microsoft.com/office/drawing/2014/main" id="{D13914CA-9145-0F4E-932F-65DBD791473C}"/>
              </a:ext>
            </a:extLst>
          </p:cNvPr>
          <p:cNvGrpSpPr/>
          <p:nvPr/>
        </p:nvGrpSpPr>
        <p:grpSpPr>
          <a:xfrm>
            <a:off x="7191883" y="2855568"/>
            <a:ext cx="1613396" cy="1630432"/>
            <a:chOff x="2872905" y="239190"/>
            <a:chExt cx="2106336" cy="2128578"/>
          </a:xfrm>
        </p:grpSpPr>
        <p:sp>
          <p:nvSpPr>
            <p:cNvPr id="13" name="Ellipse 12">
              <a:extLst>
                <a:ext uri="{FF2B5EF4-FFF2-40B4-BE49-F238E27FC236}">
                  <a16:creationId xmlns:a16="http://schemas.microsoft.com/office/drawing/2014/main" id="{4C625D71-0E04-A843-8223-31C92CF751E1}"/>
                </a:ext>
              </a:extLst>
            </p:cNvPr>
            <p:cNvSpPr/>
            <p:nvPr/>
          </p:nvSpPr>
          <p:spPr bwMode="auto">
            <a:xfrm>
              <a:off x="2872905" y="239190"/>
              <a:ext cx="2106336" cy="2128578"/>
            </a:xfrm>
            <a:prstGeom prst="ellipse">
              <a:avLst/>
            </a:prstGeom>
            <a:solidFill>
              <a:srgbClr val="3AD42D">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4" name="Image 13">
              <a:extLst>
                <a:ext uri="{FF2B5EF4-FFF2-40B4-BE49-F238E27FC236}">
                  <a16:creationId xmlns:a16="http://schemas.microsoft.com/office/drawing/2014/main" id="{E18610EE-256F-1C45-BE9F-A653052E4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076" y="547814"/>
              <a:ext cx="1199468" cy="1511329"/>
            </a:xfrm>
            <a:prstGeom prst="rect">
              <a:avLst/>
            </a:prstGeom>
          </p:spPr>
        </p:pic>
      </p:grpSp>
      <p:sp>
        <p:nvSpPr>
          <p:cNvPr id="15" name="Rectangle 14">
            <a:extLst>
              <a:ext uri="{FF2B5EF4-FFF2-40B4-BE49-F238E27FC236}">
                <a16:creationId xmlns:a16="http://schemas.microsoft.com/office/drawing/2014/main" id="{B20FD3A3-FF07-9B4A-B513-2E62D93D896B}"/>
              </a:ext>
            </a:extLst>
          </p:cNvPr>
          <p:cNvSpPr/>
          <p:nvPr/>
        </p:nvSpPr>
        <p:spPr>
          <a:xfrm>
            <a:off x="395536" y="1527285"/>
            <a:ext cx="3089782" cy="1015663"/>
          </a:xfrm>
          <a:prstGeom prst="rect">
            <a:avLst/>
          </a:prstGeom>
        </p:spPr>
        <p:txBody>
          <a:bodyPr wrap="square">
            <a:spAutoFit/>
          </a:bodyPr>
          <a:lstStyle/>
          <a:p>
            <a:pPr>
              <a:lnSpc>
                <a:spcPts val="3580"/>
              </a:lnSpc>
              <a:defRPr/>
            </a:pPr>
            <a:r>
              <a:rPr lang="fr-FR" sz="3400" b="1" dirty="0">
                <a:solidFill>
                  <a:srgbClr val="346B0A"/>
                </a:solidFill>
                <a:latin typeface="Trade Gothic LT Std Condensed N" panose="020B0606020502020204" pitchFamily="34" charset="77"/>
                <a:cs typeface="Calibri" panose="020F0502020204030204" pitchFamily="34" charset="0"/>
              </a:rPr>
              <a:t>GARANTIE</a:t>
            </a:r>
          </a:p>
          <a:p>
            <a:pPr>
              <a:lnSpc>
                <a:spcPts val="3580"/>
              </a:lnSpc>
              <a:defRPr/>
            </a:pPr>
            <a:r>
              <a:rPr lang="fr-FR" sz="3400" b="1" dirty="0">
                <a:solidFill>
                  <a:srgbClr val="346B0A"/>
                </a:solidFill>
                <a:latin typeface="Trade Gothic LT Std Condensed N" panose="020B0606020502020204" pitchFamily="34" charset="77"/>
                <a:cs typeface="Calibri" panose="020F0502020204030204" pitchFamily="34" charset="0"/>
              </a:rPr>
              <a:t>100% FRANÇAIS</a:t>
            </a:r>
          </a:p>
        </p:txBody>
      </p:sp>
      <p:grpSp>
        <p:nvGrpSpPr>
          <p:cNvPr id="17" name="Groupe 16">
            <a:extLst>
              <a:ext uri="{FF2B5EF4-FFF2-40B4-BE49-F238E27FC236}">
                <a16:creationId xmlns:a16="http://schemas.microsoft.com/office/drawing/2014/main" id="{A226A031-6395-8149-9C61-F681CF99F751}"/>
              </a:ext>
            </a:extLst>
          </p:cNvPr>
          <p:cNvGrpSpPr/>
          <p:nvPr/>
        </p:nvGrpSpPr>
        <p:grpSpPr>
          <a:xfrm>
            <a:off x="494258" y="2584976"/>
            <a:ext cx="703537" cy="72008"/>
            <a:chOff x="467544" y="2394040"/>
            <a:chExt cx="703537" cy="72008"/>
          </a:xfrm>
        </p:grpSpPr>
        <p:sp>
          <p:nvSpPr>
            <p:cNvPr id="18" name="Ellipse 17">
              <a:extLst>
                <a:ext uri="{FF2B5EF4-FFF2-40B4-BE49-F238E27FC236}">
                  <a16:creationId xmlns:a16="http://schemas.microsoft.com/office/drawing/2014/main" id="{4B3961B4-DD98-F648-A81B-D1886A78AA1E}"/>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9" name="Ellipse 18">
              <a:extLst>
                <a:ext uri="{FF2B5EF4-FFF2-40B4-BE49-F238E27FC236}">
                  <a16:creationId xmlns:a16="http://schemas.microsoft.com/office/drawing/2014/main" id="{EA4A033F-595F-BB48-B1AC-7F6A885D4221}"/>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0" name="Ellipse 19">
              <a:extLst>
                <a:ext uri="{FF2B5EF4-FFF2-40B4-BE49-F238E27FC236}">
                  <a16:creationId xmlns:a16="http://schemas.microsoft.com/office/drawing/2014/main" id="{6D36E4E0-82DA-6441-8BA7-4096CA4DA037}"/>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1" name="Ellipse 20">
              <a:extLst>
                <a:ext uri="{FF2B5EF4-FFF2-40B4-BE49-F238E27FC236}">
                  <a16:creationId xmlns:a16="http://schemas.microsoft.com/office/drawing/2014/main" id="{EC28F0AF-FAFF-064C-96F5-DE7680679CA4}"/>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28" name="Ellipse 27">
            <a:extLst>
              <a:ext uri="{FF2B5EF4-FFF2-40B4-BE49-F238E27FC236}">
                <a16:creationId xmlns:a16="http://schemas.microsoft.com/office/drawing/2014/main" id="{B8DFAF96-03A9-9649-A522-ECA7FEBE737F}"/>
              </a:ext>
            </a:extLst>
          </p:cNvPr>
          <p:cNvSpPr/>
          <p:nvPr/>
        </p:nvSpPr>
        <p:spPr bwMode="auto">
          <a:xfrm>
            <a:off x="2964906" y="113081"/>
            <a:ext cx="2257374" cy="2257374"/>
          </a:xfrm>
          <a:prstGeom prst="ellipse">
            <a:avLst/>
          </a:prstGeom>
          <a:solidFill>
            <a:srgbClr val="3AD42D">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rgbClr val="346B0A"/>
              </a:solidFill>
              <a:effectLst/>
              <a:latin typeface="Script MT Bold" pitchFamily="66" charset="0"/>
            </a:endParaRPr>
          </a:p>
        </p:txBody>
      </p:sp>
      <p:sp>
        <p:nvSpPr>
          <p:cNvPr id="29" name="Rectangle 28">
            <a:extLst>
              <a:ext uri="{FF2B5EF4-FFF2-40B4-BE49-F238E27FC236}">
                <a16:creationId xmlns:a16="http://schemas.microsoft.com/office/drawing/2014/main" id="{2815D60B-2389-5643-827A-75C048D98870}"/>
              </a:ext>
            </a:extLst>
          </p:cNvPr>
          <p:cNvSpPr/>
          <p:nvPr/>
        </p:nvSpPr>
        <p:spPr>
          <a:xfrm>
            <a:off x="2850398" y="272386"/>
            <a:ext cx="2486389" cy="1733808"/>
          </a:xfrm>
          <a:prstGeom prst="rect">
            <a:avLst/>
          </a:prstGeom>
        </p:spPr>
        <p:txBody>
          <a:bodyPr wrap="square">
            <a:spAutoFit/>
          </a:bodyPr>
          <a:lstStyle/>
          <a:p>
            <a:pPr algn="ctr"/>
            <a:r>
              <a:rPr lang="fr-FR" sz="4000" b="1" dirty="0">
                <a:solidFill>
                  <a:srgbClr val="346B0A"/>
                </a:solidFill>
                <a:latin typeface="Trade Gothic LT Std Condensed N" panose="020B0606020502020204" pitchFamily="34" charset="77"/>
              </a:rPr>
              <a:t>42</a:t>
            </a:r>
            <a:r>
              <a:rPr lang="fr-FR" sz="3500" b="1" dirty="0">
                <a:solidFill>
                  <a:srgbClr val="346B0A"/>
                </a:solidFill>
                <a:latin typeface="Trade Gothic LT Std Condensed N" panose="020B0606020502020204" pitchFamily="34" charset="77"/>
              </a:rPr>
              <a:t>%</a:t>
            </a:r>
          </a:p>
          <a:p>
            <a:pPr algn="ctr">
              <a:lnSpc>
                <a:spcPts val="1600"/>
              </a:lnSpc>
            </a:pPr>
            <a:r>
              <a:rPr lang="fr-FR" sz="1500" b="1" dirty="0">
                <a:solidFill>
                  <a:schemeClr val="bg1"/>
                </a:solidFill>
                <a:latin typeface="Trade Gothic LT Std Condensed N" panose="020B0606020502020204" pitchFamily="34" charset="77"/>
              </a:rPr>
              <a:t>DES FRANÇAIS</a:t>
            </a:r>
          </a:p>
          <a:p>
            <a:pPr algn="ctr">
              <a:lnSpc>
                <a:spcPts val="1600"/>
              </a:lnSpc>
            </a:pPr>
            <a:r>
              <a:rPr lang="fr-FR" sz="1500" b="1" dirty="0">
                <a:solidFill>
                  <a:schemeClr val="bg1"/>
                </a:solidFill>
                <a:latin typeface="Trade Gothic LT Std Condensed N" panose="020B0606020502020204" pitchFamily="34" charset="77"/>
              </a:rPr>
              <a:t>ENVISAGENT D’ACHETER</a:t>
            </a:r>
          </a:p>
          <a:p>
            <a:pPr algn="ctr">
              <a:lnSpc>
                <a:spcPts val="1600"/>
              </a:lnSpc>
            </a:pPr>
            <a:r>
              <a:rPr lang="fr-FR" sz="1500" b="1" dirty="0">
                <a:solidFill>
                  <a:schemeClr val="bg1"/>
                </a:solidFill>
                <a:latin typeface="Trade Gothic LT Std Condensed N" panose="020B0606020502020204" pitchFamily="34" charset="77"/>
              </a:rPr>
              <a:t>PLUS SOUVENT DES</a:t>
            </a:r>
          </a:p>
          <a:p>
            <a:pPr algn="ctr">
              <a:lnSpc>
                <a:spcPts val="1600"/>
              </a:lnSpc>
            </a:pPr>
            <a:r>
              <a:rPr lang="fr-FR" sz="1500" b="1" dirty="0">
                <a:solidFill>
                  <a:schemeClr val="bg1"/>
                </a:solidFill>
                <a:latin typeface="Trade Gothic LT Std Condensed N" panose="020B0606020502020204" pitchFamily="34" charset="77"/>
              </a:rPr>
              <a:t>PRODUITS FRANÇAIS</a:t>
            </a:r>
          </a:p>
          <a:p>
            <a:pPr algn="ctr">
              <a:lnSpc>
                <a:spcPts val="1600"/>
              </a:lnSpc>
            </a:pPr>
            <a:r>
              <a:rPr lang="fr-FR" sz="1500" b="1" dirty="0">
                <a:solidFill>
                  <a:schemeClr val="bg1"/>
                </a:solidFill>
                <a:latin typeface="Trade Gothic LT Std Condensed N" panose="020B0606020502020204" pitchFamily="34" charset="77"/>
              </a:rPr>
              <a:t>EN 2022</a:t>
            </a:r>
          </a:p>
        </p:txBody>
      </p:sp>
      <p:sp>
        <p:nvSpPr>
          <p:cNvPr id="2" name="Espace réservé de la date 1">
            <a:extLst>
              <a:ext uri="{FF2B5EF4-FFF2-40B4-BE49-F238E27FC236}">
                <a16:creationId xmlns:a16="http://schemas.microsoft.com/office/drawing/2014/main" id="{EC34D48A-201B-594C-A593-5BC67AC3FBA2}"/>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9BE22083-7039-BD44-9E08-56E6052D94C7}"/>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80B3615C-6016-1B4C-8883-614335DE035E}"/>
              </a:ext>
            </a:extLst>
          </p:cNvPr>
          <p:cNvSpPr>
            <a:spLocks noGrp="1"/>
          </p:cNvSpPr>
          <p:nvPr>
            <p:ph type="sldNum" sz="quarter" idx="12"/>
          </p:nvPr>
        </p:nvSpPr>
        <p:spPr/>
        <p:txBody>
          <a:bodyPr/>
          <a:lstStyle/>
          <a:p>
            <a:fld id="{92A23C4A-E48D-5640-B4C6-E7937792EB97}" type="slidenum">
              <a:rPr lang="fr-FR" smtClean="0"/>
              <a:pPr/>
              <a:t>25</a:t>
            </a:fld>
            <a:endParaRPr lang="fr-FR" dirty="0"/>
          </a:p>
        </p:txBody>
      </p:sp>
      <p:sp>
        <p:nvSpPr>
          <p:cNvPr id="31" name="Rectangle 30">
            <a:extLst>
              <a:ext uri="{FF2B5EF4-FFF2-40B4-BE49-F238E27FC236}">
                <a16:creationId xmlns:a16="http://schemas.microsoft.com/office/drawing/2014/main" id="{78778B34-FDA1-6245-AB51-8CA873DBEE11}"/>
              </a:ext>
            </a:extLst>
          </p:cNvPr>
          <p:cNvSpPr/>
          <p:nvPr/>
        </p:nvSpPr>
        <p:spPr>
          <a:xfrm>
            <a:off x="399681" y="2741593"/>
            <a:ext cx="4572000" cy="523220"/>
          </a:xfrm>
          <a:prstGeom prst="rect">
            <a:avLst/>
          </a:prstGeom>
        </p:spPr>
        <p:txBody>
          <a:bodyPr>
            <a:spAutoFit/>
          </a:bodyPr>
          <a:lstStyle/>
          <a:p>
            <a:r>
              <a:rPr lang="fr-FR" b="1" dirty="0">
                <a:solidFill>
                  <a:srgbClr val="3AD42D"/>
                </a:solidFill>
                <a:latin typeface="Arial" panose="020B0604020202020204" pitchFamily="34" charset="0"/>
                <a:cs typeface="Arial" panose="020B0604020202020204" pitchFamily="34" charset="0"/>
              </a:rPr>
              <a:t>Une démarche éthique portée</a:t>
            </a:r>
          </a:p>
          <a:p>
            <a:r>
              <a:rPr lang="fr-FR" b="1" dirty="0">
                <a:solidFill>
                  <a:srgbClr val="3AD42D"/>
                </a:solidFill>
                <a:latin typeface="Arial" panose="020B0604020202020204" pitchFamily="34" charset="0"/>
                <a:cs typeface="Arial" panose="020B0604020202020204" pitchFamily="34" charset="0"/>
              </a:rPr>
              <a:t>par des paysans français</a:t>
            </a:r>
          </a:p>
        </p:txBody>
      </p:sp>
      <p:sp>
        <p:nvSpPr>
          <p:cNvPr id="32" name="Rectangle 31">
            <a:extLst>
              <a:ext uri="{FF2B5EF4-FFF2-40B4-BE49-F238E27FC236}">
                <a16:creationId xmlns:a16="http://schemas.microsoft.com/office/drawing/2014/main" id="{0486F054-44DA-2349-8096-27DF2F0F5C92}"/>
              </a:ext>
            </a:extLst>
          </p:cNvPr>
          <p:cNvSpPr/>
          <p:nvPr/>
        </p:nvSpPr>
        <p:spPr>
          <a:xfrm>
            <a:off x="304929" y="3285224"/>
            <a:ext cx="3600400" cy="1200329"/>
          </a:xfrm>
          <a:prstGeom prst="rect">
            <a:avLst/>
          </a:prstGeom>
        </p:spPr>
        <p:txBody>
          <a:bodyPr wrap="square">
            <a:spAutoFit/>
          </a:bodyPr>
          <a:lstStyle/>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Respect des </a:t>
            </a:r>
            <a:r>
              <a:rPr lang="fr-FR" sz="1200" b="1" dirty="0">
                <a:latin typeface="Arial" panose="020B0604020202020204" pitchFamily="34" charset="0"/>
                <a:cs typeface="Arial" panose="020B0604020202020204" pitchFamily="34" charset="0"/>
              </a:rPr>
              <a:t>règles sociales françaises</a:t>
            </a:r>
          </a:p>
          <a:p>
            <a:endParaRPr lang="fr-FR" sz="600" dirty="0">
              <a:latin typeface="Arial" panose="020B0604020202020204" pitchFamily="34" charset="0"/>
              <a:cs typeface="Arial" panose="020B0604020202020204" pitchFamily="34" charset="0"/>
            </a:endParaRPr>
          </a:p>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Juste répartition de la valeur dans la filière pour</a:t>
            </a:r>
          </a:p>
          <a:p>
            <a:r>
              <a:rPr lang="fr-FR" sz="1200" dirty="0">
                <a:latin typeface="Arial" panose="020B0604020202020204" pitchFamily="34" charset="0"/>
                <a:cs typeface="Arial" panose="020B0604020202020204" pitchFamily="34" charset="0"/>
              </a:rPr>
              <a:t>   assurer une qualité durable et un investissement</a:t>
            </a:r>
          </a:p>
          <a:p>
            <a:r>
              <a:rPr lang="fr-FR" sz="1200" dirty="0">
                <a:latin typeface="Arial" panose="020B0604020202020204" pitchFamily="34" charset="0"/>
                <a:cs typeface="Arial" panose="020B0604020202020204" pitchFamily="34" charset="0"/>
              </a:rPr>
              <a:t>   dans la transformation de notre agriculture</a:t>
            </a:r>
          </a:p>
          <a:p>
            <a:endParaRPr lang="fr-FR" sz="600" dirty="0">
              <a:latin typeface="Arial" panose="020B0604020202020204" pitchFamily="34" charset="0"/>
              <a:cs typeface="Arial" panose="020B0604020202020204" pitchFamily="34" charset="0"/>
            </a:endParaRPr>
          </a:p>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Soutien de l’emploi dans nos régions</a:t>
            </a:r>
          </a:p>
        </p:txBody>
      </p:sp>
    </p:spTree>
    <p:extLst>
      <p:ext uri="{BB962C8B-B14F-4D97-AF65-F5344CB8AC3E}">
        <p14:creationId xmlns:p14="http://schemas.microsoft.com/office/powerpoint/2010/main" val="291699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C417B854-7A74-0D48-A250-5D5BD76922FC}"/>
              </a:ext>
            </a:extLst>
          </p:cNvPr>
          <p:cNvSpPr/>
          <p:nvPr/>
        </p:nvSpPr>
        <p:spPr bwMode="auto">
          <a:xfrm>
            <a:off x="5899850" y="2504734"/>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Ellipse 5">
            <a:extLst>
              <a:ext uri="{FF2B5EF4-FFF2-40B4-BE49-F238E27FC236}">
                <a16:creationId xmlns:a16="http://schemas.microsoft.com/office/drawing/2014/main" id="{298C8384-DC82-764F-B42D-B15FD7C80BF3}"/>
              </a:ext>
            </a:extLst>
          </p:cNvPr>
          <p:cNvSpPr/>
          <p:nvPr/>
        </p:nvSpPr>
        <p:spPr bwMode="auto">
          <a:xfrm>
            <a:off x="3853833" y="439554"/>
            <a:ext cx="4030127" cy="4030127"/>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 name="Rectangle 6">
            <a:extLst>
              <a:ext uri="{FF2B5EF4-FFF2-40B4-BE49-F238E27FC236}">
                <a16:creationId xmlns:a16="http://schemas.microsoft.com/office/drawing/2014/main" id="{15B54576-B988-7545-A6D1-A1EAC086FC61}"/>
              </a:ext>
            </a:extLst>
          </p:cNvPr>
          <p:cNvSpPr/>
          <p:nvPr/>
        </p:nvSpPr>
        <p:spPr>
          <a:xfrm>
            <a:off x="4385039" y="1701159"/>
            <a:ext cx="2972015" cy="1374735"/>
          </a:xfrm>
          <a:prstGeom prst="rect">
            <a:avLst/>
          </a:prstGeom>
        </p:spPr>
        <p:txBody>
          <a:bodyPr wrap="square">
            <a:spAutoFit/>
          </a:bodyPr>
          <a:lstStyle/>
          <a:p>
            <a:pPr algn="ctr">
              <a:lnSpc>
                <a:spcPts val="6000"/>
              </a:lnSpc>
              <a:defRPr/>
            </a:pPr>
            <a:r>
              <a:rPr lang="fr-FR" sz="7000" b="1" dirty="0">
                <a:solidFill>
                  <a:schemeClr val="bg1"/>
                </a:solidFill>
                <a:latin typeface="+mn-lt"/>
                <a:cs typeface="Franklin Gothic Book"/>
              </a:rPr>
              <a:t>120</a:t>
            </a:r>
          </a:p>
          <a:p>
            <a:pPr algn="ctr">
              <a:lnSpc>
                <a:spcPts val="3600"/>
              </a:lnSpc>
              <a:defRPr/>
            </a:pPr>
            <a:r>
              <a:rPr lang="fr-FR" sz="4000" b="1" dirty="0">
                <a:solidFill>
                  <a:schemeClr val="bg1"/>
                </a:solidFill>
                <a:latin typeface="+mn-lt"/>
                <a:cs typeface="Franklin Gothic Medium"/>
              </a:rPr>
              <a:t>millions</a:t>
            </a:r>
          </a:p>
        </p:txBody>
      </p:sp>
      <p:sp>
        <p:nvSpPr>
          <p:cNvPr id="8" name="Rectangle 7">
            <a:extLst>
              <a:ext uri="{FF2B5EF4-FFF2-40B4-BE49-F238E27FC236}">
                <a16:creationId xmlns:a16="http://schemas.microsoft.com/office/drawing/2014/main" id="{9FBDE8FC-E34A-BA4E-9EC0-B75D8962FE90}"/>
              </a:ext>
            </a:extLst>
          </p:cNvPr>
          <p:cNvSpPr/>
          <p:nvPr/>
        </p:nvSpPr>
        <p:spPr>
          <a:xfrm>
            <a:off x="4412983" y="1114276"/>
            <a:ext cx="2916125" cy="327077"/>
          </a:xfrm>
          <a:prstGeom prst="rect">
            <a:avLst/>
          </a:prstGeom>
        </p:spPr>
        <p:txBody>
          <a:bodyPr wrap="square">
            <a:spAutoFit/>
          </a:bodyPr>
          <a:lstStyle/>
          <a:p>
            <a:pPr algn="ctr">
              <a:lnSpc>
                <a:spcPct val="120000"/>
              </a:lnSpc>
              <a:defRPr/>
            </a:pPr>
            <a:r>
              <a:rPr lang="fr-FR" b="1" dirty="0">
                <a:solidFill>
                  <a:srgbClr val="346B0A"/>
                </a:solidFill>
                <a:latin typeface="Arial" panose="020B0604020202020204" pitchFamily="34" charset="0"/>
                <a:cs typeface="Arial" panose="020B0604020202020204" pitchFamily="34" charset="0"/>
              </a:rPr>
              <a:t>Au 28/02/2022</a:t>
            </a:r>
          </a:p>
        </p:txBody>
      </p:sp>
      <p:sp>
        <p:nvSpPr>
          <p:cNvPr id="9" name="Ellipse 8">
            <a:extLst>
              <a:ext uri="{FF2B5EF4-FFF2-40B4-BE49-F238E27FC236}">
                <a16:creationId xmlns:a16="http://schemas.microsoft.com/office/drawing/2014/main" id="{08D9753C-EA9E-9745-BCDC-3E0C57D0FDFC}"/>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0" name="Rectangle : coins arrondis 9">
            <a:extLst>
              <a:ext uri="{FF2B5EF4-FFF2-40B4-BE49-F238E27FC236}">
                <a16:creationId xmlns:a16="http://schemas.microsoft.com/office/drawing/2014/main" id="{635B1C3B-6153-F64C-82C6-4B1AA8EA3E79}"/>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1" name="Image 10">
            <a:extLst>
              <a:ext uri="{FF2B5EF4-FFF2-40B4-BE49-F238E27FC236}">
                <a16:creationId xmlns:a16="http://schemas.microsoft.com/office/drawing/2014/main" id="{1A1D7E1A-6E6D-9E42-91B7-5D458AE3C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2" name="Espace réservé du numéro de diapositive 3">
            <a:extLst>
              <a:ext uri="{FF2B5EF4-FFF2-40B4-BE49-F238E27FC236}">
                <a16:creationId xmlns:a16="http://schemas.microsoft.com/office/drawing/2014/main" id="{630F8250-FF26-9343-9417-2DB1A56F2E93}"/>
              </a:ext>
            </a:extLst>
          </p:cNvPr>
          <p:cNvSpPr txBox="1">
            <a:spLocks/>
          </p:cNvSpPr>
          <p:nvPr/>
        </p:nvSpPr>
        <p:spPr>
          <a:xfrm>
            <a:off x="6400800" y="4846262"/>
            <a:ext cx="2743200" cy="245768"/>
          </a:xfrm>
          <a:prstGeom prst="rect">
            <a:avLst/>
          </a:prstGeom>
        </p:spPr>
        <p:txBody>
          <a:bodyPr vert="horz" lIns="91440" tIns="45720" rIns="91440" bIns="45720" rtlCol="0" anchor="ctr"/>
          <a:lstStyle>
            <a:defPPr>
              <a:defRPr lang="fr-FR"/>
            </a:defPPr>
            <a:lvl1pPr marL="0" algn="r" defTabSz="914400" rtl="0" eaLnBrk="1" fontAlgn="base" latinLnBrk="0" hangingPunct="1">
              <a:spcBef>
                <a:spcPct val="0"/>
              </a:spcBef>
              <a:spcAft>
                <a:spcPct val="0"/>
              </a:spcAft>
              <a:defRPr sz="850" kern="1200">
                <a:solidFill>
                  <a:srgbClr val="346B0A"/>
                </a:solidFill>
                <a:latin typeface="Calibri" panose="020F0502020204030204" pitchFamily="34" charset="0"/>
                <a:ea typeface="+mn-ea"/>
                <a:cs typeface="Calibri" panose="020F0502020204030204" pitchFamily="34" charset="0"/>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A23C4A-E48D-5640-B4C6-E7937792EB97}" type="slidenum">
              <a:rPr lang="fr-FR" smtClean="0"/>
              <a:pPr/>
              <a:t>26</a:t>
            </a:fld>
            <a:endParaRPr lang="fr-FR"/>
          </a:p>
        </p:txBody>
      </p:sp>
      <p:sp>
        <p:nvSpPr>
          <p:cNvPr id="13" name="Rectangle 12">
            <a:extLst>
              <a:ext uri="{FF2B5EF4-FFF2-40B4-BE49-F238E27FC236}">
                <a16:creationId xmlns:a16="http://schemas.microsoft.com/office/drawing/2014/main" id="{FEACC815-DD4D-434B-B6A9-619A3B4B3132}"/>
              </a:ext>
            </a:extLst>
          </p:cNvPr>
          <p:cNvSpPr/>
          <p:nvPr/>
        </p:nvSpPr>
        <p:spPr>
          <a:xfrm>
            <a:off x="123262" y="1863037"/>
            <a:ext cx="6477537" cy="1323760"/>
          </a:xfrm>
          <a:prstGeom prst="rect">
            <a:avLst/>
          </a:prstGeom>
        </p:spPr>
        <p:txBody>
          <a:bodyPr wrap="square">
            <a:spAutoFit/>
          </a:bodyPr>
          <a:lstStyle/>
          <a:p>
            <a:pPr>
              <a:lnSpc>
                <a:spcPts val="3180"/>
              </a:lnSpc>
              <a:defRPr/>
            </a:pPr>
            <a:r>
              <a:rPr lang="fr-FR" sz="3400" b="1" dirty="0">
                <a:solidFill>
                  <a:srgbClr val="346B0A"/>
                </a:solidFill>
                <a:latin typeface="Trade Gothic LT Std Cn" panose="020B0606020502020204" pitchFamily="34" charset="77"/>
                <a:cs typeface="Calibri" panose="020F0502020204030204" pitchFamily="34" charset="0"/>
              </a:rPr>
              <a:t>UNE OFFRE QUI</a:t>
            </a:r>
          </a:p>
          <a:p>
            <a:pPr>
              <a:lnSpc>
                <a:spcPts val="3180"/>
              </a:lnSpc>
              <a:defRPr/>
            </a:pPr>
            <a:r>
              <a:rPr lang="fr-FR" sz="3400" b="1" dirty="0">
                <a:solidFill>
                  <a:srgbClr val="346B0A"/>
                </a:solidFill>
                <a:latin typeface="Trade Gothic LT Std Cn" panose="020B0606020502020204" pitchFamily="34" charset="77"/>
                <a:cs typeface="Calibri" panose="020F0502020204030204" pitchFamily="34" charset="0"/>
              </a:rPr>
              <a:t>TOUCHE LES </a:t>
            </a:r>
          </a:p>
          <a:p>
            <a:pPr>
              <a:lnSpc>
                <a:spcPts val="3180"/>
              </a:lnSpc>
              <a:defRPr/>
            </a:pPr>
            <a:r>
              <a:rPr lang="fr-FR" sz="3400" b="1" dirty="0">
                <a:solidFill>
                  <a:srgbClr val="346B0A"/>
                </a:solidFill>
                <a:latin typeface="Trade Gothic LT Std Cn" panose="020B0606020502020204" pitchFamily="34" charset="77"/>
                <a:cs typeface="Calibri" panose="020F0502020204030204" pitchFamily="34" charset="0"/>
              </a:rPr>
              <a:t>CONSOMMATEURS</a:t>
            </a:r>
          </a:p>
        </p:txBody>
      </p:sp>
      <p:grpSp>
        <p:nvGrpSpPr>
          <p:cNvPr id="14" name="Groupe 13">
            <a:extLst>
              <a:ext uri="{FF2B5EF4-FFF2-40B4-BE49-F238E27FC236}">
                <a16:creationId xmlns:a16="http://schemas.microsoft.com/office/drawing/2014/main" id="{5EC95546-ED12-9B44-9956-DF38A4AB597D}"/>
              </a:ext>
            </a:extLst>
          </p:cNvPr>
          <p:cNvGrpSpPr/>
          <p:nvPr/>
        </p:nvGrpSpPr>
        <p:grpSpPr>
          <a:xfrm>
            <a:off x="475814" y="3276667"/>
            <a:ext cx="703537" cy="72008"/>
            <a:chOff x="467544" y="2394040"/>
            <a:chExt cx="703537" cy="72008"/>
          </a:xfrm>
        </p:grpSpPr>
        <p:sp>
          <p:nvSpPr>
            <p:cNvPr id="15" name="Ellipse 14">
              <a:extLst>
                <a:ext uri="{FF2B5EF4-FFF2-40B4-BE49-F238E27FC236}">
                  <a16:creationId xmlns:a16="http://schemas.microsoft.com/office/drawing/2014/main" id="{A2B1C2D4-3FFD-024D-A063-9665EA496327}"/>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8EB7260B-0FC9-774D-BA10-7D5A6BF093FD}"/>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BB3E6260-48D3-F340-835D-E12A01628A0D}"/>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8" name="Ellipse 17">
              <a:extLst>
                <a:ext uri="{FF2B5EF4-FFF2-40B4-BE49-F238E27FC236}">
                  <a16:creationId xmlns:a16="http://schemas.microsoft.com/office/drawing/2014/main" id="{97A24244-3385-014C-A3DA-4D9093303B10}"/>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19" name="Rectangle 18">
            <a:extLst>
              <a:ext uri="{FF2B5EF4-FFF2-40B4-BE49-F238E27FC236}">
                <a16:creationId xmlns:a16="http://schemas.microsoft.com/office/drawing/2014/main" id="{8F9337E3-4008-C149-B471-2B74E99775DA}"/>
              </a:ext>
            </a:extLst>
          </p:cNvPr>
          <p:cNvSpPr/>
          <p:nvPr/>
        </p:nvSpPr>
        <p:spPr>
          <a:xfrm>
            <a:off x="4412983" y="3025305"/>
            <a:ext cx="2916125" cy="830997"/>
          </a:xfrm>
          <a:prstGeom prst="rect">
            <a:avLst/>
          </a:prstGeom>
        </p:spPr>
        <p:txBody>
          <a:bodyPr wrap="square">
            <a:spAutoFit/>
          </a:bodyPr>
          <a:lstStyle/>
          <a:p>
            <a:pPr algn="ctr">
              <a:defRPr/>
            </a:pPr>
            <a:r>
              <a:rPr lang="fr-FR" sz="1200" dirty="0">
                <a:solidFill>
                  <a:srgbClr val="346B0A"/>
                </a:solidFill>
                <a:latin typeface="Arial" panose="020B0604020202020204" pitchFamily="34" charset="0"/>
                <a:cs typeface="Arial" panose="020B0604020202020204" pitchFamily="34" charset="0"/>
              </a:rPr>
              <a:t>D’UVC</a:t>
            </a:r>
          </a:p>
          <a:p>
            <a:pPr algn="ctr">
              <a:defRPr/>
            </a:pPr>
            <a:r>
              <a:rPr lang="fr-FR" sz="1200" dirty="0">
                <a:solidFill>
                  <a:srgbClr val="346B0A"/>
                </a:solidFill>
                <a:latin typeface="Arial" panose="020B0604020202020204" pitchFamily="34" charset="0"/>
                <a:cs typeface="Arial" panose="020B0604020202020204" pitchFamily="34" charset="0"/>
              </a:rPr>
              <a:t>(Unité de Vente Consommateurs)</a:t>
            </a:r>
          </a:p>
          <a:p>
            <a:pPr algn="ctr">
              <a:defRPr/>
            </a:pPr>
            <a:r>
              <a:rPr lang="fr-FR" sz="1200" dirty="0">
                <a:solidFill>
                  <a:srgbClr val="346B0A"/>
                </a:solidFill>
                <a:latin typeface="Arial" panose="020B0604020202020204" pitchFamily="34" charset="0"/>
                <a:cs typeface="Arial" panose="020B0604020202020204" pitchFamily="34" charset="0"/>
              </a:rPr>
              <a:t>commercialisées depuis</a:t>
            </a:r>
          </a:p>
          <a:p>
            <a:pPr algn="ctr">
              <a:defRPr/>
            </a:pPr>
            <a:r>
              <a:rPr lang="fr-FR" sz="1200" dirty="0">
                <a:solidFill>
                  <a:srgbClr val="346B0A"/>
                </a:solidFill>
                <a:latin typeface="Arial" panose="020B0604020202020204" pitchFamily="34" charset="0"/>
                <a:cs typeface="Arial" panose="020B0604020202020204" pitchFamily="34" charset="0"/>
              </a:rPr>
              <a:t>le lancement</a:t>
            </a:r>
          </a:p>
        </p:txBody>
      </p:sp>
      <p:sp>
        <p:nvSpPr>
          <p:cNvPr id="2" name="Espace réservé de la date 1">
            <a:extLst>
              <a:ext uri="{FF2B5EF4-FFF2-40B4-BE49-F238E27FC236}">
                <a16:creationId xmlns:a16="http://schemas.microsoft.com/office/drawing/2014/main" id="{076217D0-2E36-CE4D-B433-685EE9F69EA7}"/>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F0F66787-7B5E-8942-B833-CCF260560950}"/>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AC481E3B-1B89-C346-BB8A-C6F1465B363E}"/>
              </a:ext>
            </a:extLst>
          </p:cNvPr>
          <p:cNvSpPr>
            <a:spLocks noGrp="1"/>
          </p:cNvSpPr>
          <p:nvPr>
            <p:ph type="sldNum" sz="quarter" idx="12"/>
          </p:nvPr>
        </p:nvSpPr>
        <p:spPr/>
        <p:txBody>
          <a:bodyPr/>
          <a:lstStyle/>
          <a:p>
            <a:fld id="{92A23C4A-E48D-5640-B4C6-E7937792EB97}" type="slidenum">
              <a:rPr lang="fr-FR" smtClean="0"/>
              <a:pPr/>
              <a:t>26</a:t>
            </a:fld>
            <a:endParaRPr lang="fr-FR" dirty="0"/>
          </a:p>
        </p:txBody>
      </p:sp>
    </p:spTree>
    <p:extLst>
      <p:ext uri="{BB962C8B-B14F-4D97-AF65-F5344CB8AC3E}">
        <p14:creationId xmlns:p14="http://schemas.microsoft.com/office/powerpoint/2010/main" val="287919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llipse 35">
            <a:extLst>
              <a:ext uri="{FF2B5EF4-FFF2-40B4-BE49-F238E27FC236}">
                <a16:creationId xmlns:a16="http://schemas.microsoft.com/office/drawing/2014/main" id="{0A797318-7BA3-B141-BF78-64479B887E18}"/>
              </a:ext>
            </a:extLst>
          </p:cNvPr>
          <p:cNvSpPr/>
          <p:nvPr/>
        </p:nvSpPr>
        <p:spPr bwMode="auto">
          <a:xfrm>
            <a:off x="5580112" y="3267819"/>
            <a:ext cx="5911274" cy="5911274"/>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5" name="Ellipse 4">
            <a:extLst>
              <a:ext uri="{FF2B5EF4-FFF2-40B4-BE49-F238E27FC236}">
                <a16:creationId xmlns:a16="http://schemas.microsoft.com/office/drawing/2014/main" id="{AFE4FE6F-8A0B-FD46-ABBD-5C842786C93E}"/>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6" name="Image 5">
            <a:extLst>
              <a:ext uri="{FF2B5EF4-FFF2-40B4-BE49-F238E27FC236}">
                <a16:creationId xmlns:a16="http://schemas.microsoft.com/office/drawing/2014/main" id="{75C8F6CF-3FBC-514C-AD5E-314330E6C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7" name="Rectangle : coins arrondis 6">
            <a:extLst>
              <a:ext uri="{FF2B5EF4-FFF2-40B4-BE49-F238E27FC236}">
                <a16:creationId xmlns:a16="http://schemas.microsoft.com/office/drawing/2014/main" id="{C940238C-91D2-2745-BEC7-11994B69FC66}"/>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3" name="Espace réservé du pied de page 2">
            <a:extLst>
              <a:ext uri="{FF2B5EF4-FFF2-40B4-BE49-F238E27FC236}">
                <a16:creationId xmlns:a16="http://schemas.microsoft.com/office/drawing/2014/main" id="{4A69A4D2-9B50-D447-B289-F97FBC2E803C}"/>
              </a:ext>
            </a:extLst>
          </p:cNvPr>
          <p:cNvSpPr>
            <a:spLocks noGrp="1"/>
          </p:cNvSpPr>
          <p:nvPr>
            <p:ph type="ftr" sz="quarter" idx="11"/>
          </p:nvPr>
        </p:nvSpPr>
        <p:spPr/>
        <p:txBody>
          <a:bodyPr/>
          <a:lstStyle/>
          <a:p>
            <a:r>
              <a:rPr lang="fr-FR" dirty="0">
                <a:latin typeface="Arial"/>
                <a:cs typeface="Arial"/>
              </a:rPr>
              <a:t>Présentation du Collectif Nouveaux Champs et du programme “Zéro Résidu de Pesticides” - V11</a:t>
            </a:r>
            <a:endParaRPr lang="fr-FR" dirty="0"/>
          </a:p>
        </p:txBody>
      </p:sp>
      <p:sp>
        <p:nvSpPr>
          <p:cNvPr id="4" name="Espace réservé du numéro de diapositive 3">
            <a:extLst>
              <a:ext uri="{FF2B5EF4-FFF2-40B4-BE49-F238E27FC236}">
                <a16:creationId xmlns:a16="http://schemas.microsoft.com/office/drawing/2014/main" id="{4CCD9755-DDBC-BE40-95B4-B79CB542624A}"/>
              </a:ext>
            </a:extLst>
          </p:cNvPr>
          <p:cNvSpPr>
            <a:spLocks noGrp="1"/>
          </p:cNvSpPr>
          <p:nvPr>
            <p:ph type="sldNum" sz="quarter" idx="12"/>
          </p:nvPr>
        </p:nvSpPr>
        <p:spPr/>
        <p:txBody>
          <a:bodyPr/>
          <a:lstStyle/>
          <a:p>
            <a:fld id="{92A23C4A-E48D-5640-B4C6-E7937792EB97}" type="slidenum">
              <a:rPr lang="fr-FR" smtClean="0"/>
              <a:pPr/>
              <a:t>27</a:t>
            </a:fld>
            <a:endParaRPr lang="fr-FR"/>
          </a:p>
        </p:txBody>
      </p:sp>
      <p:sp>
        <p:nvSpPr>
          <p:cNvPr id="15" name="Rectangle 14">
            <a:extLst>
              <a:ext uri="{FF2B5EF4-FFF2-40B4-BE49-F238E27FC236}">
                <a16:creationId xmlns:a16="http://schemas.microsoft.com/office/drawing/2014/main" id="{6F7B4429-51D5-124D-894F-33EF4D21C198}"/>
              </a:ext>
            </a:extLst>
          </p:cNvPr>
          <p:cNvSpPr/>
          <p:nvPr/>
        </p:nvSpPr>
        <p:spPr>
          <a:xfrm>
            <a:off x="2836069" y="123275"/>
            <a:ext cx="4622175" cy="553998"/>
          </a:xfrm>
          <a:prstGeom prst="rect">
            <a:avLst/>
          </a:prstGeom>
        </p:spPr>
        <p:txBody>
          <a:bodyPr wrap="square">
            <a:spAutoFit/>
          </a:bodyPr>
          <a:lstStyle/>
          <a:p>
            <a:pPr algn="ctr">
              <a:lnSpc>
                <a:spcPts val="3580"/>
              </a:lnSpc>
              <a:defRPr/>
            </a:pPr>
            <a:r>
              <a:rPr lang="fr-FR" sz="3400" b="1" dirty="0">
                <a:solidFill>
                  <a:srgbClr val="346B0A"/>
                </a:solidFill>
                <a:latin typeface="Trade Gothic LT Std Cn" panose="020B0606020502020204" pitchFamily="34" charset="77"/>
                <a:cs typeface="Calibri" panose="020F0502020204030204" pitchFamily="34" charset="0"/>
              </a:rPr>
              <a:t>BILAN DES VENTES : CA</a:t>
            </a:r>
          </a:p>
        </p:txBody>
      </p:sp>
      <p:grpSp>
        <p:nvGrpSpPr>
          <p:cNvPr id="16" name="Groupe 15">
            <a:extLst>
              <a:ext uri="{FF2B5EF4-FFF2-40B4-BE49-F238E27FC236}">
                <a16:creationId xmlns:a16="http://schemas.microsoft.com/office/drawing/2014/main" id="{7DD1BB4C-420E-DB4F-8736-A598219CB78F}"/>
              </a:ext>
            </a:extLst>
          </p:cNvPr>
          <p:cNvGrpSpPr/>
          <p:nvPr/>
        </p:nvGrpSpPr>
        <p:grpSpPr>
          <a:xfrm>
            <a:off x="4876575" y="618140"/>
            <a:ext cx="703537" cy="72008"/>
            <a:chOff x="467544" y="2394040"/>
            <a:chExt cx="703537" cy="72008"/>
          </a:xfrm>
        </p:grpSpPr>
        <p:sp>
          <p:nvSpPr>
            <p:cNvPr id="17" name="Ellipse 16">
              <a:extLst>
                <a:ext uri="{FF2B5EF4-FFF2-40B4-BE49-F238E27FC236}">
                  <a16:creationId xmlns:a16="http://schemas.microsoft.com/office/drawing/2014/main" id="{58D98C6C-DFFE-6348-9C21-8A8CD1B936C1}"/>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8" name="Ellipse 17">
              <a:extLst>
                <a:ext uri="{FF2B5EF4-FFF2-40B4-BE49-F238E27FC236}">
                  <a16:creationId xmlns:a16="http://schemas.microsoft.com/office/drawing/2014/main" id="{9E86525B-D9E0-684D-AC9F-6651205481BA}"/>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9" name="Ellipse 18">
              <a:extLst>
                <a:ext uri="{FF2B5EF4-FFF2-40B4-BE49-F238E27FC236}">
                  <a16:creationId xmlns:a16="http://schemas.microsoft.com/office/drawing/2014/main" id="{19F4CCA6-0107-B343-8C2A-4CAB6CB21A48}"/>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0" name="Ellipse 19">
              <a:extLst>
                <a:ext uri="{FF2B5EF4-FFF2-40B4-BE49-F238E27FC236}">
                  <a16:creationId xmlns:a16="http://schemas.microsoft.com/office/drawing/2014/main" id="{E4D0BE6E-896C-334C-882D-CAEC45A215A0}"/>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28" name="Rectangle 27">
            <a:extLst>
              <a:ext uri="{FF2B5EF4-FFF2-40B4-BE49-F238E27FC236}">
                <a16:creationId xmlns:a16="http://schemas.microsoft.com/office/drawing/2014/main" id="{95563819-5541-D74E-83D9-C56BBBC1C5CA}"/>
              </a:ext>
            </a:extLst>
          </p:cNvPr>
          <p:cNvSpPr/>
          <p:nvPr/>
        </p:nvSpPr>
        <p:spPr>
          <a:xfrm>
            <a:off x="4362258" y="1021474"/>
            <a:ext cx="1449653" cy="327077"/>
          </a:xfrm>
          <a:prstGeom prst="rect">
            <a:avLst/>
          </a:prstGeom>
        </p:spPr>
        <p:txBody>
          <a:bodyPr wrap="square">
            <a:spAutoFit/>
          </a:bodyPr>
          <a:lstStyle/>
          <a:p>
            <a:pPr>
              <a:lnSpc>
                <a:spcPct val="120000"/>
              </a:lnSpc>
              <a:defRPr/>
            </a:pPr>
            <a:r>
              <a:rPr lang="fr-FR" b="1" dirty="0">
                <a:latin typeface="Arial" panose="020B0604020202020204" pitchFamily="34" charset="0"/>
                <a:cs typeface="Arial" panose="020B0604020202020204" pitchFamily="34" charset="0"/>
              </a:rPr>
              <a:t>Au 31/12/2021</a:t>
            </a:r>
          </a:p>
        </p:txBody>
      </p:sp>
      <p:grpSp>
        <p:nvGrpSpPr>
          <p:cNvPr id="8" name="Groupe 7">
            <a:extLst>
              <a:ext uri="{FF2B5EF4-FFF2-40B4-BE49-F238E27FC236}">
                <a16:creationId xmlns:a16="http://schemas.microsoft.com/office/drawing/2014/main" id="{15B2293B-D8E3-439A-83C0-BA4A65969330}"/>
              </a:ext>
            </a:extLst>
          </p:cNvPr>
          <p:cNvGrpSpPr/>
          <p:nvPr/>
        </p:nvGrpSpPr>
        <p:grpSpPr>
          <a:xfrm>
            <a:off x="2083497" y="1362589"/>
            <a:ext cx="6081585" cy="3153377"/>
            <a:chOff x="2591956" y="1363538"/>
            <a:chExt cx="6081585" cy="3153377"/>
          </a:xfrm>
        </p:grpSpPr>
        <p:pic>
          <p:nvPicPr>
            <p:cNvPr id="2" name="Image 1">
              <a:extLst>
                <a:ext uri="{FF2B5EF4-FFF2-40B4-BE49-F238E27FC236}">
                  <a16:creationId xmlns:a16="http://schemas.microsoft.com/office/drawing/2014/main" id="{5EEA96F3-714E-4C7D-AA67-BF6A53EE9D87}"/>
                </a:ext>
              </a:extLst>
            </p:cNvPr>
            <p:cNvPicPr>
              <a:picLocks noChangeAspect="1"/>
            </p:cNvPicPr>
            <p:nvPr/>
          </p:nvPicPr>
          <p:blipFill>
            <a:blip r:embed="rId3"/>
            <a:stretch>
              <a:fillRect/>
            </a:stretch>
          </p:blipFill>
          <p:spPr>
            <a:xfrm>
              <a:off x="2591956" y="1363538"/>
              <a:ext cx="5727413" cy="3153377"/>
            </a:xfrm>
            <a:prstGeom prst="rect">
              <a:avLst/>
            </a:prstGeom>
          </p:spPr>
        </p:pic>
        <p:grpSp>
          <p:nvGrpSpPr>
            <p:cNvPr id="13" name="Groupe 12">
              <a:extLst>
                <a:ext uri="{FF2B5EF4-FFF2-40B4-BE49-F238E27FC236}">
                  <a16:creationId xmlns:a16="http://schemas.microsoft.com/office/drawing/2014/main" id="{D75B6180-6B0C-C040-AE0D-A5AFF7DCA26C}"/>
                </a:ext>
              </a:extLst>
            </p:cNvPr>
            <p:cNvGrpSpPr/>
            <p:nvPr/>
          </p:nvGrpSpPr>
          <p:grpSpPr>
            <a:xfrm>
              <a:off x="6400800" y="2672611"/>
              <a:ext cx="2272741" cy="1480848"/>
              <a:chOff x="-12956" y="3864153"/>
              <a:chExt cx="3032719" cy="1977366"/>
            </a:xfrm>
          </p:grpSpPr>
          <p:sp>
            <p:nvSpPr>
              <p:cNvPr id="26" name="Ellipse 25">
                <a:extLst>
                  <a:ext uri="{FF2B5EF4-FFF2-40B4-BE49-F238E27FC236}">
                    <a16:creationId xmlns:a16="http://schemas.microsoft.com/office/drawing/2014/main" id="{34D026C8-09A4-A949-80C5-C8A50D345ABF}"/>
                  </a:ext>
                </a:extLst>
              </p:cNvPr>
              <p:cNvSpPr/>
              <p:nvPr/>
            </p:nvSpPr>
            <p:spPr bwMode="auto">
              <a:xfrm>
                <a:off x="484368" y="3864153"/>
                <a:ext cx="1977367" cy="1977366"/>
              </a:xfrm>
              <a:prstGeom prst="ellipse">
                <a:avLst/>
              </a:prstGeom>
              <a:solidFill>
                <a:srgbClr val="3AD42D">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spcBef>
                    <a:spcPct val="0"/>
                  </a:spcBef>
                  <a:spcAft>
                    <a:spcPct val="0"/>
                  </a:spcAft>
                  <a:buClrTx/>
                  <a:buSzTx/>
                  <a:buFontTx/>
                  <a:buNone/>
                  <a:tabLst/>
                </a:pPr>
                <a:endParaRPr kumimoji="0" lang="fr-FR" sz="1050" b="0" i="0" u="none" strike="noStrike" cap="none" normalizeH="0" baseline="0">
                  <a:ln>
                    <a:noFill/>
                  </a:ln>
                  <a:solidFill>
                    <a:schemeClr val="tx1"/>
                  </a:solidFill>
                  <a:effectLst/>
                  <a:latin typeface="Script MT Bold" pitchFamily="66" charset="0"/>
                </a:endParaRPr>
              </a:p>
            </p:txBody>
          </p:sp>
          <p:sp>
            <p:nvSpPr>
              <p:cNvPr id="27" name="Rectangle 26">
                <a:extLst>
                  <a:ext uri="{FF2B5EF4-FFF2-40B4-BE49-F238E27FC236}">
                    <a16:creationId xmlns:a16="http://schemas.microsoft.com/office/drawing/2014/main" id="{673DD911-93FA-7145-9002-43F5DB316591}"/>
                  </a:ext>
                </a:extLst>
              </p:cNvPr>
              <p:cNvSpPr/>
              <p:nvPr/>
            </p:nvSpPr>
            <p:spPr>
              <a:xfrm>
                <a:off x="-12956" y="4234262"/>
                <a:ext cx="3032719" cy="1356208"/>
              </a:xfrm>
              <a:prstGeom prst="rect">
                <a:avLst/>
              </a:prstGeom>
            </p:spPr>
            <p:txBody>
              <a:bodyPr wrap="square">
                <a:spAutoFit/>
              </a:bodyPr>
              <a:lstStyle/>
              <a:p>
                <a:pPr algn="ctr">
                  <a:defRPr/>
                </a:pPr>
                <a:r>
                  <a:rPr lang="fr-FR" sz="4000" b="1" spc="-300">
                    <a:solidFill>
                      <a:schemeClr val="bg1"/>
                    </a:solidFill>
                    <a:latin typeface="Trade Gothic LT Std Cn" panose="020B0606020502020204" pitchFamily="34" charset="77"/>
                    <a:cs typeface="Franklin Gothic Book"/>
                  </a:rPr>
                  <a:t>169 </a:t>
                </a:r>
                <a:r>
                  <a:rPr lang="fr-FR" sz="2000" b="1">
                    <a:solidFill>
                      <a:schemeClr val="bg1"/>
                    </a:solidFill>
                    <a:latin typeface="Trade Gothic LT Std Cn" panose="020B0606020502020204" pitchFamily="34" charset="77"/>
                    <a:cs typeface="Franklin Gothic Medium"/>
                  </a:rPr>
                  <a:t>M€ </a:t>
                </a:r>
              </a:p>
              <a:p>
                <a:pPr algn="ctr">
                  <a:defRPr/>
                </a:pPr>
                <a:r>
                  <a:rPr lang="fr-FR" sz="2000" b="1">
                    <a:solidFill>
                      <a:schemeClr val="bg1"/>
                    </a:solidFill>
                    <a:latin typeface="Trade Gothic LT Std Cn" panose="020B0606020502020204" pitchFamily="34" charset="77"/>
                    <a:cs typeface="Franklin Gothic Medium"/>
                  </a:rPr>
                  <a:t>en cumul</a:t>
                </a:r>
              </a:p>
            </p:txBody>
          </p:sp>
        </p:grpSp>
        <p:grpSp>
          <p:nvGrpSpPr>
            <p:cNvPr id="9" name="Groupe 8">
              <a:extLst>
                <a:ext uri="{FF2B5EF4-FFF2-40B4-BE49-F238E27FC236}">
                  <a16:creationId xmlns:a16="http://schemas.microsoft.com/office/drawing/2014/main" id="{8DE4C7A6-6BE8-8349-9C36-56B83D66E906}"/>
                </a:ext>
              </a:extLst>
            </p:cNvPr>
            <p:cNvGrpSpPr/>
            <p:nvPr/>
          </p:nvGrpSpPr>
          <p:grpSpPr>
            <a:xfrm>
              <a:off x="3435355" y="2148204"/>
              <a:ext cx="1994319" cy="1301220"/>
              <a:chOff x="2939494" y="690737"/>
              <a:chExt cx="2972015" cy="1992271"/>
            </a:xfrm>
          </p:grpSpPr>
          <p:sp>
            <p:nvSpPr>
              <p:cNvPr id="29" name="Ellipse 28">
                <a:extLst>
                  <a:ext uri="{FF2B5EF4-FFF2-40B4-BE49-F238E27FC236}">
                    <a16:creationId xmlns:a16="http://schemas.microsoft.com/office/drawing/2014/main" id="{35FF7B01-EEF0-A342-84C8-768BE7024D5E}"/>
                  </a:ext>
                </a:extLst>
              </p:cNvPr>
              <p:cNvSpPr/>
              <p:nvPr/>
            </p:nvSpPr>
            <p:spPr bwMode="auto">
              <a:xfrm>
                <a:off x="3467296" y="709929"/>
                <a:ext cx="1973079" cy="1973079"/>
              </a:xfrm>
              <a:prstGeom prst="ellipse">
                <a:avLst/>
              </a:prstGeom>
              <a:solidFill>
                <a:srgbClr val="3AD42D">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0" name="Rectangle 29">
                <a:extLst>
                  <a:ext uri="{FF2B5EF4-FFF2-40B4-BE49-F238E27FC236}">
                    <a16:creationId xmlns:a16="http://schemas.microsoft.com/office/drawing/2014/main" id="{CDFF3805-98C3-694B-8368-7DDD1926AB39}"/>
                  </a:ext>
                </a:extLst>
              </p:cNvPr>
              <p:cNvSpPr/>
              <p:nvPr/>
            </p:nvSpPr>
            <p:spPr>
              <a:xfrm>
                <a:off x="2939494" y="690737"/>
                <a:ext cx="2972015" cy="1046312"/>
              </a:xfrm>
              <a:prstGeom prst="rect">
                <a:avLst/>
              </a:prstGeom>
            </p:spPr>
            <p:txBody>
              <a:bodyPr wrap="square">
                <a:spAutoFit/>
              </a:bodyPr>
              <a:lstStyle/>
              <a:p>
                <a:pPr algn="ctr">
                  <a:lnSpc>
                    <a:spcPts val="2800"/>
                  </a:lnSpc>
                  <a:defRPr/>
                </a:pPr>
                <a:r>
                  <a:rPr lang="fr-FR" sz="1800" b="1">
                    <a:solidFill>
                      <a:schemeClr val="bg1"/>
                    </a:solidFill>
                    <a:latin typeface="Trade Gothic LT Std Cn" panose="020B0606020502020204" pitchFamily="34" charset="77"/>
                    <a:cs typeface="Franklin Gothic Medium"/>
                  </a:rPr>
                  <a:t>CA</a:t>
                </a:r>
              </a:p>
              <a:p>
                <a:pPr algn="ctr">
                  <a:lnSpc>
                    <a:spcPts val="5000"/>
                  </a:lnSpc>
                  <a:defRPr/>
                </a:pPr>
                <a:r>
                  <a:rPr lang="fr-FR" sz="3600" b="1" spc="-150">
                    <a:solidFill>
                      <a:schemeClr val="bg1"/>
                    </a:solidFill>
                    <a:latin typeface="Trade Gothic LT Std Cn" panose="020B0606020502020204" pitchFamily="34" charset="77"/>
                    <a:cs typeface="Franklin Gothic Book"/>
                  </a:rPr>
                  <a:t>+9%</a:t>
                </a:r>
                <a:endParaRPr lang="fr-FR" sz="3600" b="1" spc="-150">
                  <a:solidFill>
                    <a:schemeClr val="bg1"/>
                  </a:solidFill>
                  <a:latin typeface="Trade Gothic LT Std Cn" panose="020B0606020502020204" pitchFamily="34" charset="77"/>
                  <a:cs typeface="Franklin Gothic Medium"/>
                </a:endParaRPr>
              </a:p>
            </p:txBody>
          </p:sp>
          <p:sp>
            <p:nvSpPr>
              <p:cNvPr id="31" name="Rectangle 30">
                <a:extLst>
                  <a:ext uri="{FF2B5EF4-FFF2-40B4-BE49-F238E27FC236}">
                    <a16:creationId xmlns:a16="http://schemas.microsoft.com/office/drawing/2014/main" id="{380A275A-7BD6-9941-92C8-AFA5AE9C4EEA}"/>
                  </a:ext>
                </a:extLst>
              </p:cNvPr>
              <p:cNvSpPr/>
              <p:nvPr/>
            </p:nvSpPr>
            <p:spPr>
              <a:xfrm>
                <a:off x="4033731" y="2180704"/>
                <a:ext cx="783542" cy="346747"/>
              </a:xfrm>
              <a:prstGeom prst="rect">
                <a:avLst/>
              </a:prstGeom>
            </p:spPr>
            <p:txBody>
              <a:bodyPr wrap="square">
                <a:spAutoFit/>
              </a:bodyPr>
              <a:lstStyle/>
              <a:p>
                <a:pPr algn="ctr">
                  <a:lnSpc>
                    <a:spcPct val="120000"/>
                  </a:lnSpc>
                  <a:defRPr/>
                </a:pPr>
                <a:r>
                  <a:rPr lang="fr-FR" sz="800" b="1">
                    <a:solidFill>
                      <a:srgbClr val="346B0A"/>
                    </a:solidFill>
                    <a:latin typeface="Arial" panose="020B0604020202020204" pitchFamily="34" charset="0"/>
                    <a:cs typeface="Arial" panose="020B0604020202020204" pitchFamily="34" charset="0"/>
                  </a:rPr>
                  <a:t>Vs N-1</a:t>
                </a:r>
              </a:p>
            </p:txBody>
          </p:sp>
        </p:grpSp>
      </p:grpSp>
    </p:spTree>
    <p:extLst>
      <p:ext uri="{BB962C8B-B14F-4D97-AF65-F5344CB8AC3E}">
        <p14:creationId xmlns:p14="http://schemas.microsoft.com/office/powerpoint/2010/main" val="17337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95743D3C-E8C4-464C-BE1C-590EFA9EB90F}"/>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55"/>
            <a:endParaRPr lang="fr-FR" sz="1800">
              <a:solidFill>
                <a:srgbClr val="000000"/>
              </a:solidFill>
              <a:latin typeface="Script MT Bold" pitchFamily="66" charset="0"/>
            </a:endParaRPr>
          </a:p>
        </p:txBody>
      </p:sp>
      <p:pic>
        <p:nvPicPr>
          <p:cNvPr id="6" name="Image 5">
            <a:extLst>
              <a:ext uri="{FF2B5EF4-FFF2-40B4-BE49-F238E27FC236}">
                <a16:creationId xmlns:a16="http://schemas.microsoft.com/office/drawing/2014/main" id="{5E6E020B-E1DE-B64B-8D40-64680B47F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7" y="262402"/>
            <a:ext cx="1916415" cy="1080120"/>
          </a:xfrm>
          <a:prstGeom prst="rect">
            <a:avLst/>
          </a:prstGeom>
        </p:spPr>
      </p:pic>
      <p:sp>
        <p:nvSpPr>
          <p:cNvPr id="7" name="Rectangle : coins arrondis 6">
            <a:extLst>
              <a:ext uri="{FF2B5EF4-FFF2-40B4-BE49-F238E27FC236}">
                <a16:creationId xmlns:a16="http://schemas.microsoft.com/office/drawing/2014/main" id="{0B1DFC51-1F00-C148-B810-7FCEFB3A5515}"/>
              </a:ext>
            </a:extLst>
          </p:cNvPr>
          <p:cNvSpPr/>
          <p:nvPr/>
        </p:nvSpPr>
        <p:spPr bwMode="auto">
          <a:xfrm>
            <a:off x="-324544" y="4803999"/>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55"/>
            <a:endParaRPr lang="fr-FR" sz="1800">
              <a:solidFill>
                <a:srgbClr val="000000"/>
              </a:solidFill>
              <a:latin typeface="Script MT Bold" pitchFamily="66" charset="0"/>
            </a:endParaRPr>
          </a:p>
        </p:txBody>
      </p:sp>
      <p:sp>
        <p:nvSpPr>
          <p:cNvPr id="2" name="Espace réservé de la date 1">
            <a:extLst>
              <a:ext uri="{FF2B5EF4-FFF2-40B4-BE49-F238E27FC236}">
                <a16:creationId xmlns:a16="http://schemas.microsoft.com/office/drawing/2014/main" id="{45E815D7-C03A-3E4A-ADE2-2F95D6794961}"/>
              </a:ext>
            </a:extLst>
          </p:cNvPr>
          <p:cNvSpPr>
            <a:spLocks noGrp="1"/>
          </p:cNvSpPr>
          <p:nvPr>
            <p:ph type="dt" sz="half" idx="10"/>
          </p:nvPr>
        </p:nvSpPr>
        <p:spPr/>
        <p:txBody>
          <a:bodyPr/>
          <a:lstStyle/>
          <a:p>
            <a:pPr defTabSz="914355">
              <a:defRPr/>
            </a:pPr>
            <a:r>
              <a:rPr lang="fr-FR" dirty="0">
                <a:ea typeface="ＭＳ Ｐゴシック" charset="0"/>
              </a:rPr>
              <a:t>18/05/2022</a:t>
            </a:r>
          </a:p>
        </p:txBody>
      </p:sp>
      <p:sp>
        <p:nvSpPr>
          <p:cNvPr id="3" name="Espace réservé du pied de page 2">
            <a:extLst>
              <a:ext uri="{FF2B5EF4-FFF2-40B4-BE49-F238E27FC236}">
                <a16:creationId xmlns:a16="http://schemas.microsoft.com/office/drawing/2014/main" id="{C765D6E2-62DA-4047-AD23-E6A289ED88FB}"/>
              </a:ext>
            </a:extLst>
          </p:cNvPr>
          <p:cNvSpPr>
            <a:spLocks noGrp="1"/>
          </p:cNvSpPr>
          <p:nvPr>
            <p:ph type="ftr" sz="quarter" idx="11"/>
          </p:nvPr>
        </p:nvSpPr>
        <p:spPr/>
        <p:txBody>
          <a:bodyPr/>
          <a:lstStyle/>
          <a:p>
            <a:pPr defTabSz="914355"/>
            <a:r>
              <a:rPr lang="fr-FR" dirty="0">
                <a:latin typeface="Arial"/>
                <a:cs typeface="Arial"/>
              </a:rPr>
              <a:t>Présentation du Collectif Nouveaux Champs et du programme “Zéro Résidu de Pesticides” - V11</a:t>
            </a:r>
            <a:endParaRPr lang="fr-FR" dirty="0"/>
          </a:p>
          <a:p>
            <a:pPr defTabSz="914355"/>
            <a:endParaRPr lang="fr-FR" dirty="0">
              <a:ea typeface="ＭＳ Ｐゴシック" charset="0"/>
            </a:endParaRPr>
          </a:p>
        </p:txBody>
      </p:sp>
      <p:sp>
        <p:nvSpPr>
          <p:cNvPr id="4" name="Espace réservé du numéro de diapositive 3">
            <a:extLst>
              <a:ext uri="{FF2B5EF4-FFF2-40B4-BE49-F238E27FC236}">
                <a16:creationId xmlns:a16="http://schemas.microsoft.com/office/drawing/2014/main" id="{7E4B5DA5-7DA0-5E4A-AB1C-DDBB97AAA2A2}"/>
              </a:ext>
            </a:extLst>
          </p:cNvPr>
          <p:cNvSpPr>
            <a:spLocks noGrp="1"/>
          </p:cNvSpPr>
          <p:nvPr>
            <p:ph type="sldNum" sz="quarter" idx="12"/>
          </p:nvPr>
        </p:nvSpPr>
        <p:spPr/>
        <p:txBody>
          <a:bodyPr/>
          <a:lstStyle/>
          <a:p>
            <a:pPr fontAlgn="base">
              <a:spcBef>
                <a:spcPct val="0"/>
              </a:spcBef>
              <a:spcAft>
                <a:spcPct val="0"/>
              </a:spcAft>
            </a:pPr>
            <a:fld id="{92A23C4A-E48D-5640-B4C6-E7937792EB97}" type="slidenum">
              <a:rPr lang="fr-FR"/>
              <a:pPr fontAlgn="base">
                <a:spcBef>
                  <a:spcPct val="0"/>
                </a:spcBef>
                <a:spcAft>
                  <a:spcPct val="0"/>
                </a:spcAft>
              </a:pPr>
              <a:t>28</a:t>
            </a:fld>
            <a:endParaRPr lang="fr-FR"/>
          </a:p>
        </p:txBody>
      </p:sp>
      <p:sp>
        <p:nvSpPr>
          <p:cNvPr id="52" name="Rectangle 51">
            <a:extLst>
              <a:ext uri="{FF2B5EF4-FFF2-40B4-BE49-F238E27FC236}">
                <a16:creationId xmlns:a16="http://schemas.microsoft.com/office/drawing/2014/main" id="{02409198-3A76-2F49-9221-B928E7335EB4}"/>
              </a:ext>
            </a:extLst>
          </p:cNvPr>
          <p:cNvSpPr/>
          <p:nvPr/>
        </p:nvSpPr>
        <p:spPr>
          <a:xfrm>
            <a:off x="129884" y="1923932"/>
            <a:ext cx="2918309" cy="553998"/>
          </a:xfrm>
          <a:prstGeom prst="rect">
            <a:avLst/>
          </a:prstGeom>
        </p:spPr>
        <p:txBody>
          <a:bodyPr wrap="square">
            <a:spAutoFit/>
          </a:bodyPr>
          <a:lstStyle/>
          <a:p>
            <a:pPr defTabSz="914355">
              <a:lnSpc>
                <a:spcPts val="3580"/>
              </a:lnSpc>
              <a:defRPr/>
            </a:pPr>
            <a:r>
              <a:rPr lang="fr-FR" sz="3400" b="1" dirty="0">
                <a:solidFill>
                  <a:srgbClr val="346B0A"/>
                </a:solidFill>
                <a:latin typeface="Trade Gothic LT Std Cn" panose="020B0606020502020204" pitchFamily="34" charset="77"/>
                <a:cs typeface="Calibri" panose="020F0502020204030204" pitchFamily="34" charset="0"/>
              </a:rPr>
              <a:t>NOS CLIENTS</a:t>
            </a:r>
          </a:p>
        </p:txBody>
      </p:sp>
      <p:sp>
        <p:nvSpPr>
          <p:cNvPr id="53" name="Rectangle 52">
            <a:extLst>
              <a:ext uri="{FF2B5EF4-FFF2-40B4-BE49-F238E27FC236}">
                <a16:creationId xmlns:a16="http://schemas.microsoft.com/office/drawing/2014/main" id="{01463C90-D9EC-7647-9386-BC6A25A13AF6}"/>
              </a:ext>
            </a:extLst>
          </p:cNvPr>
          <p:cNvSpPr/>
          <p:nvPr/>
        </p:nvSpPr>
        <p:spPr>
          <a:xfrm>
            <a:off x="62854" y="2738561"/>
            <a:ext cx="2581780" cy="1477328"/>
          </a:xfrm>
          <a:prstGeom prst="rect">
            <a:avLst/>
          </a:prstGeom>
        </p:spPr>
        <p:txBody>
          <a:bodyPr wrap="square">
            <a:spAutoFit/>
          </a:bodyPr>
          <a:lstStyle/>
          <a:p>
            <a:pPr defTabSz="914355"/>
            <a:r>
              <a:rPr lang="fr-FR" sz="1800" b="1" kern="0" dirty="0">
                <a:solidFill>
                  <a:srgbClr val="000000"/>
                </a:solidFill>
                <a:latin typeface="Arial" panose="020B0604020202020204" pitchFamily="34" charset="0"/>
                <a:cs typeface="Arial" panose="020B0604020202020204" pitchFamily="34" charset="0"/>
              </a:rPr>
              <a:t>La répartition </a:t>
            </a:r>
            <a:br>
              <a:rPr lang="fr-FR" sz="1800" b="1" kern="0" dirty="0">
                <a:solidFill>
                  <a:srgbClr val="000000"/>
                </a:solidFill>
                <a:latin typeface="Arial" panose="020B0604020202020204" pitchFamily="34" charset="0"/>
                <a:cs typeface="Arial" panose="020B0604020202020204" pitchFamily="34" charset="0"/>
              </a:rPr>
            </a:br>
            <a:r>
              <a:rPr lang="fr-FR" sz="1800" b="1" kern="0" dirty="0">
                <a:solidFill>
                  <a:srgbClr val="000000"/>
                </a:solidFill>
                <a:latin typeface="Arial" panose="020B0604020202020204" pitchFamily="34" charset="0"/>
                <a:cs typeface="Arial" panose="020B0604020202020204" pitchFamily="34" charset="0"/>
              </a:rPr>
              <a:t>du Chiffre d’affaires ZRP avec les acteurs </a:t>
            </a:r>
            <a:br>
              <a:rPr lang="fr-FR" sz="1800" b="1" kern="0" dirty="0">
                <a:solidFill>
                  <a:srgbClr val="000000"/>
                </a:solidFill>
                <a:latin typeface="Arial" panose="020B0604020202020204" pitchFamily="34" charset="0"/>
                <a:cs typeface="Arial" panose="020B0604020202020204" pitchFamily="34" charset="0"/>
              </a:rPr>
            </a:br>
            <a:r>
              <a:rPr lang="fr-FR" sz="1800" b="1" kern="0" dirty="0">
                <a:solidFill>
                  <a:srgbClr val="000000"/>
                </a:solidFill>
                <a:latin typeface="Arial" panose="020B0604020202020204" pitchFamily="34" charset="0"/>
                <a:cs typeface="Arial" panose="020B0604020202020204" pitchFamily="34" charset="0"/>
              </a:rPr>
              <a:t>de la GMS France, </a:t>
            </a:r>
            <a:br>
              <a:rPr lang="fr-FR" sz="1800" b="1" kern="0" dirty="0">
                <a:solidFill>
                  <a:srgbClr val="000000"/>
                </a:solidFill>
                <a:latin typeface="Arial" panose="020B0604020202020204" pitchFamily="34" charset="0"/>
                <a:cs typeface="Arial" panose="020B0604020202020204" pitchFamily="34" charset="0"/>
              </a:rPr>
            </a:br>
            <a:r>
              <a:rPr lang="fr-FR" sz="1800" kern="0" dirty="0">
                <a:solidFill>
                  <a:srgbClr val="000000"/>
                </a:solidFill>
                <a:latin typeface="Arial" panose="020B0604020202020204" pitchFamily="34" charset="0"/>
                <a:cs typeface="Arial" panose="020B0604020202020204" pitchFamily="34" charset="0"/>
              </a:rPr>
              <a:t>en valeur en 2021.</a:t>
            </a:r>
          </a:p>
        </p:txBody>
      </p:sp>
      <p:grpSp>
        <p:nvGrpSpPr>
          <p:cNvPr id="54" name="Groupe 53">
            <a:extLst>
              <a:ext uri="{FF2B5EF4-FFF2-40B4-BE49-F238E27FC236}">
                <a16:creationId xmlns:a16="http://schemas.microsoft.com/office/drawing/2014/main" id="{FD74662B-3500-3C48-867C-DBF257662AEF}"/>
              </a:ext>
            </a:extLst>
          </p:cNvPr>
          <p:cNvGrpSpPr/>
          <p:nvPr/>
        </p:nvGrpSpPr>
        <p:grpSpPr>
          <a:xfrm>
            <a:off x="411252" y="2430833"/>
            <a:ext cx="703537" cy="72008"/>
            <a:chOff x="467544" y="2394040"/>
            <a:chExt cx="703537" cy="72008"/>
          </a:xfrm>
        </p:grpSpPr>
        <p:sp>
          <p:nvSpPr>
            <p:cNvPr id="55" name="Ellipse 54">
              <a:extLst>
                <a:ext uri="{FF2B5EF4-FFF2-40B4-BE49-F238E27FC236}">
                  <a16:creationId xmlns:a16="http://schemas.microsoft.com/office/drawing/2014/main" id="{CEC083AA-0841-B342-9C56-FCC16CFAF707}"/>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55"/>
              <a:endParaRPr lang="fr-FR" sz="1800">
                <a:solidFill>
                  <a:srgbClr val="000000"/>
                </a:solidFill>
                <a:latin typeface="Script MT Bold" pitchFamily="66" charset="0"/>
              </a:endParaRPr>
            </a:p>
          </p:txBody>
        </p:sp>
        <p:sp>
          <p:nvSpPr>
            <p:cNvPr id="56" name="Ellipse 55">
              <a:extLst>
                <a:ext uri="{FF2B5EF4-FFF2-40B4-BE49-F238E27FC236}">
                  <a16:creationId xmlns:a16="http://schemas.microsoft.com/office/drawing/2014/main" id="{B3240BE9-8F90-0046-893D-A8F1CDD87034}"/>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55"/>
              <a:endParaRPr lang="fr-FR" sz="1800">
                <a:solidFill>
                  <a:srgbClr val="000000"/>
                </a:solidFill>
                <a:latin typeface="Script MT Bold" pitchFamily="66" charset="0"/>
              </a:endParaRPr>
            </a:p>
          </p:txBody>
        </p:sp>
        <p:sp>
          <p:nvSpPr>
            <p:cNvPr id="57" name="Ellipse 56">
              <a:extLst>
                <a:ext uri="{FF2B5EF4-FFF2-40B4-BE49-F238E27FC236}">
                  <a16:creationId xmlns:a16="http://schemas.microsoft.com/office/drawing/2014/main" id="{A67CEF90-E821-D041-9963-B50706E839B6}"/>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55"/>
              <a:endParaRPr lang="fr-FR" sz="1800">
                <a:solidFill>
                  <a:srgbClr val="000000"/>
                </a:solidFill>
                <a:latin typeface="Script MT Bold" pitchFamily="66" charset="0"/>
              </a:endParaRPr>
            </a:p>
          </p:txBody>
        </p:sp>
        <p:sp>
          <p:nvSpPr>
            <p:cNvPr id="58" name="Ellipse 57">
              <a:extLst>
                <a:ext uri="{FF2B5EF4-FFF2-40B4-BE49-F238E27FC236}">
                  <a16:creationId xmlns:a16="http://schemas.microsoft.com/office/drawing/2014/main" id="{1288B5F0-8813-774F-A078-596237D408AE}"/>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55"/>
              <a:endParaRPr lang="fr-FR" sz="1800">
                <a:solidFill>
                  <a:srgbClr val="000000"/>
                </a:solidFill>
                <a:latin typeface="Script MT Bold" pitchFamily="66" charset="0"/>
              </a:endParaRPr>
            </a:p>
          </p:txBody>
        </p:sp>
      </p:grpSp>
      <p:graphicFrame>
        <p:nvGraphicFramePr>
          <p:cNvPr id="17" name="Graphique 16">
            <a:extLst>
              <a:ext uri="{FF2B5EF4-FFF2-40B4-BE49-F238E27FC236}">
                <a16:creationId xmlns:a16="http://schemas.microsoft.com/office/drawing/2014/main" id="{6382734C-C136-4FBF-9D46-3F2B03091C62}"/>
              </a:ext>
            </a:extLst>
          </p:cNvPr>
          <p:cNvGraphicFramePr>
            <a:graphicFrameLocks/>
          </p:cNvGraphicFramePr>
          <p:nvPr>
            <p:extLst>
              <p:ext uri="{D42A27DB-BD31-4B8C-83A1-F6EECF244321}">
                <p14:modId xmlns:p14="http://schemas.microsoft.com/office/powerpoint/2010/main" val="340671451"/>
              </p:ext>
            </p:extLst>
          </p:nvPr>
        </p:nvGraphicFramePr>
        <p:xfrm>
          <a:off x="3432672" y="365279"/>
          <a:ext cx="5711328" cy="4455102"/>
        </p:xfrm>
        <a:graphic>
          <a:graphicData uri="http://schemas.openxmlformats.org/drawingml/2006/chart">
            <c:chart xmlns:c="http://schemas.openxmlformats.org/drawingml/2006/chart" xmlns:r="http://schemas.openxmlformats.org/officeDocument/2006/relationships" r:id="rId3"/>
          </a:graphicData>
        </a:graphic>
      </p:graphicFrame>
      <p:pic>
        <p:nvPicPr>
          <p:cNvPr id="19" name="Image 18">
            <a:extLst>
              <a:ext uri="{FF2B5EF4-FFF2-40B4-BE49-F238E27FC236}">
                <a16:creationId xmlns:a16="http://schemas.microsoft.com/office/drawing/2014/main" id="{0F1BAE4D-1D90-4B68-8539-59BA791B9E2A}"/>
              </a:ext>
            </a:extLst>
          </p:cNvPr>
          <p:cNvPicPr>
            <a:picLocks noChangeAspect="1"/>
          </p:cNvPicPr>
          <p:nvPr/>
        </p:nvPicPr>
        <p:blipFill>
          <a:blip r:embed="rId4"/>
          <a:stretch>
            <a:fillRect/>
          </a:stretch>
        </p:blipFill>
        <p:spPr>
          <a:xfrm>
            <a:off x="8305959" y="2444583"/>
            <a:ext cx="586522" cy="439892"/>
          </a:xfrm>
          <a:prstGeom prst="rect">
            <a:avLst/>
          </a:prstGeom>
        </p:spPr>
      </p:pic>
      <p:pic>
        <p:nvPicPr>
          <p:cNvPr id="20" name="Image 19">
            <a:extLst>
              <a:ext uri="{FF2B5EF4-FFF2-40B4-BE49-F238E27FC236}">
                <a16:creationId xmlns:a16="http://schemas.microsoft.com/office/drawing/2014/main" id="{85CF0FF9-A6C1-4A7D-9BC4-4267255243D2}"/>
              </a:ext>
            </a:extLst>
          </p:cNvPr>
          <p:cNvPicPr>
            <a:picLocks noChangeAspect="1"/>
          </p:cNvPicPr>
          <p:nvPr/>
        </p:nvPicPr>
        <p:blipFill>
          <a:blip r:embed="rId5"/>
          <a:stretch>
            <a:fillRect/>
          </a:stretch>
        </p:blipFill>
        <p:spPr>
          <a:xfrm>
            <a:off x="6972544" y="547503"/>
            <a:ext cx="1161482" cy="254960"/>
          </a:xfrm>
          <a:prstGeom prst="rect">
            <a:avLst/>
          </a:prstGeom>
        </p:spPr>
      </p:pic>
      <p:pic>
        <p:nvPicPr>
          <p:cNvPr id="21" name="Image 20">
            <a:extLst>
              <a:ext uri="{FF2B5EF4-FFF2-40B4-BE49-F238E27FC236}">
                <a16:creationId xmlns:a16="http://schemas.microsoft.com/office/drawing/2014/main" id="{62712665-8B0D-4F00-8D29-1FF1782DDE8F}"/>
              </a:ext>
            </a:extLst>
          </p:cNvPr>
          <p:cNvPicPr>
            <a:picLocks noChangeAspect="1"/>
          </p:cNvPicPr>
          <p:nvPr/>
        </p:nvPicPr>
        <p:blipFill>
          <a:blip r:embed="rId6"/>
          <a:stretch>
            <a:fillRect/>
          </a:stretch>
        </p:blipFill>
        <p:spPr>
          <a:xfrm>
            <a:off x="2993397" y="2315831"/>
            <a:ext cx="1364646" cy="278799"/>
          </a:xfrm>
          <a:prstGeom prst="rect">
            <a:avLst/>
          </a:prstGeom>
        </p:spPr>
      </p:pic>
      <p:pic>
        <p:nvPicPr>
          <p:cNvPr id="8" name="Image 7">
            <a:extLst>
              <a:ext uri="{FF2B5EF4-FFF2-40B4-BE49-F238E27FC236}">
                <a16:creationId xmlns:a16="http://schemas.microsoft.com/office/drawing/2014/main" id="{0ACFF16D-C983-4CE9-903A-59CE91E19F65}"/>
              </a:ext>
            </a:extLst>
          </p:cNvPr>
          <p:cNvPicPr>
            <a:picLocks noChangeAspect="1"/>
          </p:cNvPicPr>
          <p:nvPr/>
        </p:nvPicPr>
        <p:blipFill>
          <a:blip r:embed="rId7"/>
          <a:stretch>
            <a:fillRect/>
          </a:stretch>
        </p:blipFill>
        <p:spPr>
          <a:xfrm>
            <a:off x="4426296" y="746837"/>
            <a:ext cx="676715" cy="176799"/>
          </a:xfrm>
          <a:prstGeom prst="rect">
            <a:avLst/>
          </a:prstGeom>
        </p:spPr>
      </p:pic>
      <p:pic>
        <p:nvPicPr>
          <p:cNvPr id="10" name="Image 9">
            <a:extLst>
              <a:ext uri="{FF2B5EF4-FFF2-40B4-BE49-F238E27FC236}">
                <a16:creationId xmlns:a16="http://schemas.microsoft.com/office/drawing/2014/main" id="{413C7738-9540-4B23-BF44-7DF5C4716EEC}"/>
              </a:ext>
            </a:extLst>
          </p:cNvPr>
          <p:cNvPicPr>
            <a:picLocks noChangeAspect="1"/>
          </p:cNvPicPr>
          <p:nvPr/>
        </p:nvPicPr>
        <p:blipFill>
          <a:blip r:embed="rId8"/>
          <a:stretch>
            <a:fillRect/>
          </a:stretch>
        </p:blipFill>
        <p:spPr>
          <a:xfrm>
            <a:off x="5844330" y="309654"/>
            <a:ext cx="1054690" cy="335584"/>
          </a:xfrm>
          <a:prstGeom prst="rect">
            <a:avLst/>
          </a:prstGeom>
        </p:spPr>
      </p:pic>
      <p:pic>
        <p:nvPicPr>
          <p:cNvPr id="11" name="Image 10">
            <a:extLst>
              <a:ext uri="{FF2B5EF4-FFF2-40B4-BE49-F238E27FC236}">
                <a16:creationId xmlns:a16="http://schemas.microsoft.com/office/drawing/2014/main" id="{8DD9F502-7E85-44E3-8AA3-D0F8A4C36433}"/>
              </a:ext>
            </a:extLst>
          </p:cNvPr>
          <p:cNvPicPr>
            <a:picLocks noChangeAspect="1"/>
          </p:cNvPicPr>
          <p:nvPr/>
        </p:nvPicPr>
        <p:blipFill>
          <a:blip r:embed="rId9"/>
          <a:stretch>
            <a:fillRect/>
          </a:stretch>
        </p:blipFill>
        <p:spPr>
          <a:xfrm>
            <a:off x="5189407" y="362905"/>
            <a:ext cx="618162" cy="342953"/>
          </a:xfrm>
          <a:prstGeom prst="rect">
            <a:avLst/>
          </a:prstGeom>
        </p:spPr>
      </p:pic>
      <p:cxnSp>
        <p:nvCxnSpPr>
          <p:cNvPr id="13" name="Connecteur droit 12">
            <a:extLst>
              <a:ext uri="{FF2B5EF4-FFF2-40B4-BE49-F238E27FC236}">
                <a16:creationId xmlns:a16="http://schemas.microsoft.com/office/drawing/2014/main" id="{470ADAEE-369E-40BB-A601-5ED473AD33BA}"/>
              </a:ext>
            </a:extLst>
          </p:cNvPr>
          <p:cNvCxnSpPr>
            <a:cxnSpLocks/>
          </p:cNvCxnSpPr>
          <p:nvPr/>
        </p:nvCxnSpPr>
        <p:spPr bwMode="auto">
          <a:xfrm>
            <a:off x="6199040" y="613979"/>
            <a:ext cx="0" cy="15873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9EC63F16-D5B8-4841-A8F2-1DD0B15F7128}"/>
              </a:ext>
            </a:extLst>
          </p:cNvPr>
          <p:cNvCxnSpPr>
            <a:cxnSpLocks/>
          </p:cNvCxnSpPr>
          <p:nvPr/>
        </p:nvCxnSpPr>
        <p:spPr bwMode="auto">
          <a:xfrm>
            <a:off x="5103010" y="835236"/>
            <a:ext cx="353264" cy="15865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Connecteur droit 29">
            <a:extLst>
              <a:ext uri="{FF2B5EF4-FFF2-40B4-BE49-F238E27FC236}">
                <a16:creationId xmlns:a16="http://schemas.microsoft.com/office/drawing/2014/main" id="{F0304039-87FC-4B1F-9694-755DE6DEBEB1}"/>
              </a:ext>
            </a:extLst>
          </p:cNvPr>
          <p:cNvCxnSpPr>
            <a:cxnSpLocks/>
          </p:cNvCxnSpPr>
          <p:nvPr/>
        </p:nvCxnSpPr>
        <p:spPr bwMode="auto">
          <a:xfrm>
            <a:off x="5575635" y="613980"/>
            <a:ext cx="290832" cy="22096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9" name="Image 8">
            <a:extLst>
              <a:ext uri="{FF2B5EF4-FFF2-40B4-BE49-F238E27FC236}">
                <a16:creationId xmlns:a16="http://schemas.microsoft.com/office/drawing/2014/main" id="{EDB25037-47F1-4C2A-B679-47F69C3FDD39}"/>
              </a:ext>
            </a:extLst>
          </p:cNvPr>
          <p:cNvPicPr>
            <a:picLocks noChangeAspect="1"/>
          </p:cNvPicPr>
          <p:nvPr/>
        </p:nvPicPr>
        <p:blipFill rotWithShape="1">
          <a:blip r:embed="rId10"/>
          <a:srcRect t="32148" b="32294"/>
          <a:stretch/>
        </p:blipFill>
        <p:spPr>
          <a:xfrm>
            <a:off x="3807620" y="4165423"/>
            <a:ext cx="1250346" cy="246997"/>
          </a:xfrm>
          <a:prstGeom prst="rect">
            <a:avLst/>
          </a:prstGeom>
        </p:spPr>
      </p:pic>
      <p:sp>
        <p:nvSpPr>
          <p:cNvPr id="26" name="ZoneTexte 25">
            <a:extLst>
              <a:ext uri="{FF2B5EF4-FFF2-40B4-BE49-F238E27FC236}">
                <a16:creationId xmlns:a16="http://schemas.microsoft.com/office/drawing/2014/main" id="{4ED2C50C-B1A5-4A92-9D8D-017448A17498}"/>
              </a:ext>
            </a:extLst>
          </p:cNvPr>
          <p:cNvSpPr txBox="1"/>
          <p:nvPr/>
        </p:nvSpPr>
        <p:spPr>
          <a:xfrm>
            <a:off x="-30336" y="4600637"/>
            <a:ext cx="4824536" cy="192360"/>
          </a:xfrm>
          <a:prstGeom prst="rect">
            <a:avLst/>
          </a:prstGeom>
          <a:noFill/>
        </p:spPr>
        <p:txBody>
          <a:bodyPr wrap="square" rtlCol="0">
            <a:spAutoFit/>
          </a:bodyPr>
          <a:lstStyle/>
          <a:p>
            <a:pPr defTabSz="914378">
              <a:defRPr/>
            </a:pPr>
            <a:r>
              <a:rPr lang="fr-FR" sz="650">
                <a:solidFill>
                  <a:srgbClr val="000000"/>
                </a:solidFill>
                <a:latin typeface="Arial" panose="020B0604020202020204" pitchFamily="34" charset="0"/>
                <a:ea typeface="Calibri"/>
                <a:cs typeface="Arial" panose="020B0604020202020204" pitchFamily="34" charset="0"/>
              </a:rPr>
              <a:t>Source : CNC - 2021</a:t>
            </a:r>
            <a:endParaRPr lang="fr-FR" sz="650">
              <a:solidFill>
                <a:srgbClr val="000000"/>
              </a:solidFill>
              <a:latin typeface="Arial" panose="020B0604020202020204" pitchFamily="34" charset="0"/>
              <a:cs typeface="Arial" panose="020B0604020202020204" pitchFamily="34" charset="0"/>
            </a:endParaRPr>
          </a:p>
        </p:txBody>
      </p:sp>
      <p:sp>
        <p:nvSpPr>
          <p:cNvPr id="28" name="Ellipse 27">
            <a:extLst>
              <a:ext uri="{FF2B5EF4-FFF2-40B4-BE49-F238E27FC236}">
                <a16:creationId xmlns:a16="http://schemas.microsoft.com/office/drawing/2014/main" id="{55230931-31C0-079F-E654-38F9C4A01649}"/>
              </a:ext>
            </a:extLst>
          </p:cNvPr>
          <p:cNvSpPr/>
          <p:nvPr/>
        </p:nvSpPr>
        <p:spPr bwMode="auto">
          <a:xfrm>
            <a:off x="2377154" y="116605"/>
            <a:ext cx="1537296" cy="1485471"/>
          </a:xfrm>
          <a:prstGeom prst="ellipse">
            <a:avLst/>
          </a:prstGeom>
          <a:solidFill>
            <a:srgbClr val="3AD82E">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rgbClr val="346B0A"/>
              </a:solidFill>
              <a:effectLst/>
              <a:latin typeface="Script MT Bold" pitchFamily="66" charset="0"/>
            </a:endParaRPr>
          </a:p>
        </p:txBody>
      </p:sp>
      <p:sp>
        <p:nvSpPr>
          <p:cNvPr id="29" name="Rectangle 28">
            <a:extLst>
              <a:ext uri="{FF2B5EF4-FFF2-40B4-BE49-F238E27FC236}">
                <a16:creationId xmlns:a16="http://schemas.microsoft.com/office/drawing/2014/main" id="{170F6D5F-F50A-5930-FA55-D177E0E9DD78}"/>
              </a:ext>
            </a:extLst>
          </p:cNvPr>
          <p:cNvSpPr/>
          <p:nvPr/>
        </p:nvSpPr>
        <p:spPr>
          <a:xfrm>
            <a:off x="2540285" y="826905"/>
            <a:ext cx="1211033" cy="516232"/>
          </a:xfrm>
          <a:prstGeom prst="rect">
            <a:avLst/>
          </a:prstGeom>
        </p:spPr>
        <p:txBody>
          <a:bodyPr wrap="square">
            <a:spAutoFit/>
          </a:bodyPr>
          <a:lstStyle/>
          <a:p>
            <a:pPr algn="ctr">
              <a:lnSpc>
                <a:spcPts val="1660"/>
              </a:lnSpc>
              <a:defRPr/>
            </a:pPr>
            <a:r>
              <a:rPr lang="fr-FR" b="1" dirty="0">
                <a:solidFill>
                  <a:schemeClr val="bg1"/>
                </a:solidFill>
                <a:latin typeface="Trade Gothic LT Std Cn" panose="020B0606020502020204" pitchFamily="34" charset="77"/>
                <a:cs typeface="Franklin Gothic Medium"/>
              </a:rPr>
              <a:t>DES VENTES</a:t>
            </a:r>
          </a:p>
          <a:p>
            <a:pPr algn="ctr">
              <a:lnSpc>
                <a:spcPts val="1660"/>
              </a:lnSpc>
              <a:defRPr/>
            </a:pPr>
            <a:r>
              <a:rPr lang="fr-FR" b="1" dirty="0">
                <a:solidFill>
                  <a:schemeClr val="bg1"/>
                </a:solidFill>
                <a:latin typeface="Trade Gothic LT Std Cn" panose="020B0606020502020204" pitchFamily="34" charset="77"/>
                <a:cs typeface="Franklin Gothic Medium"/>
              </a:rPr>
              <a:t>EN GMS</a:t>
            </a:r>
          </a:p>
        </p:txBody>
      </p:sp>
      <p:sp>
        <p:nvSpPr>
          <p:cNvPr id="31" name="Rectangle 30">
            <a:extLst>
              <a:ext uri="{FF2B5EF4-FFF2-40B4-BE49-F238E27FC236}">
                <a16:creationId xmlns:a16="http://schemas.microsoft.com/office/drawing/2014/main" id="{6AFA16EF-2D1B-B567-1C4C-6C921BFC319D}"/>
              </a:ext>
            </a:extLst>
          </p:cNvPr>
          <p:cNvSpPr/>
          <p:nvPr/>
        </p:nvSpPr>
        <p:spPr>
          <a:xfrm>
            <a:off x="2584046" y="192501"/>
            <a:ext cx="1236113" cy="707886"/>
          </a:xfrm>
          <a:prstGeom prst="rect">
            <a:avLst/>
          </a:prstGeom>
        </p:spPr>
        <p:txBody>
          <a:bodyPr wrap="square">
            <a:spAutoFit/>
          </a:bodyPr>
          <a:lstStyle/>
          <a:p>
            <a:pPr algn="ctr"/>
            <a:r>
              <a:rPr lang="fr-FR" sz="4000" b="1" dirty="0">
                <a:solidFill>
                  <a:srgbClr val="346B0A"/>
                </a:solidFill>
                <a:latin typeface="Trade Gothic LT Std Condensed N" panose="020B0606020502020204" pitchFamily="34" charset="77"/>
              </a:rPr>
              <a:t>95</a:t>
            </a:r>
            <a:r>
              <a:rPr lang="fr-FR" sz="3400" b="1" dirty="0">
                <a:solidFill>
                  <a:srgbClr val="346B0A"/>
                </a:solidFill>
                <a:latin typeface="Trade Gothic LT Std Condensed N" panose="020B0606020502020204" pitchFamily="34" charset="77"/>
              </a:rPr>
              <a:t>%</a:t>
            </a:r>
          </a:p>
        </p:txBody>
      </p:sp>
    </p:spTree>
    <p:extLst>
      <p:ext uri="{BB962C8B-B14F-4D97-AF65-F5344CB8AC3E}">
        <p14:creationId xmlns:p14="http://schemas.microsoft.com/office/powerpoint/2010/main" val="144383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2B1865B4-FD13-6440-8A76-3895EEB1C2B2}"/>
              </a:ext>
            </a:extLst>
          </p:cNvPr>
          <p:cNvGrpSpPr/>
          <p:nvPr/>
        </p:nvGrpSpPr>
        <p:grpSpPr>
          <a:xfrm>
            <a:off x="2200269" y="-126041"/>
            <a:ext cx="7859858" cy="5143500"/>
            <a:chOff x="1608686" y="545726"/>
            <a:chExt cx="7859858" cy="5143500"/>
          </a:xfrm>
        </p:grpSpPr>
        <p:pic>
          <p:nvPicPr>
            <p:cNvPr id="16" name="Image 15">
              <a:extLst>
                <a:ext uri="{FF2B5EF4-FFF2-40B4-BE49-F238E27FC236}">
                  <a16:creationId xmlns:a16="http://schemas.microsoft.com/office/drawing/2014/main" id="{B661E5FE-4AE1-5F4A-82D2-7D806FAAA770}"/>
                </a:ext>
              </a:extLst>
            </p:cNvPr>
            <p:cNvPicPr>
              <a:picLocks noChangeAspect="1"/>
            </p:cNvPicPr>
            <p:nvPr/>
          </p:nvPicPr>
          <p:blipFill>
            <a:blip r:embed="rId2"/>
            <a:stretch>
              <a:fillRect/>
            </a:stretch>
          </p:blipFill>
          <p:spPr>
            <a:xfrm>
              <a:off x="1608686" y="545726"/>
              <a:ext cx="7859858" cy="5143500"/>
            </a:xfrm>
            <a:prstGeom prst="rect">
              <a:avLst/>
            </a:prstGeom>
          </p:spPr>
        </p:pic>
        <p:sp>
          <p:nvSpPr>
            <p:cNvPr id="17" name="Rectangle 16">
              <a:extLst>
                <a:ext uri="{FF2B5EF4-FFF2-40B4-BE49-F238E27FC236}">
                  <a16:creationId xmlns:a16="http://schemas.microsoft.com/office/drawing/2014/main" id="{F311B821-D13F-BE4F-899B-0BDA9DF334F2}"/>
                </a:ext>
              </a:extLst>
            </p:cNvPr>
            <p:cNvSpPr/>
            <p:nvPr/>
          </p:nvSpPr>
          <p:spPr>
            <a:xfrm>
              <a:off x="4182028" y="3643570"/>
              <a:ext cx="458583" cy="523348"/>
            </a:xfrm>
            <a:prstGeom prst="rect">
              <a:avLst/>
            </a:prstGeom>
          </p:spPr>
          <p:txBody>
            <a:bodyPr wrap="square">
              <a:spAutoFit/>
            </a:bodyPr>
            <a:lstStyle/>
            <a:p>
              <a:pPr algn="ctr">
                <a:lnSpc>
                  <a:spcPts val="3580"/>
                </a:lnSpc>
                <a:defRPr/>
              </a:pPr>
              <a:r>
                <a:rPr lang="fr-FR" sz="2800" b="1" dirty="0">
                  <a:solidFill>
                    <a:schemeClr val="bg1"/>
                  </a:solidFill>
                  <a:latin typeface="Trade Gothic LT Std Cn" panose="020B0606020502020204" pitchFamily="34" charset="77"/>
                  <a:cs typeface="Calibri" panose="020F0502020204030204" pitchFamily="34" charset="0"/>
                </a:rPr>
                <a:t>2</a:t>
              </a:r>
            </a:p>
          </p:txBody>
        </p:sp>
        <p:sp>
          <p:nvSpPr>
            <p:cNvPr id="18" name="Rectangle 17">
              <a:extLst>
                <a:ext uri="{FF2B5EF4-FFF2-40B4-BE49-F238E27FC236}">
                  <a16:creationId xmlns:a16="http://schemas.microsoft.com/office/drawing/2014/main" id="{919E2A39-A285-0840-AAEA-7B016F9F6A1E}"/>
                </a:ext>
              </a:extLst>
            </p:cNvPr>
            <p:cNvSpPr/>
            <p:nvPr/>
          </p:nvSpPr>
          <p:spPr>
            <a:xfrm>
              <a:off x="5489832" y="2976507"/>
              <a:ext cx="458583" cy="523348"/>
            </a:xfrm>
            <a:prstGeom prst="rect">
              <a:avLst/>
            </a:prstGeom>
          </p:spPr>
          <p:txBody>
            <a:bodyPr wrap="square">
              <a:spAutoFit/>
            </a:bodyPr>
            <a:lstStyle/>
            <a:p>
              <a:pPr algn="ctr">
                <a:lnSpc>
                  <a:spcPts val="3580"/>
                </a:lnSpc>
                <a:defRPr/>
              </a:pPr>
              <a:r>
                <a:rPr lang="fr-FR" sz="2800" b="1" dirty="0">
                  <a:solidFill>
                    <a:schemeClr val="bg1"/>
                  </a:solidFill>
                  <a:latin typeface="Trade Gothic LT Std Cn" panose="020B0606020502020204" pitchFamily="34" charset="77"/>
                  <a:cs typeface="Calibri" panose="020F0502020204030204" pitchFamily="34" charset="0"/>
                </a:rPr>
                <a:t>1</a:t>
              </a:r>
            </a:p>
          </p:txBody>
        </p:sp>
        <p:sp>
          <p:nvSpPr>
            <p:cNvPr id="19" name="Rectangle 18">
              <a:extLst>
                <a:ext uri="{FF2B5EF4-FFF2-40B4-BE49-F238E27FC236}">
                  <a16:creationId xmlns:a16="http://schemas.microsoft.com/office/drawing/2014/main" id="{086367FC-DCFC-134A-AE97-FA30FC0C93D0}"/>
                </a:ext>
              </a:extLst>
            </p:cNvPr>
            <p:cNvSpPr/>
            <p:nvPr/>
          </p:nvSpPr>
          <p:spPr>
            <a:xfrm>
              <a:off x="6737851" y="3913392"/>
              <a:ext cx="458583" cy="523348"/>
            </a:xfrm>
            <a:prstGeom prst="rect">
              <a:avLst/>
            </a:prstGeom>
          </p:spPr>
          <p:txBody>
            <a:bodyPr wrap="square">
              <a:spAutoFit/>
            </a:bodyPr>
            <a:lstStyle/>
            <a:p>
              <a:pPr algn="ctr">
                <a:lnSpc>
                  <a:spcPts val="3580"/>
                </a:lnSpc>
                <a:defRPr/>
              </a:pPr>
              <a:r>
                <a:rPr lang="fr-FR" sz="2800" b="1">
                  <a:solidFill>
                    <a:schemeClr val="bg1"/>
                  </a:solidFill>
                  <a:latin typeface="Trade Gothic LT Std Cn" panose="020B0606020502020204" pitchFamily="34" charset="77"/>
                  <a:cs typeface="Calibri" panose="020F0502020204030204" pitchFamily="34" charset="0"/>
                </a:rPr>
                <a:t>3</a:t>
              </a:r>
            </a:p>
          </p:txBody>
        </p:sp>
      </p:grpSp>
      <p:sp>
        <p:nvSpPr>
          <p:cNvPr id="8" name="Rectangle : coins arrondis 7">
            <a:extLst>
              <a:ext uri="{FF2B5EF4-FFF2-40B4-BE49-F238E27FC236}">
                <a16:creationId xmlns:a16="http://schemas.microsoft.com/office/drawing/2014/main" id="{F2EE969C-5D74-AE47-9B3B-D92058BC8EDF}"/>
              </a:ext>
            </a:extLst>
          </p:cNvPr>
          <p:cNvSpPr/>
          <p:nvPr/>
        </p:nvSpPr>
        <p:spPr bwMode="auto">
          <a:xfrm>
            <a:off x="-324544" y="4803999"/>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sp>
        <p:nvSpPr>
          <p:cNvPr id="29" name="Ellipse 28">
            <a:extLst>
              <a:ext uri="{FF2B5EF4-FFF2-40B4-BE49-F238E27FC236}">
                <a16:creationId xmlns:a16="http://schemas.microsoft.com/office/drawing/2014/main" id="{2041FD7A-28D0-7C41-9076-28CE9687AD11}"/>
              </a:ext>
            </a:extLst>
          </p:cNvPr>
          <p:cNvSpPr/>
          <p:nvPr/>
        </p:nvSpPr>
        <p:spPr bwMode="auto">
          <a:xfrm>
            <a:off x="6671715" y="3104156"/>
            <a:ext cx="6207305" cy="6207305"/>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20" name="Image 19">
            <a:extLst>
              <a:ext uri="{FF2B5EF4-FFF2-40B4-BE49-F238E27FC236}">
                <a16:creationId xmlns:a16="http://schemas.microsoft.com/office/drawing/2014/main" id="{4B045FAA-2BD6-8D42-B9D9-CD3CDAAAE615}"/>
              </a:ext>
            </a:extLst>
          </p:cNvPr>
          <p:cNvPicPr>
            <a:picLocks noChangeAspect="1"/>
          </p:cNvPicPr>
          <p:nvPr/>
        </p:nvPicPr>
        <p:blipFill>
          <a:blip r:embed="rId3"/>
          <a:stretch>
            <a:fillRect/>
          </a:stretch>
        </p:blipFill>
        <p:spPr>
          <a:xfrm>
            <a:off x="3700515" y="2120770"/>
            <a:ext cx="1620525" cy="331076"/>
          </a:xfrm>
          <a:prstGeom prst="rect">
            <a:avLst/>
          </a:prstGeom>
        </p:spPr>
      </p:pic>
      <p:pic>
        <p:nvPicPr>
          <p:cNvPr id="21" name="Image 20">
            <a:extLst>
              <a:ext uri="{FF2B5EF4-FFF2-40B4-BE49-F238E27FC236}">
                <a16:creationId xmlns:a16="http://schemas.microsoft.com/office/drawing/2014/main" id="{CF5DD07C-B2BE-934C-81E6-EEA7B57F4077}"/>
              </a:ext>
            </a:extLst>
          </p:cNvPr>
          <p:cNvPicPr>
            <a:picLocks noChangeAspect="1"/>
          </p:cNvPicPr>
          <p:nvPr/>
        </p:nvPicPr>
        <p:blipFill>
          <a:blip r:embed="rId4"/>
          <a:stretch>
            <a:fillRect/>
          </a:stretch>
        </p:blipFill>
        <p:spPr>
          <a:xfrm>
            <a:off x="5362216" y="1511430"/>
            <a:ext cx="1829081" cy="337677"/>
          </a:xfrm>
          <a:prstGeom prst="rect">
            <a:avLst/>
          </a:prstGeom>
        </p:spPr>
      </p:pic>
      <p:pic>
        <p:nvPicPr>
          <p:cNvPr id="22" name="Image 21">
            <a:extLst>
              <a:ext uri="{FF2B5EF4-FFF2-40B4-BE49-F238E27FC236}">
                <a16:creationId xmlns:a16="http://schemas.microsoft.com/office/drawing/2014/main" id="{6CA06BD6-994A-D44A-98FE-6BFF6AF0ECA3}"/>
              </a:ext>
            </a:extLst>
          </p:cNvPr>
          <p:cNvPicPr>
            <a:picLocks noChangeAspect="1"/>
          </p:cNvPicPr>
          <p:nvPr/>
        </p:nvPicPr>
        <p:blipFill>
          <a:blip r:embed="rId5"/>
          <a:stretch>
            <a:fillRect/>
          </a:stretch>
        </p:blipFill>
        <p:spPr>
          <a:xfrm>
            <a:off x="7288561" y="2494226"/>
            <a:ext cx="1367502" cy="300184"/>
          </a:xfrm>
          <a:prstGeom prst="rect">
            <a:avLst/>
          </a:prstGeom>
        </p:spPr>
      </p:pic>
      <p:sp>
        <p:nvSpPr>
          <p:cNvPr id="6" name="Ellipse 5">
            <a:extLst>
              <a:ext uri="{FF2B5EF4-FFF2-40B4-BE49-F238E27FC236}">
                <a16:creationId xmlns:a16="http://schemas.microsoft.com/office/drawing/2014/main" id="{5AC75578-DFD3-1547-8616-1488CB674630}"/>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pic>
        <p:nvPicPr>
          <p:cNvPr id="7" name="Image 6">
            <a:extLst>
              <a:ext uri="{FF2B5EF4-FFF2-40B4-BE49-F238E27FC236}">
                <a16:creationId xmlns:a16="http://schemas.microsoft.com/office/drawing/2014/main" id="{8ED8E18A-2435-5940-95F4-B6039999F9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7" y="262402"/>
            <a:ext cx="1916415" cy="1080120"/>
          </a:xfrm>
          <a:prstGeom prst="rect">
            <a:avLst/>
          </a:prstGeom>
        </p:spPr>
      </p:pic>
      <p:sp>
        <p:nvSpPr>
          <p:cNvPr id="9" name="Rectangle 8">
            <a:extLst>
              <a:ext uri="{FF2B5EF4-FFF2-40B4-BE49-F238E27FC236}">
                <a16:creationId xmlns:a16="http://schemas.microsoft.com/office/drawing/2014/main" id="{8F038903-B5D1-F349-BF26-D005330A091F}"/>
              </a:ext>
            </a:extLst>
          </p:cNvPr>
          <p:cNvSpPr/>
          <p:nvPr/>
        </p:nvSpPr>
        <p:spPr>
          <a:xfrm>
            <a:off x="320913" y="2194070"/>
            <a:ext cx="4011244" cy="1231106"/>
          </a:xfrm>
          <a:prstGeom prst="rect">
            <a:avLst/>
          </a:prstGeom>
        </p:spPr>
        <p:txBody>
          <a:bodyPr wrap="square">
            <a:spAutoFit/>
          </a:bodyPr>
          <a:lstStyle/>
          <a:p>
            <a:pPr>
              <a:lnSpc>
                <a:spcPts val="3580"/>
              </a:lnSpc>
              <a:defRPr/>
            </a:pPr>
            <a:r>
              <a:rPr lang="fr-FR" sz="3400" b="1" dirty="0">
                <a:solidFill>
                  <a:srgbClr val="346B0A"/>
                </a:solidFill>
                <a:latin typeface="Trade Gothic LT Std Cn" panose="020B0606020502020204" pitchFamily="34" charset="77"/>
                <a:cs typeface="Calibri" panose="020F0502020204030204" pitchFamily="34" charset="0"/>
              </a:rPr>
              <a:t>TOP CLIENTS</a:t>
            </a:r>
          </a:p>
          <a:p>
            <a:pPr>
              <a:lnSpc>
                <a:spcPts val="3580"/>
              </a:lnSpc>
              <a:defRPr/>
            </a:pPr>
            <a:r>
              <a:rPr lang="fr-FR" sz="3400" b="1" dirty="0">
                <a:solidFill>
                  <a:srgbClr val="346B0A"/>
                </a:solidFill>
                <a:latin typeface="Trade Gothic LT Std Cn" panose="020B0606020502020204" pitchFamily="34" charset="77"/>
                <a:cs typeface="Calibri" panose="020F0502020204030204" pitchFamily="34" charset="0"/>
              </a:rPr>
              <a:t>2021 / NB DE RÉF.</a:t>
            </a:r>
          </a:p>
          <a:p>
            <a:pPr>
              <a:defRPr/>
            </a:pPr>
            <a:r>
              <a:rPr lang="fr-FR" b="1" dirty="0">
                <a:latin typeface="Arial" panose="020B0604020202020204" pitchFamily="34" charset="0"/>
                <a:cs typeface="Arial" panose="020B0604020202020204" pitchFamily="34" charset="0"/>
              </a:rPr>
              <a:t>(Sur un potentiel de +200)</a:t>
            </a:r>
          </a:p>
        </p:txBody>
      </p:sp>
      <p:grpSp>
        <p:nvGrpSpPr>
          <p:cNvPr id="10" name="Groupe 9">
            <a:extLst>
              <a:ext uri="{FF2B5EF4-FFF2-40B4-BE49-F238E27FC236}">
                <a16:creationId xmlns:a16="http://schemas.microsoft.com/office/drawing/2014/main" id="{9C0BCD78-61D4-6245-B6E1-717AA7B44FB4}"/>
              </a:ext>
            </a:extLst>
          </p:cNvPr>
          <p:cNvGrpSpPr/>
          <p:nvPr/>
        </p:nvGrpSpPr>
        <p:grpSpPr>
          <a:xfrm>
            <a:off x="432951" y="3553959"/>
            <a:ext cx="703537" cy="72008"/>
            <a:chOff x="467544" y="2394040"/>
            <a:chExt cx="703537" cy="72008"/>
          </a:xfrm>
        </p:grpSpPr>
        <p:sp>
          <p:nvSpPr>
            <p:cNvPr id="11" name="Ellipse 10">
              <a:extLst>
                <a:ext uri="{FF2B5EF4-FFF2-40B4-BE49-F238E27FC236}">
                  <a16:creationId xmlns:a16="http://schemas.microsoft.com/office/drawing/2014/main" id="{01284436-772E-9D4E-AE0C-DF998E5BF991}"/>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sp>
          <p:nvSpPr>
            <p:cNvPr id="12" name="Ellipse 11">
              <a:extLst>
                <a:ext uri="{FF2B5EF4-FFF2-40B4-BE49-F238E27FC236}">
                  <a16:creationId xmlns:a16="http://schemas.microsoft.com/office/drawing/2014/main" id="{096FD864-156E-6D42-8D47-7A2106661085}"/>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sp>
          <p:nvSpPr>
            <p:cNvPr id="13" name="Ellipse 12">
              <a:extLst>
                <a:ext uri="{FF2B5EF4-FFF2-40B4-BE49-F238E27FC236}">
                  <a16:creationId xmlns:a16="http://schemas.microsoft.com/office/drawing/2014/main" id="{D785074F-0693-564F-A9C9-1B470FD8F0CA}"/>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sp>
          <p:nvSpPr>
            <p:cNvPr id="14" name="Ellipse 13">
              <a:extLst>
                <a:ext uri="{FF2B5EF4-FFF2-40B4-BE49-F238E27FC236}">
                  <a16:creationId xmlns:a16="http://schemas.microsoft.com/office/drawing/2014/main" id="{1D4E9CA0-1BF6-6A4A-93F9-78794E4DCC83}"/>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grpSp>
      <p:sp>
        <p:nvSpPr>
          <p:cNvPr id="2" name="Espace réservé de la date 1">
            <a:extLst>
              <a:ext uri="{FF2B5EF4-FFF2-40B4-BE49-F238E27FC236}">
                <a16:creationId xmlns:a16="http://schemas.microsoft.com/office/drawing/2014/main" id="{71E67181-0726-F842-8EF4-E0E393556C26}"/>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E374C345-FCB7-A743-AF39-C5D414128C5F}"/>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5A3AD790-DC56-3E46-B825-CB24E0D91963}"/>
              </a:ext>
            </a:extLst>
          </p:cNvPr>
          <p:cNvSpPr>
            <a:spLocks noGrp="1"/>
          </p:cNvSpPr>
          <p:nvPr>
            <p:ph type="sldNum" sz="quarter" idx="12"/>
          </p:nvPr>
        </p:nvSpPr>
        <p:spPr/>
        <p:txBody>
          <a:bodyPr/>
          <a:lstStyle/>
          <a:p>
            <a:fld id="{92A23C4A-E48D-5640-B4C6-E7937792EB97}" type="slidenum">
              <a:rPr lang="fr-FR" smtClean="0"/>
              <a:pPr/>
              <a:t>29</a:t>
            </a:fld>
            <a:endParaRPr lang="fr-FR" dirty="0"/>
          </a:p>
        </p:txBody>
      </p:sp>
      <p:sp>
        <p:nvSpPr>
          <p:cNvPr id="23" name="Organigramme : Connecteur 13">
            <a:extLst>
              <a:ext uri="{FF2B5EF4-FFF2-40B4-BE49-F238E27FC236}">
                <a16:creationId xmlns:a16="http://schemas.microsoft.com/office/drawing/2014/main" id="{70E8C7DC-8A54-1F43-B330-A5CD0EBCDB09}"/>
              </a:ext>
            </a:extLst>
          </p:cNvPr>
          <p:cNvSpPr/>
          <p:nvPr/>
        </p:nvSpPr>
        <p:spPr>
          <a:xfrm>
            <a:off x="3819934" y="1029921"/>
            <a:ext cx="981856" cy="957219"/>
          </a:xfrm>
          <a:prstGeom prst="flowChartConnector">
            <a:avLst/>
          </a:prstGeom>
          <a:solidFill>
            <a:srgbClr val="33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b="1" dirty="0"/>
          </a:p>
        </p:txBody>
      </p:sp>
      <p:sp>
        <p:nvSpPr>
          <p:cNvPr id="24" name="ZoneTexte 23">
            <a:extLst>
              <a:ext uri="{FF2B5EF4-FFF2-40B4-BE49-F238E27FC236}">
                <a16:creationId xmlns:a16="http://schemas.microsoft.com/office/drawing/2014/main" id="{07177203-B1CC-D041-BE39-62B4BB9774D0}"/>
              </a:ext>
            </a:extLst>
          </p:cNvPr>
          <p:cNvSpPr txBox="1"/>
          <p:nvPr/>
        </p:nvSpPr>
        <p:spPr bwMode="auto">
          <a:xfrm>
            <a:off x="3732330" y="1193723"/>
            <a:ext cx="1157063" cy="615553"/>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algn="ctr"/>
            <a:r>
              <a:rPr lang="fr-FR" sz="3400" b="1" dirty="0">
                <a:solidFill>
                  <a:schemeClr val="bg1"/>
                </a:solidFill>
                <a:latin typeface="Trade Gothic LT Std Condensed N" panose="020B0606020502020204" pitchFamily="34" charset="77"/>
              </a:rPr>
              <a:t>61</a:t>
            </a:r>
          </a:p>
        </p:txBody>
      </p:sp>
      <p:sp>
        <p:nvSpPr>
          <p:cNvPr id="25" name="Organigramme : Connecteur 13">
            <a:extLst>
              <a:ext uri="{FF2B5EF4-FFF2-40B4-BE49-F238E27FC236}">
                <a16:creationId xmlns:a16="http://schemas.microsoft.com/office/drawing/2014/main" id="{300A95C2-C4F1-F146-858A-B840B270B410}"/>
              </a:ext>
            </a:extLst>
          </p:cNvPr>
          <p:cNvSpPr/>
          <p:nvPr/>
        </p:nvSpPr>
        <p:spPr>
          <a:xfrm>
            <a:off x="5785829" y="409907"/>
            <a:ext cx="981856" cy="957219"/>
          </a:xfrm>
          <a:prstGeom prst="flowChartConnector">
            <a:avLst/>
          </a:prstGeom>
          <a:solidFill>
            <a:srgbClr val="346B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b="1" dirty="0"/>
          </a:p>
        </p:txBody>
      </p:sp>
      <p:sp>
        <p:nvSpPr>
          <p:cNvPr id="26" name="ZoneTexte 25">
            <a:extLst>
              <a:ext uri="{FF2B5EF4-FFF2-40B4-BE49-F238E27FC236}">
                <a16:creationId xmlns:a16="http://schemas.microsoft.com/office/drawing/2014/main" id="{20837BA3-6512-754A-98E4-DB4DF8CB44A2}"/>
              </a:ext>
            </a:extLst>
          </p:cNvPr>
          <p:cNvSpPr txBox="1"/>
          <p:nvPr/>
        </p:nvSpPr>
        <p:spPr bwMode="auto">
          <a:xfrm>
            <a:off x="5698225" y="573709"/>
            <a:ext cx="1157063" cy="615553"/>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algn="ctr"/>
            <a:r>
              <a:rPr lang="fr-FR" sz="3400" b="1" dirty="0">
                <a:solidFill>
                  <a:srgbClr val="3AD42D"/>
                </a:solidFill>
                <a:latin typeface="Trade Gothic LT Std Condensed N" panose="020B0606020502020204" pitchFamily="34" charset="77"/>
              </a:rPr>
              <a:t>84</a:t>
            </a:r>
          </a:p>
        </p:txBody>
      </p:sp>
      <p:sp>
        <p:nvSpPr>
          <p:cNvPr id="27" name="Organigramme : Connecteur 13">
            <a:extLst>
              <a:ext uri="{FF2B5EF4-FFF2-40B4-BE49-F238E27FC236}">
                <a16:creationId xmlns:a16="http://schemas.microsoft.com/office/drawing/2014/main" id="{EAA5CA99-F113-9340-9D77-DEC8866EE8EE}"/>
              </a:ext>
            </a:extLst>
          </p:cNvPr>
          <p:cNvSpPr/>
          <p:nvPr/>
        </p:nvSpPr>
        <p:spPr>
          <a:xfrm>
            <a:off x="7506343" y="1447187"/>
            <a:ext cx="981856" cy="957219"/>
          </a:xfrm>
          <a:prstGeom prst="flowChartConnector">
            <a:avLst/>
          </a:prstGeom>
          <a:solidFill>
            <a:srgbClr val="33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b="1" dirty="0"/>
          </a:p>
        </p:txBody>
      </p:sp>
      <p:sp>
        <p:nvSpPr>
          <p:cNvPr id="28" name="ZoneTexte 27">
            <a:extLst>
              <a:ext uri="{FF2B5EF4-FFF2-40B4-BE49-F238E27FC236}">
                <a16:creationId xmlns:a16="http://schemas.microsoft.com/office/drawing/2014/main" id="{27C28E2C-EFB9-5542-A5A6-3143692A9671}"/>
              </a:ext>
            </a:extLst>
          </p:cNvPr>
          <p:cNvSpPr txBox="1"/>
          <p:nvPr/>
        </p:nvSpPr>
        <p:spPr bwMode="auto">
          <a:xfrm>
            <a:off x="7418739" y="1610989"/>
            <a:ext cx="1157063" cy="615553"/>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algn="ctr"/>
            <a:r>
              <a:rPr lang="fr-FR" sz="3400" b="1" dirty="0">
                <a:solidFill>
                  <a:schemeClr val="bg1"/>
                </a:solidFill>
                <a:latin typeface="Trade Gothic LT Std Condensed N" panose="020B0606020502020204" pitchFamily="34" charset="77"/>
              </a:rPr>
              <a:t>60</a:t>
            </a:r>
          </a:p>
        </p:txBody>
      </p:sp>
    </p:spTree>
    <p:extLst>
      <p:ext uri="{BB962C8B-B14F-4D97-AF65-F5344CB8AC3E}">
        <p14:creationId xmlns:p14="http://schemas.microsoft.com/office/powerpoint/2010/main" val="214887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40E87603-6A7B-3548-95E8-066E40C8E7FF}"/>
              </a:ext>
            </a:extLst>
          </p:cNvPr>
          <p:cNvSpPr/>
          <p:nvPr/>
        </p:nvSpPr>
        <p:spPr bwMode="auto">
          <a:xfrm>
            <a:off x="5170072" y="2593758"/>
            <a:ext cx="5572608" cy="5572608"/>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Rectangle : coins arrondis 5">
            <a:extLst>
              <a:ext uri="{FF2B5EF4-FFF2-40B4-BE49-F238E27FC236}">
                <a16:creationId xmlns:a16="http://schemas.microsoft.com/office/drawing/2014/main" id="{042BBB7C-938A-E740-8C11-E0EDFFE0B4DB}"/>
              </a:ext>
            </a:extLst>
          </p:cNvPr>
          <p:cNvSpPr/>
          <p:nvPr/>
        </p:nvSpPr>
        <p:spPr bwMode="auto">
          <a:xfrm>
            <a:off x="-283634" y="4792962"/>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 name="Ellipse 6">
            <a:extLst>
              <a:ext uri="{FF2B5EF4-FFF2-40B4-BE49-F238E27FC236}">
                <a16:creationId xmlns:a16="http://schemas.microsoft.com/office/drawing/2014/main" id="{54F38C9B-B34F-B244-A7F6-C7DB5DD24F6E}"/>
              </a:ext>
            </a:extLst>
          </p:cNvPr>
          <p:cNvSpPr/>
          <p:nvPr/>
        </p:nvSpPr>
        <p:spPr bwMode="auto">
          <a:xfrm>
            <a:off x="-1267267" y="-2095373"/>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8" name="Image 7">
            <a:extLst>
              <a:ext uri="{FF2B5EF4-FFF2-40B4-BE49-F238E27FC236}">
                <a16:creationId xmlns:a16="http://schemas.microsoft.com/office/drawing/2014/main" id="{21C1B90E-B326-BE44-BF9B-294AD1D9C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9" name="Rectangle 8">
            <a:extLst>
              <a:ext uri="{FF2B5EF4-FFF2-40B4-BE49-F238E27FC236}">
                <a16:creationId xmlns:a16="http://schemas.microsoft.com/office/drawing/2014/main" id="{B7158068-EEA8-EB4D-BA7D-724ECC65AB46}"/>
              </a:ext>
            </a:extLst>
          </p:cNvPr>
          <p:cNvSpPr/>
          <p:nvPr/>
        </p:nvSpPr>
        <p:spPr>
          <a:xfrm>
            <a:off x="178016" y="1455070"/>
            <a:ext cx="3796126" cy="982000"/>
          </a:xfrm>
          <a:prstGeom prst="rect">
            <a:avLst/>
          </a:prstGeom>
        </p:spPr>
        <p:txBody>
          <a:bodyPr wrap="square">
            <a:spAutoFit/>
          </a:bodyPr>
          <a:lstStyle/>
          <a:p>
            <a:pPr algn="ctr">
              <a:lnSpc>
                <a:spcPts val="3580"/>
              </a:lnSpc>
              <a:defRPr/>
            </a:pPr>
            <a:r>
              <a:rPr lang="fr-FR" sz="2800" b="1" dirty="0">
                <a:solidFill>
                  <a:srgbClr val="346B0A"/>
                </a:solidFill>
                <a:latin typeface="+mj-lt"/>
                <a:cs typeface="Calibri" panose="020F0502020204030204" pitchFamily="34" charset="0"/>
              </a:rPr>
              <a:t>600 PRODUCTEURS ENGAGÉS </a:t>
            </a:r>
          </a:p>
        </p:txBody>
      </p:sp>
      <p:grpSp>
        <p:nvGrpSpPr>
          <p:cNvPr id="10" name="Groupe 9">
            <a:extLst>
              <a:ext uri="{FF2B5EF4-FFF2-40B4-BE49-F238E27FC236}">
                <a16:creationId xmlns:a16="http://schemas.microsoft.com/office/drawing/2014/main" id="{73E6E789-ADB2-9745-A78C-884E6390D548}"/>
              </a:ext>
            </a:extLst>
          </p:cNvPr>
          <p:cNvGrpSpPr/>
          <p:nvPr/>
        </p:nvGrpSpPr>
        <p:grpSpPr>
          <a:xfrm>
            <a:off x="2007049" y="2462762"/>
            <a:ext cx="1830770" cy="1830770"/>
            <a:chOff x="2400253" y="2543865"/>
            <a:chExt cx="1830770" cy="1830770"/>
          </a:xfrm>
        </p:grpSpPr>
        <p:sp>
          <p:nvSpPr>
            <p:cNvPr id="11" name="Ellipse 10">
              <a:extLst>
                <a:ext uri="{FF2B5EF4-FFF2-40B4-BE49-F238E27FC236}">
                  <a16:creationId xmlns:a16="http://schemas.microsoft.com/office/drawing/2014/main" id="{84DAC7FC-471E-8140-B3F6-C2D8BE2B3069}"/>
                </a:ext>
              </a:extLst>
            </p:cNvPr>
            <p:cNvSpPr/>
            <p:nvPr/>
          </p:nvSpPr>
          <p:spPr bwMode="auto">
            <a:xfrm>
              <a:off x="2400253" y="2543865"/>
              <a:ext cx="1830770" cy="183077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2" name="Rectangle 11">
              <a:extLst>
                <a:ext uri="{FF2B5EF4-FFF2-40B4-BE49-F238E27FC236}">
                  <a16:creationId xmlns:a16="http://schemas.microsoft.com/office/drawing/2014/main" id="{238819A6-46E3-7144-9845-0B9667CAA22E}"/>
                </a:ext>
              </a:extLst>
            </p:cNvPr>
            <p:cNvSpPr/>
            <p:nvPr/>
          </p:nvSpPr>
          <p:spPr>
            <a:xfrm>
              <a:off x="2484045" y="2962735"/>
              <a:ext cx="1686755" cy="954107"/>
            </a:xfrm>
            <a:prstGeom prst="rect">
              <a:avLst/>
            </a:prstGeom>
          </p:spPr>
          <p:txBody>
            <a:bodyPr wrap="square">
              <a:spAutoFit/>
            </a:bodyPr>
            <a:lstStyle/>
            <a:p>
              <a:pPr algn="ctr">
                <a:defRPr/>
              </a:pPr>
              <a:r>
                <a:rPr lang="fr-FR" b="1" spc="70" dirty="0">
                  <a:solidFill>
                    <a:schemeClr val="bg1"/>
                  </a:solidFill>
                  <a:latin typeface="+mj-lt"/>
                  <a:cs typeface="Franklin Gothic Book"/>
                </a:rPr>
                <a:t>NAISSANCE</a:t>
              </a:r>
            </a:p>
            <a:p>
              <a:pPr algn="ctr">
                <a:defRPr/>
              </a:pPr>
              <a:r>
                <a:rPr lang="fr-FR" b="1" spc="70" dirty="0">
                  <a:solidFill>
                    <a:schemeClr val="bg1"/>
                  </a:solidFill>
                  <a:latin typeface="+mj-lt"/>
                  <a:cs typeface="Franklin Gothic Book"/>
                </a:rPr>
                <a:t>D’UN LABEL</a:t>
              </a:r>
            </a:p>
            <a:p>
              <a:pPr algn="ctr">
                <a:defRPr/>
              </a:pPr>
              <a:r>
                <a:rPr lang="fr-FR" b="1" spc="70" dirty="0">
                  <a:solidFill>
                    <a:schemeClr val="bg1"/>
                  </a:solidFill>
                  <a:latin typeface="+mj-lt"/>
                  <a:cs typeface="Franklin Gothic Book"/>
                </a:rPr>
                <a:t>ALIMENTAIRE</a:t>
              </a:r>
            </a:p>
            <a:p>
              <a:pPr algn="ctr">
                <a:defRPr/>
              </a:pPr>
              <a:r>
                <a:rPr lang="fr-FR" b="1" spc="70" dirty="0">
                  <a:solidFill>
                    <a:schemeClr val="bg1"/>
                  </a:solidFill>
                  <a:latin typeface="+mj-lt"/>
                  <a:cs typeface="Franklin Gothic Book"/>
                </a:rPr>
                <a:t>TRANSVERSAL</a:t>
              </a:r>
            </a:p>
          </p:txBody>
        </p:sp>
      </p:grpSp>
      <p:sp>
        <p:nvSpPr>
          <p:cNvPr id="13" name="Rectangle 12">
            <a:extLst>
              <a:ext uri="{FF2B5EF4-FFF2-40B4-BE49-F238E27FC236}">
                <a16:creationId xmlns:a16="http://schemas.microsoft.com/office/drawing/2014/main" id="{861D906D-CD6E-314D-A092-0F35F0B4170A}"/>
              </a:ext>
            </a:extLst>
          </p:cNvPr>
          <p:cNvSpPr/>
          <p:nvPr/>
        </p:nvSpPr>
        <p:spPr>
          <a:xfrm>
            <a:off x="310203" y="2704820"/>
            <a:ext cx="1696846" cy="1200329"/>
          </a:xfrm>
          <a:prstGeom prst="rect">
            <a:avLst/>
          </a:prstGeom>
        </p:spPr>
        <p:txBody>
          <a:bodyPr wrap="square">
            <a:spAutoFit/>
          </a:bodyPr>
          <a:lstStyle/>
          <a:p>
            <a:pPr>
              <a:defRPr/>
            </a:pPr>
            <a:r>
              <a:rPr lang="fr-FR" sz="1200" dirty="0">
                <a:latin typeface="Arial" panose="020B0604020202020204" pitchFamily="34" charset="0"/>
                <a:ea typeface="Verdana" panose="020B0604030504040204" pitchFamily="34" charset="0"/>
                <a:cs typeface="Arial" panose="020B0604020202020204" pitchFamily="34" charset="0"/>
              </a:rPr>
              <a:t>Le Collectif a été</a:t>
            </a:r>
            <a:br>
              <a:rPr lang="fr-FR" sz="1200" dirty="0">
                <a:latin typeface="Arial" panose="020B0604020202020204" pitchFamily="34" charset="0"/>
                <a:ea typeface="Verdana" panose="020B0604030504040204" pitchFamily="34" charset="0"/>
                <a:cs typeface="Arial" panose="020B0604020202020204" pitchFamily="34" charset="0"/>
              </a:rPr>
            </a:br>
            <a:r>
              <a:rPr lang="fr-FR" sz="1200" dirty="0">
                <a:latin typeface="Arial" panose="020B0604020202020204" pitchFamily="34" charset="0"/>
                <a:ea typeface="Verdana" panose="020B0604030504040204" pitchFamily="34" charset="0"/>
                <a:cs typeface="Arial" panose="020B0604020202020204" pitchFamily="34" charset="0"/>
              </a:rPr>
              <a:t>initié dans la filière </a:t>
            </a:r>
          </a:p>
          <a:p>
            <a:pPr>
              <a:defRPr/>
            </a:pPr>
            <a:r>
              <a:rPr lang="fr-FR" sz="1200" dirty="0">
                <a:latin typeface="Arial" panose="020B0604020202020204" pitchFamily="34" charset="0"/>
                <a:ea typeface="Verdana" panose="020B0604030504040204" pitchFamily="34" charset="0"/>
                <a:cs typeface="Arial" panose="020B0604020202020204" pitchFamily="34" charset="0"/>
              </a:rPr>
              <a:t>Fruits &amp; Légumes </a:t>
            </a:r>
          </a:p>
          <a:p>
            <a:pPr>
              <a:defRPr/>
            </a:pPr>
            <a:r>
              <a:rPr lang="fr-FR" sz="1200" dirty="0">
                <a:latin typeface="Arial" panose="020B0604020202020204" pitchFamily="34" charset="0"/>
                <a:ea typeface="Verdana" panose="020B0604030504040204" pitchFamily="34" charset="0"/>
                <a:cs typeface="Arial" panose="020B0604020202020204" pitchFamily="34" charset="0"/>
              </a:rPr>
              <a:t>et s’est ouvert à de</a:t>
            </a:r>
          </a:p>
          <a:p>
            <a:pPr>
              <a:defRPr/>
            </a:pPr>
            <a:r>
              <a:rPr lang="fr-FR" sz="1200" dirty="0">
                <a:latin typeface="Arial" panose="020B0604020202020204" pitchFamily="34" charset="0"/>
                <a:ea typeface="Verdana" panose="020B0604030504040204" pitchFamily="34" charset="0"/>
                <a:cs typeface="Arial" panose="020B0604020202020204" pitchFamily="34" charset="0"/>
              </a:rPr>
              <a:t>nouveaux aliments</a:t>
            </a:r>
          </a:p>
          <a:p>
            <a:pPr>
              <a:defRPr/>
            </a:pPr>
            <a:endParaRPr lang="fr-FR" sz="1200" dirty="0">
              <a:latin typeface="Arial" panose="020B0604020202020204" pitchFamily="34" charset="0"/>
              <a:ea typeface="Verdana" panose="020B060403050404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4803F320-C33D-E74C-AEF2-D73549919C9D}"/>
              </a:ext>
            </a:extLst>
          </p:cNvPr>
          <p:cNvGrpSpPr/>
          <p:nvPr/>
        </p:nvGrpSpPr>
        <p:grpSpPr>
          <a:xfrm>
            <a:off x="428046" y="2502317"/>
            <a:ext cx="703537" cy="72008"/>
            <a:chOff x="467544" y="2394040"/>
            <a:chExt cx="703537" cy="72008"/>
          </a:xfrm>
        </p:grpSpPr>
        <p:sp>
          <p:nvSpPr>
            <p:cNvPr id="15" name="Ellipse 14">
              <a:extLst>
                <a:ext uri="{FF2B5EF4-FFF2-40B4-BE49-F238E27FC236}">
                  <a16:creationId xmlns:a16="http://schemas.microsoft.com/office/drawing/2014/main" id="{6CD0C6AA-CBF7-5145-A965-F0D7F3698814}"/>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6E789783-C71A-724C-B0FB-106EFCEFF54D}"/>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DD3C4289-4D45-2C40-9817-90584271FDF1}"/>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8" name="Ellipse 17">
              <a:extLst>
                <a:ext uri="{FF2B5EF4-FFF2-40B4-BE49-F238E27FC236}">
                  <a16:creationId xmlns:a16="http://schemas.microsoft.com/office/drawing/2014/main" id="{61223278-D13B-9644-B54A-A81A8B7D599D}"/>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20" name="Ellipse 19">
            <a:extLst>
              <a:ext uri="{FF2B5EF4-FFF2-40B4-BE49-F238E27FC236}">
                <a16:creationId xmlns:a16="http://schemas.microsoft.com/office/drawing/2014/main" id="{76FEB553-4028-714A-A373-27FA42B2FCCC}"/>
              </a:ext>
            </a:extLst>
          </p:cNvPr>
          <p:cNvSpPr/>
          <p:nvPr/>
        </p:nvSpPr>
        <p:spPr bwMode="auto">
          <a:xfrm>
            <a:off x="6948264" y="-4485034"/>
            <a:ext cx="5572608" cy="5572608"/>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 name="Espace réservé de la date 1">
            <a:extLst>
              <a:ext uri="{FF2B5EF4-FFF2-40B4-BE49-F238E27FC236}">
                <a16:creationId xmlns:a16="http://schemas.microsoft.com/office/drawing/2014/main" id="{3A513186-D311-F74E-9626-3892DB76D32D}"/>
              </a:ext>
            </a:extLst>
          </p:cNvPr>
          <p:cNvSpPr>
            <a:spLocks noGrp="1"/>
          </p:cNvSpPr>
          <p:nvPr>
            <p:ph type="dt" sz="half" idx="10"/>
          </p:nvPr>
        </p:nvSpPr>
        <p:spPr/>
        <p:txBody>
          <a:bodyPr/>
          <a:lstStyle/>
          <a:p>
            <a:pPr>
              <a:defRPr/>
            </a:pPr>
            <a:fld id="{9C4925F1-AD59-104E-8C0D-C88DFE9DC20D}" type="datetime1">
              <a:rPr lang="fr-FR" smtClean="0"/>
              <a:t>18/05/2022</a:t>
            </a:fld>
            <a:endParaRPr lang="fr-FR" dirty="0"/>
          </a:p>
        </p:txBody>
      </p:sp>
      <p:sp>
        <p:nvSpPr>
          <p:cNvPr id="3" name="Espace réservé du pied de page 2">
            <a:extLst>
              <a:ext uri="{FF2B5EF4-FFF2-40B4-BE49-F238E27FC236}">
                <a16:creationId xmlns:a16="http://schemas.microsoft.com/office/drawing/2014/main" id="{1EBE1E2B-4269-3344-B684-D2DF134D9D3E}"/>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B8B83A55-28F8-9B49-8840-E1522BFAD255}"/>
              </a:ext>
            </a:extLst>
          </p:cNvPr>
          <p:cNvSpPr>
            <a:spLocks noGrp="1"/>
          </p:cNvSpPr>
          <p:nvPr>
            <p:ph type="sldNum" sz="quarter" idx="12"/>
          </p:nvPr>
        </p:nvSpPr>
        <p:spPr/>
        <p:txBody>
          <a:bodyPr/>
          <a:lstStyle/>
          <a:p>
            <a:fld id="{92A23C4A-E48D-5640-B4C6-E7937792EB97}" type="slidenum">
              <a:rPr lang="fr-FR" smtClean="0"/>
              <a:pPr/>
              <a:t>3</a:t>
            </a:fld>
            <a:endParaRPr lang="fr-FR" dirty="0"/>
          </a:p>
        </p:txBody>
      </p:sp>
      <p:pic>
        <p:nvPicPr>
          <p:cNvPr id="21" name="Picture 4">
            <a:extLst>
              <a:ext uri="{FF2B5EF4-FFF2-40B4-BE49-F238E27FC236}">
                <a16:creationId xmlns:a16="http://schemas.microsoft.com/office/drawing/2014/main" id="{411D3419-0CE6-103E-261E-2EA006E0B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09" y="27917"/>
            <a:ext cx="4959461" cy="4737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73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95743D3C-E8C4-464C-BE1C-590EFA9EB90F}"/>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6" name="Image 5">
            <a:extLst>
              <a:ext uri="{FF2B5EF4-FFF2-40B4-BE49-F238E27FC236}">
                <a16:creationId xmlns:a16="http://schemas.microsoft.com/office/drawing/2014/main" id="{5E6E020B-E1DE-B64B-8D40-64680B47F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7" name="Rectangle : coins arrondis 6">
            <a:extLst>
              <a:ext uri="{FF2B5EF4-FFF2-40B4-BE49-F238E27FC236}">
                <a16:creationId xmlns:a16="http://schemas.microsoft.com/office/drawing/2014/main" id="{0B1DFC51-1F00-C148-B810-7FCEFB3A5515}"/>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 name="Espace réservé de la date 1">
            <a:extLst>
              <a:ext uri="{FF2B5EF4-FFF2-40B4-BE49-F238E27FC236}">
                <a16:creationId xmlns:a16="http://schemas.microsoft.com/office/drawing/2014/main" id="{45E815D7-C03A-3E4A-ADE2-2F95D6794961}"/>
              </a:ext>
            </a:extLst>
          </p:cNvPr>
          <p:cNvSpPr>
            <a:spLocks noGrp="1"/>
          </p:cNvSpPr>
          <p:nvPr>
            <p:ph type="dt" sz="half" idx="10"/>
          </p:nvPr>
        </p:nvSpPr>
        <p:spPr/>
        <p:txBody>
          <a:bodyPr/>
          <a:lstStyle/>
          <a:p>
            <a:pPr>
              <a:defRPr/>
            </a:pPr>
            <a:fld id="{037E2FA8-C602-D74F-9826-F2C442D43914}" type="datetime1">
              <a:rPr lang="fr-FR" smtClean="0"/>
              <a:t>18/05/2022</a:t>
            </a:fld>
            <a:endParaRPr lang="fr-FR"/>
          </a:p>
        </p:txBody>
      </p:sp>
      <p:sp>
        <p:nvSpPr>
          <p:cNvPr id="3" name="Espace réservé du pied de page 2">
            <a:extLst>
              <a:ext uri="{FF2B5EF4-FFF2-40B4-BE49-F238E27FC236}">
                <a16:creationId xmlns:a16="http://schemas.microsoft.com/office/drawing/2014/main" id="{C765D6E2-62DA-4047-AD23-E6A289ED88FB}"/>
              </a:ext>
            </a:extLst>
          </p:cNvPr>
          <p:cNvSpPr>
            <a:spLocks noGrp="1"/>
          </p:cNvSpPr>
          <p:nvPr>
            <p:ph type="ftr" sz="quarter" idx="11"/>
          </p:nvPr>
        </p:nvSpPr>
        <p:spPr/>
        <p:txBody>
          <a:bodyPr/>
          <a:lstStyle/>
          <a:p>
            <a:r>
              <a:rPr lang="fr-FR" dirty="0">
                <a:latin typeface="Arial"/>
                <a:cs typeface="Arial"/>
              </a:rPr>
              <a:t>Présentation du Collectif Nouveaux Champs et du programme “Zéro Résidu de Pesticides” – V11</a:t>
            </a:r>
            <a:endParaRPr lang="fr-FR" dirty="0"/>
          </a:p>
        </p:txBody>
      </p:sp>
      <p:sp>
        <p:nvSpPr>
          <p:cNvPr id="4" name="Espace réservé du numéro de diapositive 3">
            <a:extLst>
              <a:ext uri="{FF2B5EF4-FFF2-40B4-BE49-F238E27FC236}">
                <a16:creationId xmlns:a16="http://schemas.microsoft.com/office/drawing/2014/main" id="{7E4B5DA5-7DA0-5E4A-AB1C-DDBB97AAA2A2}"/>
              </a:ext>
            </a:extLst>
          </p:cNvPr>
          <p:cNvSpPr>
            <a:spLocks noGrp="1"/>
          </p:cNvSpPr>
          <p:nvPr>
            <p:ph type="sldNum" sz="quarter" idx="12"/>
          </p:nvPr>
        </p:nvSpPr>
        <p:spPr/>
        <p:txBody>
          <a:bodyPr/>
          <a:lstStyle/>
          <a:p>
            <a:fld id="{92A23C4A-E48D-5640-B4C6-E7937792EB97}" type="slidenum">
              <a:rPr lang="fr-FR" smtClean="0"/>
              <a:pPr/>
              <a:t>30</a:t>
            </a:fld>
            <a:endParaRPr lang="fr-FR"/>
          </a:p>
        </p:txBody>
      </p:sp>
      <p:grpSp>
        <p:nvGrpSpPr>
          <p:cNvPr id="54" name="Groupe 53">
            <a:extLst>
              <a:ext uri="{FF2B5EF4-FFF2-40B4-BE49-F238E27FC236}">
                <a16:creationId xmlns:a16="http://schemas.microsoft.com/office/drawing/2014/main" id="{FD74662B-3500-3C48-867C-DBF257662AEF}"/>
              </a:ext>
            </a:extLst>
          </p:cNvPr>
          <p:cNvGrpSpPr/>
          <p:nvPr/>
        </p:nvGrpSpPr>
        <p:grpSpPr>
          <a:xfrm>
            <a:off x="3203910" y="1167190"/>
            <a:ext cx="703537" cy="72008"/>
            <a:chOff x="467544" y="2394040"/>
            <a:chExt cx="703537" cy="72008"/>
          </a:xfrm>
        </p:grpSpPr>
        <p:sp>
          <p:nvSpPr>
            <p:cNvPr id="55" name="Ellipse 54">
              <a:extLst>
                <a:ext uri="{FF2B5EF4-FFF2-40B4-BE49-F238E27FC236}">
                  <a16:creationId xmlns:a16="http://schemas.microsoft.com/office/drawing/2014/main" id="{CEC083AA-0841-B342-9C56-FCC16CFAF707}"/>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56" name="Ellipse 55">
              <a:extLst>
                <a:ext uri="{FF2B5EF4-FFF2-40B4-BE49-F238E27FC236}">
                  <a16:creationId xmlns:a16="http://schemas.microsoft.com/office/drawing/2014/main" id="{B3240BE9-8F90-0046-893D-A8F1CDD87034}"/>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57" name="Ellipse 56">
              <a:extLst>
                <a:ext uri="{FF2B5EF4-FFF2-40B4-BE49-F238E27FC236}">
                  <a16:creationId xmlns:a16="http://schemas.microsoft.com/office/drawing/2014/main" id="{A67CEF90-E821-D041-9963-B50706E839B6}"/>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58" name="Ellipse 57">
              <a:extLst>
                <a:ext uri="{FF2B5EF4-FFF2-40B4-BE49-F238E27FC236}">
                  <a16:creationId xmlns:a16="http://schemas.microsoft.com/office/drawing/2014/main" id="{1288B5F0-8813-774F-A078-596237D408AE}"/>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15" name="Rectangle 14">
            <a:extLst>
              <a:ext uri="{FF2B5EF4-FFF2-40B4-BE49-F238E27FC236}">
                <a16:creationId xmlns:a16="http://schemas.microsoft.com/office/drawing/2014/main" id="{32C888A9-8F14-C74E-8279-F616232BF419}"/>
              </a:ext>
            </a:extLst>
          </p:cNvPr>
          <p:cNvSpPr/>
          <p:nvPr/>
        </p:nvSpPr>
        <p:spPr>
          <a:xfrm>
            <a:off x="128881" y="2205334"/>
            <a:ext cx="2444712" cy="2246769"/>
          </a:xfrm>
          <a:prstGeom prst="rect">
            <a:avLst/>
          </a:prstGeom>
        </p:spPr>
        <p:txBody>
          <a:bodyPr wrap="square">
            <a:spAutoFit/>
          </a:bodyPr>
          <a:lstStyle/>
          <a:p>
            <a:r>
              <a:rPr lang="fr-FR" kern="0" dirty="0">
                <a:latin typeface="Arial" panose="020B0604020202020204" pitchFamily="34" charset="0"/>
                <a:cs typeface="Arial" panose="020B0604020202020204" pitchFamily="34" charset="0"/>
              </a:rPr>
              <a:t>La course au référencement</a:t>
            </a:r>
          </a:p>
          <a:p>
            <a:r>
              <a:rPr lang="fr-FR" kern="0" dirty="0">
                <a:latin typeface="Arial" panose="020B0604020202020204" pitchFamily="34" charset="0"/>
                <a:cs typeface="Arial" panose="020B0604020202020204" pitchFamily="34" charset="0"/>
              </a:rPr>
              <a:t>est en marche !</a:t>
            </a:r>
          </a:p>
          <a:p>
            <a:r>
              <a:rPr lang="fr-FR" b="1" kern="0" dirty="0">
                <a:latin typeface="Arial" panose="020B0604020202020204" pitchFamily="34" charset="0"/>
                <a:cs typeface="Arial" panose="020B0604020202020204" pitchFamily="34" charset="0"/>
              </a:rPr>
              <a:t>Intermarché</a:t>
            </a:r>
            <a:r>
              <a:rPr lang="fr-FR" kern="0" dirty="0">
                <a:latin typeface="Arial" panose="020B0604020202020204" pitchFamily="34" charset="0"/>
                <a:cs typeface="Arial" panose="020B0604020202020204" pitchFamily="34" charset="0"/>
              </a:rPr>
              <a:t> conserve </a:t>
            </a:r>
            <a:br>
              <a:rPr lang="fr-FR" kern="0" dirty="0">
                <a:latin typeface="Arial" panose="020B0604020202020204" pitchFamily="34" charset="0"/>
                <a:cs typeface="Arial" panose="020B0604020202020204" pitchFamily="34" charset="0"/>
              </a:rPr>
            </a:br>
            <a:r>
              <a:rPr lang="fr-FR" kern="0" dirty="0">
                <a:latin typeface="Arial" panose="020B0604020202020204" pitchFamily="34" charset="0"/>
                <a:cs typeface="Arial" panose="020B0604020202020204" pitchFamily="34" charset="0"/>
              </a:rPr>
              <a:t>son avance avec </a:t>
            </a:r>
          </a:p>
          <a:p>
            <a:r>
              <a:rPr lang="fr-FR" b="1" kern="0" dirty="0">
                <a:latin typeface="Arial" panose="020B0604020202020204" pitchFamily="34" charset="0"/>
                <a:cs typeface="Arial" panose="020B0604020202020204" pitchFamily="34" charset="0"/>
              </a:rPr>
              <a:t>84 référencements</a:t>
            </a:r>
            <a:r>
              <a:rPr lang="fr-FR" kern="0" dirty="0">
                <a:latin typeface="Arial" panose="020B0604020202020204" pitchFamily="34" charset="0"/>
                <a:cs typeface="Arial" panose="020B0604020202020204" pitchFamily="34" charset="0"/>
              </a:rPr>
              <a:t> en 2021.</a:t>
            </a:r>
          </a:p>
          <a:p>
            <a:endParaRPr lang="fr-FR" kern="0" dirty="0">
              <a:latin typeface="Arial" panose="020B0604020202020204" pitchFamily="34" charset="0"/>
              <a:cs typeface="Arial" panose="020B0604020202020204" pitchFamily="34" charset="0"/>
            </a:endParaRPr>
          </a:p>
          <a:p>
            <a:r>
              <a:rPr lang="fr-FR" kern="0" dirty="0">
                <a:latin typeface="Arial" panose="020B0604020202020204" pitchFamily="34" charset="0"/>
                <a:cs typeface="Arial" panose="020B0604020202020204" pitchFamily="34" charset="0"/>
              </a:rPr>
              <a:t>Toutes les enseignes se mettent en ordre de marche avec notre label.</a:t>
            </a:r>
          </a:p>
        </p:txBody>
      </p:sp>
      <p:sp>
        <p:nvSpPr>
          <p:cNvPr id="60" name="Ellipse 59">
            <a:extLst>
              <a:ext uri="{FF2B5EF4-FFF2-40B4-BE49-F238E27FC236}">
                <a16:creationId xmlns:a16="http://schemas.microsoft.com/office/drawing/2014/main" id="{29260BB7-8AAD-3848-B82A-AF5349D0C28B}"/>
              </a:ext>
            </a:extLst>
          </p:cNvPr>
          <p:cNvSpPr/>
          <p:nvPr/>
        </p:nvSpPr>
        <p:spPr bwMode="auto">
          <a:xfrm>
            <a:off x="6425960" y="2699397"/>
            <a:ext cx="5911274" cy="5911274"/>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aphicFrame>
        <p:nvGraphicFramePr>
          <p:cNvPr id="12" name="Graphique 11">
            <a:extLst>
              <a:ext uri="{FF2B5EF4-FFF2-40B4-BE49-F238E27FC236}">
                <a16:creationId xmlns:a16="http://schemas.microsoft.com/office/drawing/2014/main" id="{223FCC5A-5545-4BDF-B637-01B19D518B11}"/>
              </a:ext>
            </a:extLst>
          </p:cNvPr>
          <p:cNvGraphicFramePr/>
          <p:nvPr/>
        </p:nvGraphicFramePr>
        <p:xfrm>
          <a:off x="2573593" y="1130452"/>
          <a:ext cx="6572647" cy="3192559"/>
        </p:xfrm>
        <a:graphic>
          <a:graphicData uri="http://schemas.openxmlformats.org/drawingml/2006/chart">
            <c:chart xmlns:c="http://schemas.openxmlformats.org/drawingml/2006/chart" xmlns:r="http://schemas.openxmlformats.org/officeDocument/2006/relationships" r:id="rId3"/>
          </a:graphicData>
        </a:graphic>
      </p:graphicFrame>
      <p:sp>
        <p:nvSpPr>
          <p:cNvPr id="13" name="ZoneTexte 12">
            <a:extLst>
              <a:ext uri="{FF2B5EF4-FFF2-40B4-BE49-F238E27FC236}">
                <a16:creationId xmlns:a16="http://schemas.microsoft.com/office/drawing/2014/main" id="{5BA0C220-24F3-4063-B4B8-637A19603F5A}"/>
              </a:ext>
            </a:extLst>
          </p:cNvPr>
          <p:cNvSpPr txBox="1"/>
          <p:nvPr/>
        </p:nvSpPr>
        <p:spPr bwMode="auto">
          <a:xfrm>
            <a:off x="2904279" y="4301895"/>
            <a:ext cx="5911274" cy="26161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bodyPr>
          <a:lstStyle/>
          <a:p>
            <a:pPr algn="r"/>
            <a:r>
              <a:rPr lang="fr-FR" sz="1100" b="1">
                <a:latin typeface="+mj-lt"/>
              </a:rPr>
              <a:t>Evolution du référencement des produits Zéro résidu de Pesticides sur 3 ans.</a:t>
            </a:r>
          </a:p>
        </p:txBody>
      </p:sp>
      <p:sp>
        <p:nvSpPr>
          <p:cNvPr id="18" name="Rectangle 17">
            <a:extLst>
              <a:ext uri="{FF2B5EF4-FFF2-40B4-BE49-F238E27FC236}">
                <a16:creationId xmlns:a16="http://schemas.microsoft.com/office/drawing/2014/main" id="{AE4A4D17-1FB3-E2F1-9812-BD22E9D41CDC}"/>
              </a:ext>
            </a:extLst>
          </p:cNvPr>
          <p:cNvSpPr/>
          <p:nvPr/>
        </p:nvSpPr>
        <p:spPr>
          <a:xfrm>
            <a:off x="3029741" y="59456"/>
            <a:ext cx="5862739" cy="1015663"/>
          </a:xfrm>
          <a:prstGeom prst="rect">
            <a:avLst/>
          </a:prstGeom>
        </p:spPr>
        <p:txBody>
          <a:bodyPr wrap="square">
            <a:spAutoFit/>
          </a:bodyPr>
          <a:lstStyle/>
          <a:p>
            <a:pPr>
              <a:lnSpc>
                <a:spcPts val="3580"/>
              </a:lnSpc>
              <a:defRPr/>
            </a:pPr>
            <a:r>
              <a:rPr lang="fr-FR" sz="3400" b="1" dirty="0">
                <a:solidFill>
                  <a:srgbClr val="346B0A"/>
                </a:solidFill>
                <a:latin typeface="+mj-lt"/>
                <a:cs typeface="Calibri" panose="020F0502020204030204" pitchFamily="34" charset="0"/>
              </a:rPr>
              <a:t>UN RÉFÉRENCEMENT</a:t>
            </a:r>
            <a:br>
              <a:rPr lang="fr-FR" sz="3400" b="1" dirty="0">
                <a:solidFill>
                  <a:srgbClr val="346B0A"/>
                </a:solidFill>
                <a:latin typeface="+mj-lt"/>
                <a:cs typeface="Calibri" panose="020F0502020204030204" pitchFamily="34" charset="0"/>
              </a:rPr>
            </a:br>
            <a:r>
              <a:rPr lang="fr-FR" sz="3400" b="1" dirty="0">
                <a:solidFill>
                  <a:srgbClr val="346B0A"/>
                </a:solidFill>
                <a:latin typeface="+mj-lt"/>
                <a:cs typeface="Calibri" panose="020F0502020204030204" pitchFamily="34" charset="0"/>
              </a:rPr>
              <a:t>DYNAMIQUE EN GMS</a:t>
            </a:r>
          </a:p>
        </p:txBody>
      </p:sp>
    </p:spTree>
    <p:extLst>
      <p:ext uri="{BB962C8B-B14F-4D97-AF65-F5344CB8AC3E}">
        <p14:creationId xmlns:p14="http://schemas.microsoft.com/office/powerpoint/2010/main" val="18649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2B1865B4-FD13-6440-8A76-3895EEB1C2B2}"/>
              </a:ext>
            </a:extLst>
          </p:cNvPr>
          <p:cNvGrpSpPr/>
          <p:nvPr/>
        </p:nvGrpSpPr>
        <p:grpSpPr>
          <a:xfrm>
            <a:off x="1735574" y="-29704"/>
            <a:ext cx="7859858" cy="5143500"/>
            <a:chOff x="1608686" y="545726"/>
            <a:chExt cx="7859858" cy="5143500"/>
          </a:xfrm>
        </p:grpSpPr>
        <p:pic>
          <p:nvPicPr>
            <p:cNvPr id="16" name="Image 15">
              <a:extLst>
                <a:ext uri="{FF2B5EF4-FFF2-40B4-BE49-F238E27FC236}">
                  <a16:creationId xmlns:a16="http://schemas.microsoft.com/office/drawing/2014/main" id="{B661E5FE-4AE1-5F4A-82D2-7D806FAAA770}"/>
                </a:ext>
              </a:extLst>
            </p:cNvPr>
            <p:cNvPicPr>
              <a:picLocks noChangeAspect="1"/>
            </p:cNvPicPr>
            <p:nvPr/>
          </p:nvPicPr>
          <p:blipFill>
            <a:blip r:embed="rId2"/>
            <a:stretch>
              <a:fillRect/>
            </a:stretch>
          </p:blipFill>
          <p:spPr>
            <a:xfrm>
              <a:off x="1608686" y="545726"/>
              <a:ext cx="7859858" cy="5143500"/>
            </a:xfrm>
            <a:prstGeom prst="rect">
              <a:avLst/>
            </a:prstGeom>
          </p:spPr>
        </p:pic>
        <p:sp>
          <p:nvSpPr>
            <p:cNvPr id="17" name="Rectangle 16">
              <a:extLst>
                <a:ext uri="{FF2B5EF4-FFF2-40B4-BE49-F238E27FC236}">
                  <a16:creationId xmlns:a16="http://schemas.microsoft.com/office/drawing/2014/main" id="{F311B821-D13F-BE4F-899B-0BDA9DF334F2}"/>
                </a:ext>
              </a:extLst>
            </p:cNvPr>
            <p:cNvSpPr/>
            <p:nvPr/>
          </p:nvSpPr>
          <p:spPr>
            <a:xfrm>
              <a:off x="4182028" y="3643570"/>
              <a:ext cx="458583" cy="523348"/>
            </a:xfrm>
            <a:prstGeom prst="rect">
              <a:avLst/>
            </a:prstGeom>
          </p:spPr>
          <p:txBody>
            <a:bodyPr wrap="square">
              <a:spAutoFit/>
            </a:bodyPr>
            <a:lstStyle/>
            <a:p>
              <a:pPr algn="ctr">
                <a:lnSpc>
                  <a:spcPts val="3580"/>
                </a:lnSpc>
                <a:defRPr/>
              </a:pPr>
              <a:r>
                <a:rPr lang="fr-FR" sz="2800" b="1" dirty="0">
                  <a:solidFill>
                    <a:schemeClr val="bg1"/>
                  </a:solidFill>
                  <a:latin typeface="Trade Gothic LT Std Cn" panose="020B0606020502020204" pitchFamily="34" charset="77"/>
                  <a:cs typeface="Calibri" panose="020F0502020204030204" pitchFamily="34" charset="0"/>
                </a:rPr>
                <a:t>2</a:t>
              </a:r>
            </a:p>
          </p:txBody>
        </p:sp>
        <p:sp>
          <p:nvSpPr>
            <p:cNvPr id="18" name="Rectangle 17">
              <a:extLst>
                <a:ext uri="{FF2B5EF4-FFF2-40B4-BE49-F238E27FC236}">
                  <a16:creationId xmlns:a16="http://schemas.microsoft.com/office/drawing/2014/main" id="{919E2A39-A285-0840-AAEA-7B016F9F6A1E}"/>
                </a:ext>
              </a:extLst>
            </p:cNvPr>
            <p:cNvSpPr/>
            <p:nvPr/>
          </p:nvSpPr>
          <p:spPr>
            <a:xfrm>
              <a:off x="5489832" y="2976507"/>
              <a:ext cx="458583" cy="523348"/>
            </a:xfrm>
            <a:prstGeom prst="rect">
              <a:avLst/>
            </a:prstGeom>
          </p:spPr>
          <p:txBody>
            <a:bodyPr wrap="square">
              <a:spAutoFit/>
            </a:bodyPr>
            <a:lstStyle/>
            <a:p>
              <a:pPr algn="ctr">
                <a:lnSpc>
                  <a:spcPts val="3580"/>
                </a:lnSpc>
                <a:defRPr/>
              </a:pPr>
              <a:r>
                <a:rPr lang="fr-FR" sz="2800" b="1" dirty="0">
                  <a:solidFill>
                    <a:schemeClr val="bg1"/>
                  </a:solidFill>
                  <a:latin typeface="Trade Gothic LT Std Cn" panose="020B0606020502020204" pitchFamily="34" charset="77"/>
                  <a:cs typeface="Calibri" panose="020F0502020204030204" pitchFamily="34" charset="0"/>
                </a:rPr>
                <a:t>1</a:t>
              </a:r>
            </a:p>
          </p:txBody>
        </p:sp>
        <p:sp>
          <p:nvSpPr>
            <p:cNvPr id="19" name="Rectangle 18">
              <a:extLst>
                <a:ext uri="{FF2B5EF4-FFF2-40B4-BE49-F238E27FC236}">
                  <a16:creationId xmlns:a16="http://schemas.microsoft.com/office/drawing/2014/main" id="{086367FC-DCFC-134A-AE97-FA30FC0C93D0}"/>
                </a:ext>
              </a:extLst>
            </p:cNvPr>
            <p:cNvSpPr/>
            <p:nvPr/>
          </p:nvSpPr>
          <p:spPr>
            <a:xfrm>
              <a:off x="6737851" y="3913392"/>
              <a:ext cx="458583" cy="523348"/>
            </a:xfrm>
            <a:prstGeom prst="rect">
              <a:avLst/>
            </a:prstGeom>
          </p:spPr>
          <p:txBody>
            <a:bodyPr wrap="square">
              <a:spAutoFit/>
            </a:bodyPr>
            <a:lstStyle/>
            <a:p>
              <a:pPr algn="ctr">
                <a:lnSpc>
                  <a:spcPts val="3580"/>
                </a:lnSpc>
                <a:defRPr/>
              </a:pPr>
              <a:r>
                <a:rPr lang="fr-FR" sz="2800" b="1">
                  <a:solidFill>
                    <a:schemeClr val="bg1"/>
                  </a:solidFill>
                  <a:latin typeface="Trade Gothic LT Std Cn" panose="020B0606020502020204" pitchFamily="34" charset="77"/>
                  <a:cs typeface="Calibri" panose="020F0502020204030204" pitchFamily="34" charset="0"/>
                </a:rPr>
                <a:t>3</a:t>
              </a:r>
            </a:p>
          </p:txBody>
        </p:sp>
      </p:grpSp>
      <p:sp>
        <p:nvSpPr>
          <p:cNvPr id="8" name="Rectangle : coins arrondis 7">
            <a:extLst>
              <a:ext uri="{FF2B5EF4-FFF2-40B4-BE49-F238E27FC236}">
                <a16:creationId xmlns:a16="http://schemas.microsoft.com/office/drawing/2014/main" id="{F2EE969C-5D74-AE47-9B3B-D92058BC8EDF}"/>
              </a:ext>
            </a:extLst>
          </p:cNvPr>
          <p:cNvSpPr/>
          <p:nvPr/>
        </p:nvSpPr>
        <p:spPr bwMode="auto">
          <a:xfrm>
            <a:off x="-324544" y="4803999"/>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sp>
        <p:nvSpPr>
          <p:cNvPr id="29" name="Ellipse 28">
            <a:extLst>
              <a:ext uri="{FF2B5EF4-FFF2-40B4-BE49-F238E27FC236}">
                <a16:creationId xmlns:a16="http://schemas.microsoft.com/office/drawing/2014/main" id="{2041FD7A-28D0-7C41-9076-28CE9687AD11}"/>
              </a:ext>
            </a:extLst>
          </p:cNvPr>
          <p:cNvSpPr/>
          <p:nvPr/>
        </p:nvSpPr>
        <p:spPr bwMode="auto">
          <a:xfrm>
            <a:off x="7117427" y="3126466"/>
            <a:ext cx="6207305" cy="6207305"/>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Ellipse 5">
            <a:extLst>
              <a:ext uri="{FF2B5EF4-FFF2-40B4-BE49-F238E27FC236}">
                <a16:creationId xmlns:a16="http://schemas.microsoft.com/office/drawing/2014/main" id="{5AC75578-DFD3-1547-8616-1488CB674630}"/>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pic>
        <p:nvPicPr>
          <p:cNvPr id="7" name="Image 6">
            <a:extLst>
              <a:ext uri="{FF2B5EF4-FFF2-40B4-BE49-F238E27FC236}">
                <a16:creationId xmlns:a16="http://schemas.microsoft.com/office/drawing/2014/main" id="{8ED8E18A-2435-5940-95F4-B6039999F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7" y="262402"/>
            <a:ext cx="1916415" cy="1080120"/>
          </a:xfrm>
          <a:prstGeom prst="rect">
            <a:avLst/>
          </a:prstGeom>
        </p:spPr>
      </p:pic>
      <p:sp>
        <p:nvSpPr>
          <p:cNvPr id="9" name="Rectangle 8">
            <a:extLst>
              <a:ext uri="{FF2B5EF4-FFF2-40B4-BE49-F238E27FC236}">
                <a16:creationId xmlns:a16="http://schemas.microsoft.com/office/drawing/2014/main" id="{8F038903-B5D1-F349-BF26-D005330A091F}"/>
              </a:ext>
            </a:extLst>
          </p:cNvPr>
          <p:cNvSpPr/>
          <p:nvPr/>
        </p:nvSpPr>
        <p:spPr>
          <a:xfrm>
            <a:off x="379498" y="2172276"/>
            <a:ext cx="2419470" cy="1015663"/>
          </a:xfrm>
          <a:prstGeom prst="rect">
            <a:avLst/>
          </a:prstGeom>
        </p:spPr>
        <p:txBody>
          <a:bodyPr wrap="square">
            <a:spAutoFit/>
          </a:bodyPr>
          <a:lstStyle/>
          <a:p>
            <a:pPr>
              <a:lnSpc>
                <a:spcPts val="3580"/>
              </a:lnSpc>
              <a:defRPr/>
            </a:pPr>
            <a:r>
              <a:rPr lang="fr-FR" sz="3400" b="1" dirty="0">
                <a:solidFill>
                  <a:srgbClr val="346B0A"/>
                </a:solidFill>
                <a:latin typeface="Trade Gothic LT Std Cn" panose="020B0606020502020204" pitchFamily="34" charset="77"/>
                <a:cs typeface="Calibri" panose="020F0502020204030204" pitchFamily="34" charset="0"/>
              </a:rPr>
              <a:t>TOP ESPÈCES</a:t>
            </a:r>
          </a:p>
          <a:p>
            <a:pPr>
              <a:lnSpc>
                <a:spcPts val="3580"/>
              </a:lnSpc>
              <a:defRPr/>
            </a:pPr>
            <a:r>
              <a:rPr lang="fr-FR" sz="3400" b="1" dirty="0">
                <a:solidFill>
                  <a:srgbClr val="346B0A"/>
                </a:solidFill>
                <a:latin typeface="Trade Gothic LT Std Cn" panose="020B0606020502020204" pitchFamily="34" charset="77"/>
                <a:cs typeface="Calibri" panose="020F0502020204030204" pitchFamily="34" charset="0"/>
              </a:rPr>
              <a:t>2021</a:t>
            </a:r>
          </a:p>
        </p:txBody>
      </p:sp>
      <p:grpSp>
        <p:nvGrpSpPr>
          <p:cNvPr id="10" name="Groupe 9">
            <a:extLst>
              <a:ext uri="{FF2B5EF4-FFF2-40B4-BE49-F238E27FC236}">
                <a16:creationId xmlns:a16="http://schemas.microsoft.com/office/drawing/2014/main" id="{9C0BCD78-61D4-6245-B6E1-717AA7B44FB4}"/>
              </a:ext>
            </a:extLst>
          </p:cNvPr>
          <p:cNvGrpSpPr/>
          <p:nvPr/>
        </p:nvGrpSpPr>
        <p:grpSpPr>
          <a:xfrm>
            <a:off x="475814" y="3649391"/>
            <a:ext cx="703537" cy="72008"/>
            <a:chOff x="467544" y="2394040"/>
            <a:chExt cx="703537" cy="72008"/>
          </a:xfrm>
        </p:grpSpPr>
        <p:sp>
          <p:nvSpPr>
            <p:cNvPr id="11" name="Ellipse 10">
              <a:extLst>
                <a:ext uri="{FF2B5EF4-FFF2-40B4-BE49-F238E27FC236}">
                  <a16:creationId xmlns:a16="http://schemas.microsoft.com/office/drawing/2014/main" id="{01284436-772E-9D4E-AE0C-DF998E5BF991}"/>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sp>
          <p:nvSpPr>
            <p:cNvPr id="12" name="Ellipse 11">
              <a:extLst>
                <a:ext uri="{FF2B5EF4-FFF2-40B4-BE49-F238E27FC236}">
                  <a16:creationId xmlns:a16="http://schemas.microsoft.com/office/drawing/2014/main" id="{096FD864-156E-6D42-8D47-7A2106661085}"/>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sp>
          <p:nvSpPr>
            <p:cNvPr id="13" name="Ellipse 12">
              <a:extLst>
                <a:ext uri="{FF2B5EF4-FFF2-40B4-BE49-F238E27FC236}">
                  <a16:creationId xmlns:a16="http://schemas.microsoft.com/office/drawing/2014/main" id="{D785074F-0693-564F-A9C9-1B470FD8F0CA}"/>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sp>
          <p:nvSpPr>
            <p:cNvPr id="14" name="Ellipse 13">
              <a:extLst>
                <a:ext uri="{FF2B5EF4-FFF2-40B4-BE49-F238E27FC236}">
                  <a16:creationId xmlns:a16="http://schemas.microsoft.com/office/drawing/2014/main" id="{1D4E9CA0-1BF6-6A4A-93F9-78794E4DCC83}"/>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defTabSz="914378"/>
              <a:endParaRPr lang="fr-FR">
                <a:solidFill>
                  <a:srgbClr val="000000"/>
                </a:solidFill>
                <a:latin typeface="Script MT Bold" pitchFamily="66" charset="0"/>
              </a:endParaRPr>
            </a:p>
          </p:txBody>
        </p:sp>
      </p:grpSp>
      <p:sp>
        <p:nvSpPr>
          <p:cNvPr id="2" name="Espace réservé de la date 1">
            <a:extLst>
              <a:ext uri="{FF2B5EF4-FFF2-40B4-BE49-F238E27FC236}">
                <a16:creationId xmlns:a16="http://schemas.microsoft.com/office/drawing/2014/main" id="{71E67181-0726-F842-8EF4-E0E393556C26}"/>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E374C345-FCB7-A743-AF39-C5D414128C5F}"/>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5A3AD790-DC56-3E46-B825-CB24E0D91963}"/>
              </a:ext>
            </a:extLst>
          </p:cNvPr>
          <p:cNvSpPr>
            <a:spLocks noGrp="1"/>
          </p:cNvSpPr>
          <p:nvPr>
            <p:ph type="sldNum" sz="quarter" idx="12"/>
          </p:nvPr>
        </p:nvSpPr>
        <p:spPr/>
        <p:txBody>
          <a:bodyPr/>
          <a:lstStyle/>
          <a:p>
            <a:fld id="{92A23C4A-E48D-5640-B4C6-E7937792EB97}" type="slidenum">
              <a:rPr lang="fr-FR" smtClean="0"/>
              <a:pPr/>
              <a:t>31</a:t>
            </a:fld>
            <a:endParaRPr lang="fr-FR" dirty="0"/>
          </a:p>
        </p:txBody>
      </p:sp>
      <p:pic>
        <p:nvPicPr>
          <p:cNvPr id="30" name="Image 29">
            <a:extLst>
              <a:ext uri="{FF2B5EF4-FFF2-40B4-BE49-F238E27FC236}">
                <a16:creationId xmlns:a16="http://schemas.microsoft.com/office/drawing/2014/main" id="{9599799F-5143-3742-8543-D06AE0DFA397}"/>
              </a:ext>
            </a:extLst>
          </p:cNvPr>
          <p:cNvPicPr>
            <a:picLocks noChangeAspect="1"/>
          </p:cNvPicPr>
          <p:nvPr/>
        </p:nvPicPr>
        <p:blipFill>
          <a:blip r:embed="rId4"/>
          <a:stretch>
            <a:fillRect/>
          </a:stretch>
        </p:blipFill>
        <p:spPr>
          <a:xfrm>
            <a:off x="4158649" y="1892439"/>
            <a:ext cx="590059" cy="674352"/>
          </a:xfrm>
          <a:prstGeom prst="rect">
            <a:avLst/>
          </a:prstGeom>
        </p:spPr>
      </p:pic>
      <p:pic>
        <p:nvPicPr>
          <p:cNvPr id="31" name="Image 30">
            <a:extLst>
              <a:ext uri="{FF2B5EF4-FFF2-40B4-BE49-F238E27FC236}">
                <a16:creationId xmlns:a16="http://schemas.microsoft.com/office/drawing/2014/main" id="{B97CBDFB-95DC-684E-BC1C-CE41B708CD14}"/>
              </a:ext>
            </a:extLst>
          </p:cNvPr>
          <p:cNvPicPr>
            <a:picLocks noChangeAspect="1"/>
          </p:cNvPicPr>
          <p:nvPr/>
        </p:nvPicPr>
        <p:blipFill>
          <a:blip r:embed="rId5"/>
          <a:stretch>
            <a:fillRect/>
          </a:stretch>
        </p:blipFill>
        <p:spPr>
          <a:xfrm>
            <a:off x="5527414" y="1316127"/>
            <a:ext cx="605774" cy="674351"/>
          </a:xfrm>
          <a:prstGeom prst="rect">
            <a:avLst/>
          </a:prstGeom>
        </p:spPr>
      </p:pic>
      <p:pic>
        <p:nvPicPr>
          <p:cNvPr id="32" name="Image 31">
            <a:extLst>
              <a:ext uri="{FF2B5EF4-FFF2-40B4-BE49-F238E27FC236}">
                <a16:creationId xmlns:a16="http://schemas.microsoft.com/office/drawing/2014/main" id="{5843AF05-266A-824E-8FE0-B7A916838964}"/>
              </a:ext>
            </a:extLst>
          </p:cNvPr>
          <p:cNvPicPr>
            <a:picLocks noChangeAspect="1"/>
          </p:cNvPicPr>
          <p:nvPr/>
        </p:nvPicPr>
        <p:blipFill>
          <a:blip r:embed="rId6"/>
          <a:stretch>
            <a:fillRect/>
          </a:stretch>
        </p:blipFill>
        <p:spPr>
          <a:xfrm flipH="1">
            <a:off x="7025633" y="2117435"/>
            <a:ext cx="757952" cy="757952"/>
          </a:xfrm>
          <a:prstGeom prst="rect">
            <a:avLst/>
          </a:prstGeom>
        </p:spPr>
      </p:pic>
      <p:sp>
        <p:nvSpPr>
          <p:cNvPr id="33" name="ZoneTexte 32">
            <a:extLst>
              <a:ext uri="{FF2B5EF4-FFF2-40B4-BE49-F238E27FC236}">
                <a16:creationId xmlns:a16="http://schemas.microsoft.com/office/drawing/2014/main" id="{4A9DCE98-420A-504B-88EF-3B4943283459}"/>
              </a:ext>
            </a:extLst>
          </p:cNvPr>
          <p:cNvSpPr txBox="1"/>
          <p:nvPr/>
        </p:nvSpPr>
        <p:spPr>
          <a:xfrm>
            <a:off x="2684420" y="1627326"/>
            <a:ext cx="1483313" cy="969496"/>
          </a:xfrm>
          <a:prstGeom prst="rect">
            <a:avLst/>
          </a:prstGeom>
          <a:noFill/>
        </p:spPr>
        <p:txBody>
          <a:bodyPr wrap="square" rtlCol="0">
            <a:spAutoFit/>
          </a:bodyPr>
          <a:lstStyle/>
          <a:p>
            <a:pPr algn="r"/>
            <a:r>
              <a:rPr lang="fr-FR" sz="2200" b="1" dirty="0">
                <a:solidFill>
                  <a:srgbClr val="346B0A"/>
                </a:solidFill>
                <a:latin typeface="Trade Gothic LT Std Condensed N" panose="020B0606020502020204" pitchFamily="34" charset="77"/>
                <a:cs typeface="Arial" panose="020B0604020202020204" pitchFamily="34" charset="0"/>
              </a:rPr>
              <a:t>OIGNON</a:t>
            </a:r>
          </a:p>
          <a:p>
            <a:pPr algn="r">
              <a:lnSpc>
                <a:spcPts val="3400"/>
              </a:lnSpc>
            </a:pPr>
            <a:r>
              <a:rPr lang="fr-FR" sz="3400" b="1" dirty="0">
                <a:solidFill>
                  <a:srgbClr val="3AD82E"/>
                </a:solidFill>
                <a:latin typeface="Trade Gothic LT Std Condensed N" panose="020B0606020502020204" pitchFamily="34" charset="77"/>
                <a:cs typeface="Arial" panose="020B0604020202020204" pitchFamily="34" charset="0"/>
              </a:rPr>
              <a:t>15%</a:t>
            </a:r>
          </a:p>
          <a:p>
            <a:pPr algn="r">
              <a:lnSpc>
                <a:spcPts val="800"/>
              </a:lnSpc>
            </a:pPr>
            <a:r>
              <a:rPr lang="fr-FR" sz="800" dirty="0">
                <a:latin typeface="Arial" panose="020B0604020202020204" pitchFamily="34" charset="0"/>
                <a:cs typeface="Arial" panose="020B0604020202020204" pitchFamily="34" charset="0"/>
              </a:rPr>
              <a:t>de la PDM volume</a:t>
            </a:r>
          </a:p>
        </p:txBody>
      </p:sp>
      <p:sp>
        <p:nvSpPr>
          <p:cNvPr id="36" name="ZoneTexte 35">
            <a:extLst>
              <a:ext uri="{FF2B5EF4-FFF2-40B4-BE49-F238E27FC236}">
                <a16:creationId xmlns:a16="http://schemas.microsoft.com/office/drawing/2014/main" id="{8710120F-D9B5-624D-85B3-3FDA945F603B}"/>
              </a:ext>
            </a:extLst>
          </p:cNvPr>
          <p:cNvSpPr txBox="1"/>
          <p:nvPr/>
        </p:nvSpPr>
        <p:spPr>
          <a:xfrm>
            <a:off x="6143458" y="1035972"/>
            <a:ext cx="1483313" cy="969496"/>
          </a:xfrm>
          <a:prstGeom prst="rect">
            <a:avLst/>
          </a:prstGeom>
          <a:noFill/>
        </p:spPr>
        <p:txBody>
          <a:bodyPr wrap="square" rtlCol="0">
            <a:spAutoFit/>
          </a:bodyPr>
          <a:lstStyle/>
          <a:p>
            <a:r>
              <a:rPr lang="fr-FR" sz="2200" b="1" dirty="0">
                <a:solidFill>
                  <a:srgbClr val="346B0A"/>
                </a:solidFill>
                <a:latin typeface="Trade Gothic LT Std Condensed N" panose="020B0606020502020204" pitchFamily="34" charset="77"/>
                <a:cs typeface="Arial" panose="020B0604020202020204" pitchFamily="34" charset="0"/>
              </a:rPr>
              <a:t>TOMATE</a:t>
            </a:r>
          </a:p>
          <a:p>
            <a:pPr>
              <a:lnSpc>
                <a:spcPts val="3400"/>
              </a:lnSpc>
            </a:pPr>
            <a:r>
              <a:rPr lang="fr-FR" sz="3400" b="1" dirty="0">
                <a:solidFill>
                  <a:srgbClr val="3AD82E"/>
                </a:solidFill>
                <a:latin typeface="Trade Gothic LT Std Condensed N" panose="020B0606020502020204" pitchFamily="34" charset="77"/>
                <a:cs typeface="Arial" panose="020B0604020202020204" pitchFamily="34" charset="0"/>
              </a:rPr>
              <a:t>48%</a:t>
            </a:r>
          </a:p>
          <a:p>
            <a:pPr>
              <a:lnSpc>
                <a:spcPts val="800"/>
              </a:lnSpc>
            </a:pPr>
            <a:r>
              <a:rPr lang="fr-FR" sz="800" dirty="0">
                <a:latin typeface="Arial" panose="020B0604020202020204" pitchFamily="34" charset="0"/>
                <a:cs typeface="Arial" panose="020B0604020202020204" pitchFamily="34" charset="0"/>
              </a:rPr>
              <a:t>de la PDM volume</a:t>
            </a:r>
          </a:p>
        </p:txBody>
      </p:sp>
      <p:sp>
        <p:nvSpPr>
          <p:cNvPr id="37" name="ZoneTexte 36">
            <a:extLst>
              <a:ext uri="{FF2B5EF4-FFF2-40B4-BE49-F238E27FC236}">
                <a16:creationId xmlns:a16="http://schemas.microsoft.com/office/drawing/2014/main" id="{ECF8F6AA-B026-A244-9335-D9C1F453BBED}"/>
              </a:ext>
            </a:extLst>
          </p:cNvPr>
          <p:cNvSpPr txBox="1"/>
          <p:nvPr/>
        </p:nvSpPr>
        <p:spPr>
          <a:xfrm>
            <a:off x="7807366" y="2025323"/>
            <a:ext cx="1483313" cy="969496"/>
          </a:xfrm>
          <a:prstGeom prst="rect">
            <a:avLst/>
          </a:prstGeom>
          <a:noFill/>
        </p:spPr>
        <p:txBody>
          <a:bodyPr wrap="square" rtlCol="0">
            <a:spAutoFit/>
          </a:bodyPr>
          <a:lstStyle/>
          <a:p>
            <a:r>
              <a:rPr lang="fr-FR" sz="2200" b="1" dirty="0">
                <a:solidFill>
                  <a:srgbClr val="346B0A"/>
                </a:solidFill>
                <a:latin typeface="Trade Gothic LT Std Condensed N" panose="020B0606020502020204" pitchFamily="34" charset="77"/>
                <a:cs typeface="Arial" panose="020B0604020202020204" pitchFamily="34" charset="0"/>
              </a:rPr>
              <a:t>CAROTTE</a:t>
            </a:r>
          </a:p>
          <a:p>
            <a:pPr>
              <a:lnSpc>
                <a:spcPts val="3400"/>
              </a:lnSpc>
            </a:pPr>
            <a:r>
              <a:rPr lang="fr-FR" sz="3400" b="1" dirty="0">
                <a:solidFill>
                  <a:srgbClr val="3AD82E"/>
                </a:solidFill>
                <a:latin typeface="Trade Gothic LT Std Condensed N" panose="020B0606020502020204" pitchFamily="34" charset="77"/>
                <a:cs typeface="Arial" panose="020B0604020202020204" pitchFamily="34" charset="0"/>
              </a:rPr>
              <a:t>11%</a:t>
            </a:r>
          </a:p>
          <a:p>
            <a:pPr>
              <a:lnSpc>
                <a:spcPts val="800"/>
              </a:lnSpc>
            </a:pPr>
            <a:r>
              <a:rPr lang="fr-FR" sz="800" dirty="0">
                <a:latin typeface="Arial" panose="020B0604020202020204" pitchFamily="34" charset="0"/>
                <a:cs typeface="Arial" panose="020B0604020202020204" pitchFamily="34" charset="0"/>
              </a:rPr>
              <a:t>de la PDM volume</a:t>
            </a:r>
          </a:p>
        </p:txBody>
      </p:sp>
    </p:spTree>
    <p:extLst>
      <p:ext uri="{BB962C8B-B14F-4D97-AF65-F5344CB8AC3E}">
        <p14:creationId xmlns:p14="http://schemas.microsoft.com/office/powerpoint/2010/main" val="178394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e 50">
            <a:extLst>
              <a:ext uri="{FF2B5EF4-FFF2-40B4-BE49-F238E27FC236}">
                <a16:creationId xmlns:a16="http://schemas.microsoft.com/office/drawing/2014/main" id="{04F057CE-13B2-4F43-BBD6-AD7CBDA69907}"/>
              </a:ext>
            </a:extLst>
          </p:cNvPr>
          <p:cNvGrpSpPr/>
          <p:nvPr/>
        </p:nvGrpSpPr>
        <p:grpSpPr>
          <a:xfrm>
            <a:off x="4374256" y="2096295"/>
            <a:ext cx="3014406" cy="1460233"/>
            <a:chOff x="4182028" y="2256427"/>
            <a:chExt cx="3014406" cy="1460233"/>
          </a:xfrm>
        </p:grpSpPr>
        <p:sp>
          <p:nvSpPr>
            <p:cNvPr id="61" name="Rectangle 60">
              <a:extLst>
                <a:ext uri="{FF2B5EF4-FFF2-40B4-BE49-F238E27FC236}">
                  <a16:creationId xmlns:a16="http://schemas.microsoft.com/office/drawing/2014/main" id="{F9E33C0B-01E2-0844-8E99-881FC56735E3}"/>
                </a:ext>
              </a:extLst>
            </p:cNvPr>
            <p:cNvSpPr/>
            <p:nvPr/>
          </p:nvSpPr>
          <p:spPr>
            <a:xfrm>
              <a:off x="4182028" y="2923490"/>
              <a:ext cx="458583" cy="523348"/>
            </a:xfrm>
            <a:prstGeom prst="rect">
              <a:avLst/>
            </a:prstGeom>
          </p:spPr>
          <p:txBody>
            <a:bodyPr wrap="square">
              <a:spAutoFit/>
            </a:bodyPr>
            <a:lstStyle/>
            <a:p>
              <a:pPr algn="ctr">
                <a:lnSpc>
                  <a:spcPts val="3580"/>
                </a:lnSpc>
                <a:defRPr/>
              </a:pPr>
              <a:r>
                <a:rPr lang="fr-FR" sz="2800" b="1">
                  <a:solidFill>
                    <a:schemeClr val="bg1"/>
                  </a:solidFill>
                  <a:latin typeface="Trade Gothic LT Std Cn" panose="020B0606020502020204" pitchFamily="34" charset="77"/>
                  <a:cs typeface="Calibri" panose="020F0502020204030204" pitchFamily="34" charset="0"/>
                </a:rPr>
                <a:t>2</a:t>
              </a:r>
            </a:p>
          </p:txBody>
        </p:sp>
        <p:sp>
          <p:nvSpPr>
            <p:cNvPr id="62" name="Rectangle 61">
              <a:extLst>
                <a:ext uri="{FF2B5EF4-FFF2-40B4-BE49-F238E27FC236}">
                  <a16:creationId xmlns:a16="http://schemas.microsoft.com/office/drawing/2014/main" id="{ADE84AF0-B940-BC4E-BFDD-F4AB5E1F0FF6}"/>
                </a:ext>
              </a:extLst>
            </p:cNvPr>
            <p:cNvSpPr/>
            <p:nvPr/>
          </p:nvSpPr>
          <p:spPr>
            <a:xfrm>
              <a:off x="5538638" y="2256427"/>
              <a:ext cx="458583" cy="523348"/>
            </a:xfrm>
            <a:prstGeom prst="rect">
              <a:avLst/>
            </a:prstGeom>
          </p:spPr>
          <p:txBody>
            <a:bodyPr wrap="square">
              <a:spAutoFit/>
            </a:bodyPr>
            <a:lstStyle/>
            <a:p>
              <a:pPr algn="ctr">
                <a:lnSpc>
                  <a:spcPts val="3580"/>
                </a:lnSpc>
                <a:defRPr/>
              </a:pPr>
              <a:r>
                <a:rPr lang="fr-FR" sz="2800" b="1">
                  <a:solidFill>
                    <a:schemeClr val="bg1"/>
                  </a:solidFill>
                  <a:latin typeface="Trade Gothic LT Std Cn" panose="020B0606020502020204" pitchFamily="34" charset="77"/>
                  <a:cs typeface="Calibri" panose="020F0502020204030204" pitchFamily="34" charset="0"/>
                </a:rPr>
                <a:t>1</a:t>
              </a:r>
            </a:p>
          </p:txBody>
        </p:sp>
        <p:sp>
          <p:nvSpPr>
            <p:cNvPr id="63" name="Rectangle 62">
              <a:extLst>
                <a:ext uri="{FF2B5EF4-FFF2-40B4-BE49-F238E27FC236}">
                  <a16:creationId xmlns:a16="http://schemas.microsoft.com/office/drawing/2014/main" id="{10E0313A-77D3-F941-B81E-A4B62DAA2107}"/>
                </a:ext>
              </a:extLst>
            </p:cNvPr>
            <p:cNvSpPr/>
            <p:nvPr/>
          </p:nvSpPr>
          <p:spPr>
            <a:xfrm>
              <a:off x="6737851" y="3193312"/>
              <a:ext cx="458583" cy="523348"/>
            </a:xfrm>
            <a:prstGeom prst="rect">
              <a:avLst/>
            </a:prstGeom>
          </p:spPr>
          <p:txBody>
            <a:bodyPr wrap="square">
              <a:spAutoFit/>
            </a:bodyPr>
            <a:lstStyle/>
            <a:p>
              <a:pPr algn="ctr">
                <a:lnSpc>
                  <a:spcPts val="3580"/>
                </a:lnSpc>
                <a:defRPr/>
              </a:pPr>
              <a:r>
                <a:rPr lang="fr-FR" sz="2800" b="1">
                  <a:solidFill>
                    <a:schemeClr val="bg1"/>
                  </a:solidFill>
                  <a:latin typeface="Trade Gothic LT Std Cn" panose="020B0606020502020204" pitchFamily="34" charset="77"/>
                  <a:cs typeface="Calibri" panose="020F0502020204030204" pitchFamily="34" charset="0"/>
                </a:rPr>
                <a:t>3</a:t>
              </a:r>
            </a:p>
          </p:txBody>
        </p:sp>
      </p:grpSp>
      <p:sp>
        <p:nvSpPr>
          <p:cNvPr id="27" name="Ellipse 26">
            <a:extLst>
              <a:ext uri="{FF2B5EF4-FFF2-40B4-BE49-F238E27FC236}">
                <a16:creationId xmlns:a16="http://schemas.microsoft.com/office/drawing/2014/main" id="{EE18163A-6577-4824-AE41-532BADF97374}"/>
              </a:ext>
            </a:extLst>
          </p:cNvPr>
          <p:cNvSpPr/>
          <p:nvPr/>
        </p:nvSpPr>
        <p:spPr bwMode="auto">
          <a:xfrm>
            <a:off x="838054" y="1172388"/>
            <a:ext cx="2094652" cy="2150267"/>
          </a:xfrm>
          <a:prstGeom prst="ellipse">
            <a:avLst/>
          </a:prstGeom>
          <a:solidFill>
            <a:srgbClr val="3AD42D">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0" name="Ellipse 59">
            <a:extLst>
              <a:ext uri="{FF2B5EF4-FFF2-40B4-BE49-F238E27FC236}">
                <a16:creationId xmlns:a16="http://schemas.microsoft.com/office/drawing/2014/main" id="{29260BB7-8AAD-3848-B82A-AF5349D0C28B}"/>
              </a:ext>
            </a:extLst>
          </p:cNvPr>
          <p:cNvSpPr/>
          <p:nvPr/>
        </p:nvSpPr>
        <p:spPr bwMode="auto">
          <a:xfrm>
            <a:off x="6425960" y="2699397"/>
            <a:ext cx="5911274" cy="5911274"/>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5" name="Ellipse 4">
            <a:extLst>
              <a:ext uri="{FF2B5EF4-FFF2-40B4-BE49-F238E27FC236}">
                <a16:creationId xmlns:a16="http://schemas.microsoft.com/office/drawing/2014/main" id="{95743D3C-E8C4-464C-BE1C-590EFA9EB90F}"/>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6" name="Image 5">
            <a:extLst>
              <a:ext uri="{FF2B5EF4-FFF2-40B4-BE49-F238E27FC236}">
                <a16:creationId xmlns:a16="http://schemas.microsoft.com/office/drawing/2014/main" id="{5E6E020B-E1DE-B64B-8D40-64680B47F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7" name="Rectangle : coins arrondis 6">
            <a:extLst>
              <a:ext uri="{FF2B5EF4-FFF2-40B4-BE49-F238E27FC236}">
                <a16:creationId xmlns:a16="http://schemas.microsoft.com/office/drawing/2014/main" id="{0B1DFC51-1F00-C148-B810-7FCEFB3A5515}"/>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 name="Espace réservé de la date 1">
            <a:extLst>
              <a:ext uri="{FF2B5EF4-FFF2-40B4-BE49-F238E27FC236}">
                <a16:creationId xmlns:a16="http://schemas.microsoft.com/office/drawing/2014/main" id="{45E815D7-C03A-3E4A-ADE2-2F95D6794961}"/>
              </a:ext>
            </a:extLst>
          </p:cNvPr>
          <p:cNvSpPr>
            <a:spLocks noGrp="1"/>
          </p:cNvSpPr>
          <p:nvPr>
            <p:ph type="dt" sz="half" idx="10"/>
          </p:nvPr>
        </p:nvSpPr>
        <p:spPr/>
        <p:txBody>
          <a:bodyPr/>
          <a:lstStyle/>
          <a:p>
            <a:pPr>
              <a:defRPr/>
            </a:pPr>
            <a:fld id="{5902A4DB-3595-9F4A-B68C-7B09C033A234}" type="datetime1">
              <a:rPr lang="fr-FR" smtClean="0"/>
              <a:t>18/05/2022</a:t>
            </a:fld>
            <a:endParaRPr lang="fr-FR"/>
          </a:p>
        </p:txBody>
      </p:sp>
      <p:sp>
        <p:nvSpPr>
          <p:cNvPr id="3" name="Espace réservé du pied de page 2">
            <a:extLst>
              <a:ext uri="{FF2B5EF4-FFF2-40B4-BE49-F238E27FC236}">
                <a16:creationId xmlns:a16="http://schemas.microsoft.com/office/drawing/2014/main" id="{C765D6E2-62DA-4047-AD23-E6A289ED88FB}"/>
              </a:ext>
            </a:extLst>
          </p:cNvPr>
          <p:cNvSpPr>
            <a:spLocks noGrp="1"/>
          </p:cNvSpPr>
          <p:nvPr>
            <p:ph type="ftr" sz="quarter" idx="11"/>
          </p:nvPr>
        </p:nvSpPr>
        <p:spPr/>
        <p:txBody>
          <a:bodyPr/>
          <a:lstStyle/>
          <a:p>
            <a:r>
              <a:rPr lang="fr-FR">
                <a:latin typeface="Arial"/>
                <a:cs typeface="Arial"/>
              </a:rPr>
              <a:t>Présentation du Collectif Nouveaux Champs et du programme “Zéro Résidu de Pesticides” - V11</a:t>
            </a:r>
            <a:endParaRPr lang="fr-FR"/>
          </a:p>
        </p:txBody>
      </p:sp>
      <p:sp>
        <p:nvSpPr>
          <p:cNvPr id="4" name="Espace réservé du numéro de diapositive 3">
            <a:extLst>
              <a:ext uri="{FF2B5EF4-FFF2-40B4-BE49-F238E27FC236}">
                <a16:creationId xmlns:a16="http://schemas.microsoft.com/office/drawing/2014/main" id="{7E4B5DA5-7DA0-5E4A-AB1C-DDBB97AAA2A2}"/>
              </a:ext>
            </a:extLst>
          </p:cNvPr>
          <p:cNvSpPr>
            <a:spLocks noGrp="1"/>
          </p:cNvSpPr>
          <p:nvPr>
            <p:ph type="sldNum" sz="quarter" idx="12"/>
          </p:nvPr>
        </p:nvSpPr>
        <p:spPr/>
        <p:txBody>
          <a:bodyPr/>
          <a:lstStyle/>
          <a:p>
            <a:fld id="{92A23C4A-E48D-5640-B4C6-E7937792EB97}" type="slidenum">
              <a:rPr lang="fr-FR" smtClean="0"/>
              <a:pPr/>
              <a:t>32</a:t>
            </a:fld>
            <a:endParaRPr lang="fr-FR"/>
          </a:p>
        </p:txBody>
      </p:sp>
      <p:sp>
        <p:nvSpPr>
          <p:cNvPr id="52" name="Rectangle 51">
            <a:extLst>
              <a:ext uri="{FF2B5EF4-FFF2-40B4-BE49-F238E27FC236}">
                <a16:creationId xmlns:a16="http://schemas.microsoft.com/office/drawing/2014/main" id="{02409198-3A76-2F49-9221-B928E7335EB4}"/>
              </a:ext>
            </a:extLst>
          </p:cNvPr>
          <p:cNvSpPr/>
          <p:nvPr/>
        </p:nvSpPr>
        <p:spPr>
          <a:xfrm>
            <a:off x="22204" y="2907270"/>
            <a:ext cx="2306011" cy="1938992"/>
          </a:xfrm>
          <a:prstGeom prst="rect">
            <a:avLst/>
          </a:prstGeom>
        </p:spPr>
        <p:txBody>
          <a:bodyPr wrap="square">
            <a:spAutoFit/>
          </a:bodyPr>
          <a:lstStyle/>
          <a:p>
            <a:pPr>
              <a:lnSpc>
                <a:spcPts val="3580"/>
              </a:lnSpc>
              <a:defRPr/>
            </a:pPr>
            <a:r>
              <a:rPr lang="fr-FR" sz="3400" b="1">
                <a:solidFill>
                  <a:srgbClr val="346B0A"/>
                </a:solidFill>
                <a:latin typeface="Trade Gothic LT Std Cn" panose="020B0606020502020204" pitchFamily="34" charset="77"/>
                <a:cs typeface="Calibri" panose="020F0502020204030204" pitchFamily="34" charset="0"/>
              </a:rPr>
              <a:t>UNE DEMARCHE VISIBLE EN MAGASIN</a:t>
            </a:r>
          </a:p>
        </p:txBody>
      </p:sp>
      <p:sp>
        <p:nvSpPr>
          <p:cNvPr id="26" name="Rectangle 25">
            <a:extLst>
              <a:ext uri="{FF2B5EF4-FFF2-40B4-BE49-F238E27FC236}">
                <a16:creationId xmlns:a16="http://schemas.microsoft.com/office/drawing/2014/main" id="{3F3658C4-F27E-4840-BAF7-40AD9A1986AF}"/>
              </a:ext>
            </a:extLst>
          </p:cNvPr>
          <p:cNvSpPr/>
          <p:nvPr/>
        </p:nvSpPr>
        <p:spPr>
          <a:xfrm>
            <a:off x="1063962" y="1296935"/>
            <a:ext cx="1642835" cy="1785104"/>
          </a:xfrm>
          <a:prstGeom prst="rect">
            <a:avLst/>
          </a:prstGeom>
        </p:spPr>
        <p:txBody>
          <a:bodyPr wrap="square">
            <a:spAutoFit/>
          </a:bodyPr>
          <a:lstStyle/>
          <a:p>
            <a:pPr algn="ctr">
              <a:defRPr/>
            </a:pPr>
            <a:r>
              <a:rPr lang="fr-FR" sz="3000" b="1" dirty="0">
                <a:solidFill>
                  <a:srgbClr val="346B0A"/>
                </a:solidFill>
                <a:latin typeface="Trade Gothic LT Std Cn" panose="020B0606020502020204" pitchFamily="34" charset="77"/>
                <a:cs typeface="Calibri" panose="020F0502020204030204" pitchFamily="34" charset="0"/>
              </a:rPr>
              <a:t>2800 </a:t>
            </a:r>
            <a:r>
              <a:rPr lang="fr-FR" sz="2400" b="1" dirty="0">
                <a:solidFill>
                  <a:srgbClr val="346B0A"/>
                </a:solidFill>
                <a:latin typeface="Trade Gothic LT Std Cn" panose="020B0606020502020204" pitchFamily="34" charset="77"/>
                <a:cs typeface="Calibri" panose="020F0502020204030204" pitchFamily="34" charset="0"/>
              </a:rPr>
              <a:t>magasins </a:t>
            </a:r>
            <a:r>
              <a:rPr lang="fr-FR" b="1" dirty="0">
                <a:solidFill>
                  <a:schemeClr val="bg1"/>
                </a:solidFill>
                <a:latin typeface="Trade Gothic LT Std Cn" panose="020B0606020502020204" pitchFamily="34" charset="77"/>
                <a:cs typeface="Calibri" panose="020F0502020204030204" pitchFamily="34" charset="0"/>
              </a:rPr>
              <a:t>visités par PROMOFEL en 2021, dont 400 théâtralisation</a:t>
            </a:r>
          </a:p>
        </p:txBody>
      </p:sp>
      <p:pic>
        <p:nvPicPr>
          <p:cNvPr id="8" name="Image 7">
            <a:extLst>
              <a:ext uri="{FF2B5EF4-FFF2-40B4-BE49-F238E27FC236}">
                <a16:creationId xmlns:a16="http://schemas.microsoft.com/office/drawing/2014/main" id="{98782CFD-9D18-4B84-AD48-14FA6D7325F5}"/>
              </a:ext>
            </a:extLst>
          </p:cNvPr>
          <p:cNvPicPr>
            <a:picLocks noChangeAspect="1"/>
          </p:cNvPicPr>
          <p:nvPr/>
        </p:nvPicPr>
        <p:blipFill>
          <a:blip r:embed="rId3"/>
          <a:stretch>
            <a:fillRect/>
          </a:stretch>
        </p:blipFill>
        <p:spPr>
          <a:xfrm>
            <a:off x="2413345" y="22761"/>
            <a:ext cx="3731075" cy="2548349"/>
          </a:xfrm>
          <a:prstGeom prst="rect">
            <a:avLst/>
          </a:prstGeom>
        </p:spPr>
      </p:pic>
      <p:pic>
        <p:nvPicPr>
          <p:cNvPr id="10" name="Image 9">
            <a:extLst>
              <a:ext uri="{FF2B5EF4-FFF2-40B4-BE49-F238E27FC236}">
                <a16:creationId xmlns:a16="http://schemas.microsoft.com/office/drawing/2014/main" id="{D81CFF83-2F9A-4215-842D-7BAD1A1A7DA9}"/>
              </a:ext>
            </a:extLst>
          </p:cNvPr>
          <p:cNvPicPr>
            <a:picLocks noChangeAspect="1"/>
          </p:cNvPicPr>
          <p:nvPr/>
        </p:nvPicPr>
        <p:blipFill>
          <a:blip r:embed="rId4"/>
          <a:stretch>
            <a:fillRect/>
          </a:stretch>
        </p:blipFill>
        <p:spPr>
          <a:xfrm>
            <a:off x="5593234" y="28963"/>
            <a:ext cx="3590855" cy="2554445"/>
          </a:xfrm>
          <a:prstGeom prst="rect">
            <a:avLst/>
          </a:prstGeom>
        </p:spPr>
      </p:pic>
      <p:pic>
        <p:nvPicPr>
          <p:cNvPr id="11" name="Image 10">
            <a:extLst>
              <a:ext uri="{FF2B5EF4-FFF2-40B4-BE49-F238E27FC236}">
                <a16:creationId xmlns:a16="http://schemas.microsoft.com/office/drawing/2014/main" id="{D8AAF18A-8405-4F0B-8C0E-4F90EFCE28D2}"/>
              </a:ext>
            </a:extLst>
          </p:cNvPr>
          <p:cNvPicPr>
            <a:picLocks noChangeAspect="1"/>
          </p:cNvPicPr>
          <p:nvPr/>
        </p:nvPicPr>
        <p:blipFill>
          <a:blip r:embed="rId5"/>
          <a:stretch>
            <a:fillRect/>
          </a:stretch>
        </p:blipFill>
        <p:spPr>
          <a:xfrm>
            <a:off x="2454245" y="2566294"/>
            <a:ext cx="3694496" cy="2554445"/>
          </a:xfrm>
          <a:prstGeom prst="rect">
            <a:avLst/>
          </a:prstGeom>
        </p:spPr>
      </p:pic>
      <p:pic>
        <p:nvPicPr>
          <p:cNvPr id="14" name="Image 13">
            <a:extLst>
              <a:ext uri="{FF2B5EF4-FFF2-40B4-BE49-F238E27FC236}">
                <a16:creationId xmlns:a16="http://schemas.microsoft.com/office/drawing/2014/main" id="{9383CF6E-547E-4E5C-93C2-FCAA3D091CF1}"/>
              </a:ext>
            </a:extLst>
          </p:cNvPr>
          <p:cNvPicPr>
            <a:picLocks noChangeAspect="1"/>
          </p:cNvPicPr>
          <p:nvPr/>
        </p:nvPicPr>
        <p:blipFill>
          <a:blip r:embed="rId6"/>
          <a:stretch>
            <a:fillRect/>
          </a:stretch>
        </p:blipFill>
        <p:spPr>
          <a:xfrm>
            <a:off x="5574944" y="2577312"/>
            <a:ext cx="3609145" cy="2554445"/>
          </a:xfrm>
          <a:prstGeom prst="rect">
            <a:avLst/>
          </a:prstGeom>
        </p:spPr>
      </p:pic>
    </p:spTree>
    <p:extLst>
      <p:ext uri="{BB962C8B-B14F-4D97-AF65-F5344CB8AC3E}">
        <p14:creationId xmlns:p14="http://schemas.microsoft.com/office/powerpoint/2010/main" val="244373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B03E022A-34E9-444B-8B89-D6B2758C2EE5}"/>
              </a:ext>
            </a:extLst>
          </p:cNvPr>
          <p:cNvSpPr/>
          <p:nvPr/>
        </p:nvSpPr>
        <p:spPr bwMode="auto">
          <a:xfrm>
            <a:off x="7175022" y="2571535"/>
            <a:ext cx="5935384" cy="5935384"/>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0" name="Ellipse 9">
            <a:extLst>
              <a:ext uri="{FF2B5EF4-FFF2-40B4-BE49-F238E27FC236}">
                <a16:creationId xmlns:a16="http://schemas.microsoft.com/office/drawing/2014/main" id="{06D3F10B-1FAE-B24C-8AC0-8F48232DD3FD}"/>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1" name="Rectangle : coins arrondis 10">
            <a:extLst>
              <a:ext uri="{FF2B5EF4-FFF2-40B4-BE49-F238E27FC236}">
                <a16:creationId xmlns:a16="http://schemas.microsoft.com/office/drawing/2014/main" id="{F02D5DBF-35A2-8E46-874B-E2B767354C83}"/>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2" name="Image 11">
            <a:extLst>
              <a:ext uri="{FF2B5EF4-FFF2-40B4-BE49-F238E27FC236}">
                <a16:creationId xmlns:a16="http://schemas.microsoft.com/office/drawing/2014/main" id="{9EDDB2CD-4CC7-784A-A199-66B57016D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3" name="Rectangle 12">
            <a:extLst>
              <a:ext uri="{FF2B5EF4-FFF2-40B4-BE49-F238E27FC236}">
                <a16:creationId xmlns:a16="http://schemas.microsoft.com/office/drawing/2014/main" id="{CE2756E8-5A24-7043-8E44-0BFCF46F8594}"/>
              </a:ext>
            </a:extLst>
          </p:cNvPr>
          <p:cNvSpPr/>
          <p:nvPr/>
        </p:nvSpPr>
        <p:spPr>
          <a:xfrm>
            <a:off x="189264" y="1677141"/>
            <a:ext cx="2639176" cy="2400657"/>
          </a:xfrm>
          <a:prstGeom prst="rect">
            <a:avLst/>
          </a:prstGeom>
        </p:spPr>
        <p:txBody>
          <a:bodyPr wrap="square">
            <a:spAutoFit/>
          </a:bodyPr>
          <a:lstStyle/>
          <a:p>
            <a:pPr>
              <a:lnSpc>
                <a:spcPts val="3580"/>
              </a:lnSpc>
              <a:defRPr/>
            </a:pPr>
            <a:r>
              <a:rPr lang="fr-FR" sz="3200" b="1" cap="all">
                <a:solidFill>
                  <a:srgbClr val="346B0A"/>
                </a:solidFill>
                <a:latin typeface="Trade Gothic LT Std Cn" panose="020B0606020502020204" pitchFamily="34" charset="77"/>
                <a:cs typeface="Calibri" panose="020F0502020204030204" pitchFamily="34" charset="0"/>
              </a:rPr>
              <a:t>ADAPATION </a:t>
            </a:r>
            <a:r>
              <a:rPr lang="fr-FR" sz="3200" b="1" cap="all" err="1">
                <a:solidFill>
                  <a:srgbClr val="346B0A"/>
                </a:solidFill>
                <a:latin typeface="Trade Gothic LT Std Cn" panose="020B0606020502020204" pitchFamily="34" charset="77"/>
                <a:cs typeface="Calibri" panose="020F0502020204030204" pitchFamily="34" charset="0"/>
              </a:rPr>
              <a:t>DEs</a:t>
            </a:r>
            <a:r>
              <a:rPr lang="fr-FR" sz="3200" b="1" cap="all">
                <a:solidFill>
                  <a:srgbClr val="346B0A"/>
                </a:solidFill>
                <a:latin typeface="Trade Gothic LT Std Cn" panose="020B0606020502020204" pitchFamily="34" charset="77"/>
                <a:cs typeface="Calibri" panose="020F0502020204030204" pitchFamily="34" charset="0"/>
              </a:rPr>
              <a:t> Emballages dans le contexte de la Loi AGEC</a:t>
            </a:r>
          </a:p>
        </p:txBody>
      </p:sp>
      <p:sp>
        <p:nvSpPr>
          <p:cNvPr id="14" name="Rectangle 13">
            <a:extLst>
              <a:ext uri="{FF2B5EF4-FFF2-40B4-BE49-F238E27FC236}">
                <a16:creationId xmlns:a16="http://schemas.microsoft.com/office/drawing/2014/main" id="{FD957163-FC86-5E4A-9A70-2BACFBE4112E}"/>
              </a:ext>
            </a:extLst>
          </p:cNvPr>
          <p:cNvSpPr/>
          <p:nvPr/>
        </p:nvSpPr>
        <p:spPr>
          <a:xfrm>
            <a:off x="2922434" y="1793894"/>
            <a:ext cx="5068357" cy="2769989"/>
          </a:xfrm>
          <a:prstGeom prst="rect">
            <a:avLst/>
          </a:prstGeom>
        </p:spPr>
        <p:txBody>
          <a:bodyPr wrap="square">
            <a:spAutoFit/>
          </a:bodyPr>
          <a:lstStyle/>
          <a:p>
            <a:pPr marL="285750" lvl="0" indent="-285750" defTabSz="914126" fontAlgn="auto">
              <a:spcBef>
                <a:spcPts val="0"/>
              </a:spcBef>
              <a:spcAft>
                <a:spcPts val="0"/>
              </a:spcAft>
              <a:buFont typeface="Arial" panose="020B0604020202020204" pitchFamily="34" charset="0"/>
              <a:buChar char="•"/>
              <a:defRPr/>
            </a:pPr>
            <a:r>
              <a:rPr lang="fr-FR" sz="1450" dirty="0">
                <a:latin typeface="+mj-lt"/>
                <a:ea typeface="ＭＳ Ｐゴシック" pitchFamily="34" charset="-128"/>
                <a:cs typeface="Calibri" panose="020F0502020204030204" pitchFamily="34" charset="0"/>
              </a:rPr>
              <a:t>Depuis le 1er janvier 2022, </a:t>
            </a:r>
            <a:r>
              <a:rPr lang="fr-FR" sz="1450" dirty="0">
                <a:effectLst/>
                <a:latin typeface="+mj-lt"/>
                <a:ea typeface="Calibri" panose="020F0502020204030204" pitchFamily="34" charset="0"/>
                <a:cs typeface="Calibri" panose="020F0502020204030204" pitchFamily="34" charset="0"/>
              </a:rPr>
              <a:t>nous avons supprimé les emballages</a:t>
            </a:r>
            <a:r>
              <a:rPr lang="fr-FR" sz="1450" dirty="0">
                <a:effectLst/>
                <a:latin typeface="+mj-lt"/>
                <a:ea typeface="Calibri" panose="020F0502020204030204" pitchFamily="34" charset="0"/>
              </a:rPr>
              <a:t> </a:t>
            </a:r>
            <a:r>
              <a:rPr lang="fr-FR" sz="1450" dirty="0">
                <a:effectLst/>
                <a:latin typeface="+mj-lt"/>
                <a:ea typeface="Calibri" panose="020F0502020204030204" pitchFamily="34" charset="0"/>
                <a:cs typeface="Calibri" panose="020F0502020204030204" pitchFamily="34" charset="0"/>
              </a:rPr>
              <a:t>plastiques de nos fruits et légumes concernés pour tous les contenants de moins de 1,5kg</a:t>
            </a:r>
          </a:p>
          <a:p>
            <a:pPr lvl="0" defTabSz="914126" fontAlgn="auto">
              <a:spcBef>
                <a:spcPts val="0"/>
              </a:spcBef>
              <a:spcAft>
                <a:spcPts val="0"/>
              </a:spcAft>
              <a:defRPr/>
            </a:pPr>
            <a:endParaRPr lang="fr-FR" sz="1450" dirty="0">
              <a:latin typeface="+mj-lt"/>
              <a:ea typeface="ＭＳ Ｐゴシック" pitchFamily="34" charset="-128"/>
              <a:cs typeface="Calibri" panose="020F0502020204030204" pitchFamily="34" charset="0"/>
            </a:endParaRPr>
          </a:p>
          <a:p>
            <a:pPr marL="285750" lvl="0" indent="-285750" defTabSz="914126" fontAlgn="auto">
              <a:spcBef>
                <a:spcPts val="0"/>
              </a:spcBef>
              <a:spcAft>
                <a:spcPts val="0"/>
              </a:spcAft>
              <a:buFont typeface="Arial" panose="020B0604020202020204" pitchFamily="34" charset="0"/>
              <a:buChar char="•"/>
              <a:defRPr/>
            </a:pPr>
            <a:r>
              <a:rPr lang="fr-FR" sz="1450" dirty="0">
                <a:latin typeface="+mj-lt"/>
                <a:ea typeface="ＭＳ Ｐゴシック" pitchFamily="34" charset="-128"/>
                <a:cs typeface="Calibri" panose="020F0502020204030204" pitchFamily="34" charset="0"/>
              </a:rPr>
              <a:t>Des solutions alternatives sont travaillées mais les contraintes restent complexes pour les producteurs (coûts, visibilité des produits, impact sur les ventes, …) !</a:t>
            </a:r>
            <a:endParaRPr lang="fr-FR" sz="1450" dirty="0">
              <a:latin typeface="+mj-lt"/>
              <a:ea typeface="ＭＳ Ｐゴシック" pitchFamily="34" charset="-128"/>
              <a:cs typeface="Arial" panose="020B0604020202020204" pitchFamily="34" charset="0"/>
            </a:endParaRPr>
          </a:p>
          <a:p>
            <a:pPr marL="285750" lvl="0" indent="-285750" defTabSz="914126" fontAlgn="auto">
              <a:spcBef>
                <a:spcPts val="0"/>
              </a:spcBef>
              <a:spcAft>
                <a:spcPts val="0"/>
              </a:spcAft>
              <a:buFont typeface="Arial" panose="020B0604020202020204" pitchFamily="34" charset="0"/>
              <a:buChar char="•"/>
              <a:defRPr/>
            </a:pPr>
            <a:endParaRPr lang="fr-FR" sz="1450" dirty="0">
              <a:latin typeface="+mj-lt"/>
              <a:ea typeface="ＭＳ Ｐゴシック" pitchFamily="34" charset="-128"/>
              <a:cs typeface="Arial" panose="020B0604020202020204" pitchFamily="34" charset="0"/>
            </a:endParaRPr>
          </a:p>
          <a:p>
            <a:pPr marL="285750" lvl="0" indent="-285750" defTabSz="914126" fontAlgn="auto">
              <a:spcBef>
                <a:spcPts val="0"/>
              </a:spcBef>
              <a:spcAft>
                <a:spcPts val="0"/>
              </a:spcAft>
              <a:buFont typeface="Arial" panose="020B0604020202020204" pitchFamily="34" charset="0"/>
              <a:buChar char="•"/>
              <a:defRPr/>
            </a:pPr>
            <a:r>
              <a:rPr lang="fr-FR" sz="1450" dirty="0">
                <a:latin typeface="+mj-lt"/>
                <a:ea typeface="ＭＳ Ｐゴシック" pitchFamily="34" charset="-128"/>
                <a:cs typeface="Calibri" panose="020F0502020204030204" pitchFamily="34" charset="0"/>
              </a:rPr>
              <a:t>En parallèle de cette évolution, nous poursuivons les réflexion sur la construction d’une offre Vrac tout en garantissant l’absence de risques de contaminations croisées en magasin</a:t>
            </a:r>
          </a:p>
        </p:txBody>
      </p:sp>
      <p:sp>
        <p:nvSpPr>
          <p:cNvPr id="2" name="Espace réservé de la date 1">
            <a:extLst>
              <a:ext uri="{FF2B5EF4-FFF2-40B4-BE49-F238E27FC236}">
                <a16:creationId xmlns:a16="http://schemas.microsoft.com/office/drawing/2014/main" id="{A4F3F03D-5BE3-B148-96F7-43F0C4FBDD8E}"/>
              </a:ext>
            </a:extLst>
          </p:cNvPr>
          <p:cNvSpPr>
            <a:spLocks noGrp="1"/>
          </p:cNvSpPr>
          <p:nvPr>
            <p:ph type="dt" sz="half" idx="10"/>
          </p:nvPr>
        </p:nvSpPr>
        <p:spPr>
          <a:xfrm>
            <a:off x="251520" y="4876006"/>
            <a:ext cx="864096" cy="476250"/>
          </a:xfrm>
        </p:spPr>
        <p:txBody>
          <a:bodyPr/>
          <a:lstStyle/>
          <a:p>
            <a:pPr>
              <a:defRPr/>
            </a:pPr>
            <a:fld id="{A40706F3-FDA1-0B4C-9739-CB6F18F5684E}" type="datetime1">
              <a:rPr lang="fr-FR" smtClean="0"/>
              <a:t>18/05/2022</a:t>
            </a:fld>
            <a:endParaRPr lang="fr-FR"/>
          </a:p>
        </p:txBody>
      </p:sp>
      <p:sp>
        <p:nvSpPr>
          <p:cNvPr id="3" name="Espace réservé du pied de page 2">
            <a:extLst>
              <a:ext uri="{FF2B5EF4-FFF2-40B4-BE49-F238E27FC236}">
                <a16:creationId xmlns:a16="http://schemas.microsoft.com/office/drawing/2014/main" id="{B24A76C0-E3CC-CE42-9724-83134E424672}"/>
              </a:ext>
            </a:extLst>
          </p:cNvPr>
          <p:cNvSpPr>
            <a:spLocks noGrp="1"/>
          </p:cNvSpPr>
          <p:nvPr>
            <p:ph type="ftr" sz="quarter" idx="11"/>
          </p:nvPr>
        </p:nvSpPr>
        <p:spPr>
          <a:xfrm>
            <a:off x="1286407" y="4865471"/>
            <a:ext cx="5264224" cy="476250"/>
          </a:xfrm>
        </p:spPr>
        <p:txBody>
          <a:bodyPr/>
          <a:lstStyle/>
          <a:p>
            <a:r>
              <a:rPr lang="fr-FR" dirty="0">
                <a:latin typeface="Arial"/>
                <a:cs typeface="Arial"/>
              </a:rPr>
              <a:t>Présentation du Collectif Nouveaux Champs et du programme “Zéro Résidu de Pesticides” - V11</a:t>
            </a:r>
            <a:endParaRPr lang="fr-FR" dirty="0"/>
          </a:p>
        </p:txBody>
      </p:sp>
      <p:sp>
        <p:nvSpPr>
          <p:cNvPr id="4" name="Espace réservé du numéro de diapositive 3">
            <a:extLst>
              <a:ext uri="{FF2B5EF4-FFF2-40B4-BE49-F238E27FC236}">
                <a16:creationId xmlns:a16="http://schemas.microsoft.com/office/drawing/2014/main" id="{BCADD4BA-34AC-F442-A3EC-54C88B91FD6C}"/>
              </a:ext>
            </a:extLst>
          </p:cNvPr>
          <p:cNvSpPr>
            <a:spLocks noGrp="1"/>
          </p:cNvSpPr>
          <p:nvPr>
            <p:ph type="sldNum" sz="quarter" idx="12"/>
          </p:nvPr>
        </p:nvSpPr>
        <p:spPr>
          <a:xfrm>
            <a:off x="6400800" y="4846262"/>
            <a:ext cx="2743200" cy="245768"/>
          </a:xfrm>
        </p:spPr>
        <p:txBody>
          <a:bodyPr/>
          <a:lstStyle/>
          <a:p>
            <a:fld id="{92A23C4A-E48D-5640-B4C6-E7937792EB97}" type="slidenum">
              <a:rPr lang="fr-FR" smtClean="0"/>
              <a:pPr/>
              <a:t>33</a:t>
            </a:fld>
            <a:endParaRPr lang="fr-FR"/>
          </a:p>
        </p:txBody>
      </p:sp>
      <p:pic>
        <p:nvPicPr>
          <p:cNvPr id="22" name="Picture 3">
            <a:extLst>
              <a:ext uri="{FF2B5EF4-FFF2-40B4-BE49-F238E27FC236}">
                <a16:creationId xmlns:a16="http://schemas.microsoft.com/office/drawing/2014/main" id="{CC10ABE8-BEAB-4EC9-8AFC-04BA73E7C2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22" t="20994" r="59854" b="15303"/>
          <a:stretch/>
        </p:blipFill>
        <p:spPr bwMode="auto">
          <a:xfrm>
            <a:off x="5371054" y="263394"/>
            <a:ext cx="1548797" cy="86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BB264383-E0A5-45FE-94B3-D818681DA310">
            <a:extLst>
              <a:ext uri="{FF2B5EF4-FFF2-40B4-BE49-F238E27FC236}">
                <a16:creationId xmlns:a16="http://schemas.microsoft.com/office/drawing/2014/main" id="{99B1CEF6-0DF3-41CA-A750-0E264BE8E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303141"/>
            <a:ext cx="2015876" cy="139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a:extLst>
              <a:ext uri="{FF2B5EF4-FFF2-40B4-BE49-F238E27FC236}">
                <a16:creationId xmlns:a16="http://schemas.microsoft.com/office/drawing/2014/main" id="{85AC9FB3-0B5A-E4AD-8B16-6D776FBF3D75}"/>
              </a:ext>
            </a:extLst>
          </p:cNvPr>
          <p:cNvPicPr>
            <a:picLocks noChangeAspect="1"/>
          </p:cNvPicPr>
          <p:nvPr/>
        </p:nvPicPr>
        <p:blipFill>
          <a:blip r:embed="rId5"/>
          <a:stretch>
            <a:fillRect/>
          </a:stretch>
        </p:blipFill>
        <p:spPr>
          <a:xfrm>
            <a:off x="3481296" y="121593"/>
            <a:ext cx="1208991" cy="1432187"/>
          </a:xfrm>
          <a:prstGeom prst="rect">
            <a:avLst/>
          </a:prstGeom>
        </p:spPr>
      </p:pic>
    </p:spTree>
    <p:extLst>
      <p:ext uri="{BB962C8B-B14F-4D97-AF65-F5344CB8AC3E}">
        <p14:creationId xmlns:p14="http://schemas.microsoft.com/office/powerpoint/2010/main" val="781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8F7556DC-077D-EB41-8C9D-FFF8FFAF84EC}"/>
              </a:ext>
            </a:extLst>
          </p:cNvPr>
          <p:cNvSpPr/>
          <p:nvPr/>
        </p:nvSpPr>
        <p:spPr bwMode="auto">
          <a:xfrm>
            <a:off x="4359538" y="-372101"/>
            <a:ext cx="6783021" cy="6783021"/>
          </a:xfrm>
          <a:prstGeom prst="ellipse">
            <a:avLst/>
          </a:prstGeom>
          <a:blipFill>
            <a:blip r:embed="rId2"/>
            <a:stretch>
              <a:fillRect l="-4666" t="-3074" r="9134" b="18156"/>
            </a:stretch>
          </a:blip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nvGrpSpPr>
          <p:cNvPr id="6" name="Groupe 5">
            <a:extLst>
              <a:ext uri="{FF2B5EF4-FFF2-40B4-BE49-F238E27FC236}">
                <a16:creationId xmlns:a16="http://schemas.microsoft.com/office/drawing/2014/main" id="{2FD2D0B3-D94D-2F45-B621-1326BCB13D9C}"/>
              </a:ext>
            </a:extLst>
          </p:cNvPr>
          <p:cNvGrpSpPr/>
          <p:nvPr/>
        </p:nvGrpSpPr>
        <p:grpSpPr>
          <a:xfrm>
            <a:off x="3031103" y="444131"/>
            <a:ext cx="4189700" cy="4189701"/>
            <a:chOff x="1094504" y="5215142"/>
            <a:chExt cx="3855810" cy="3855810"/>
          </a:xfrm>
        </p:grpSpPr>
        <p:sp>
          <p:nvSpPr>
            <p:cNvPr id="7" name="Ellipse 6">
              <a:extLst>
                <a:ext uri="{FF2B5EF4-FFF2-40B4-BE49-F238E27FC236}">
                  <a16:creationId xmlns:a16="http://schemas.microsoft.com/office/drawing/2014/main" id="{AE450A85-3063-0F44-B25F-60A70927BC9A}"/>
                </a:ext>
              </a:extLst>
            </p:cNvPr>
            <p:cNvSpPr/>
            <p:nvPr/>
          </p:nvSpPr>
          <p:spPr bwMode="auto">
            <a:xfrm>
              <a:off x="1094504" y="5215142"/>
              <a:ext cx="3855810" cy="3855810"/>
            </a:xfrm>
            <a:prstGeom prst="ellipse">
              <a:avLst/>
            </a:prstGeom>
            <a:solidFill>
              <a:srgbClr val="3AD42D">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8" name="Rectangle 7">
              <a:extLst>
                <a:ext uri="{FF2B5EF4-FFF2-40B4-BE49-F238E27FC236}">
                  <a16:creationId xmlns:a16="http://schemas.microsoft.com/office/drawing/2014/main" id="{149994A7-9E92-074F-8D19-E5A18AA76892}"/>
                </a:ext>
              </a:extLst>
            </p:cNvPr>
            <p:cNvSpPr/>
            <p:nvPr/>
          </p:nvSpPr>
          <p:spPr>
            <a:xfrm>
              <a:off x="1419324" y="5967564"/>
              <a:ext cx="3206169" cy="2350965"/>
            </a:xfrm>
            <a:prstGeom prst="rect">
              <a:avLst/>
            </a:prstGeom>
          </p:spPr>
          <p:txBody>
            <a:bodyPr wrap="square">
              <a:spAutoFit/>
            </a:bodyPr>
            <a:lstStyle/>
            <a:p>
              <a:pPr algn="ctr"/>
              <a:r>
                <a:rPr lang="fr-FR" sz="1600" b="1" dirty="0">
                  <a:solidFill>
                    <a:schemeClr val="bg1"/>
                  </a:solidFill>
                  <a:latin typeface="+mn-lt"/>
                  <a:cs typeface="Franklin Gothic Book"/>
                </a:rPr>
                <a:t>Nous sommes engagés dans une vision de progrès pour notre Agriculture, nous sommes un groupe d’acteurs qui avons la volonté de partager leurs expériences pour construire ensemble l’agriculture de demain, toujours plus innovante, performante et respectueuse de l’environnement. </a:t>
              </a:r>
            </a:p>
          </p:txBody>
        </p:sp>
      </p:grpSp>
      <p:sp>
        <p:nvSpPr>
          <p:cNvPr id="9" name="Ellipse 8">
            <a:extLst>
              <a:ext uri="{FF2B5EF4-FFF2-40B4-BE49-F238E27FC236}">
                <a16:creationId xmlns:a16="http://schemas.microsoft.com/office/drawing/2014/main" id="{DA29CA65-8D7B-3041-8E0D-31333AED7FAB}"/>
              </a:ext>
            </a:extLst>
          </p:cNvPr>
          <p:cNvSpPr/>
          <p:nvPr/>
        </p:nvSpPr>
        <p:spPr bwMode="auto">
          <a:xfrm>
            <a:off x="-1273885" y="-2074508"/>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0" name="Rectangle : coins arrondis 9">
            <a:extLst>
              <a:ext uri="{FF2B5EF4-FFF2-40B4-BE49-F238E27FC236}">
                <a16:creationId xmlns:a16="http://schemas.microsoft.com/office/drawing/2014/main" id="{92060027-45CB-B446-A8CA-2AE9D9043CF2}"/>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1" name="Image 10">
            <a:extLst>
              <a:ext uri="{FF2B5EF4-FFF2-40B4-BE49-F238E27FC236}">
                <a16:creationId xmlns:a16="http://schemas.microsoft.com/office/drawing/2014/main" id="{169E81F0-9513-7841-8B7B-2E56F6AF6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2" name="Rectangle 11">
            <a:extLst>
              <a:ext uri="{FF2B5EF4-FFF2-40B4-BE49-F238E27FC236}">
                <a16:creationId xmlns:a16="http://schemas.microsoft.com/office/drawing/2014/main" id="{EA2054E2-F61D-B849-A8F4-73B6ED684F80}"/>
              </a:ext>
            </a:extLst>
          </p:cNvPr>
          <p:cNvSpPr/>
          <p:nvPr/>
        </p:nvSpPr>
        <p:spPr>
          <a:xfrm>
            <a:off x="367705" y="1485865"/>
            <a:ext cx="2836143" cy="1015663"/>
          </a:xfrm>
          <a:prstGeom prst="rect">
            <a:avLst/>
          </a:prstGeom>
        </p:spPr>
        <p:txBody>
          <a:bodyPr wrap="square">
            <a:spAutoFit/>
          </a:bodyPr>
          <a:lstStyle/>
          <a:p>
            <a:pPr>
              <a:lnSpc>
                <a:spcPts val="3580"/>
              </a:lnSpc>
              <a:defRPr/>
            </a:pPr>
            <a:r>
              <a:rPr lang="fr-FR" sz="3400" b="1" dirty="0">
                <a:solidFill>
                  <a:srgbClr val="346B0A"/>
                </a:solidFill>
                <a:latin typeface="Trade Gothic LT Std Cn" panose="020B0606020502020204" pitchFamily="34" charset="77"/>
                <a:cs typeface="Calibri" panose="020F0502020204030204" pitchFamily="34" charset="0"/>
              </a:rPr>
              <a:t>UNE NOUVELLE OFFRE</a:t>
            </a:r>
          </a:p>
        </p:txBody>
      </p:sp>
      <p:sp>
        <p:nvSpPr>
          <p:cNvPr id="13" name="Rectangle 12">
            <a:extLst>
              <a:ext uri="{FF2B5EF4-FFF2-40B4-BE49-F238E27FC236}">
                <a16:creationId xmlns:a16="http://schemas.microsoft.com/office/drawing/2014/main" id="{963B9C60-FD6C-774D-BFC1-0C496233C548}"/>
              </a:ext>
            </a:extLst>
          </p:cNvPr>
          <p:cNvSpPr/>
          <p:nvPr/>
        </p:nvSpPr>
        <p:spPr>
          <a:xfrm>
            <a:off x="395536" y="3120810"/>
            <a:ext cx="2808312" cy="954107"/>
          </a:xfrm>
          <a:prstGeom prst="rect">
            <a:avLst/>
          </a:prstGeom>
        </p:spPr>
        <p:txBody>
          <a:bodyPr wrap="square">
            <a:spAutoFit/>
          </a:bodyPr>
          <a:lstStyle/>
          <a:p>
            <a:r>
              <a:rPr lang="fr-FR">
                <a:latin typeface="Arial" panose="020B0604020202020204" pitchFamily="34" charset="0"/>
                <a:cs typeface="Arial" panose="020B0604020202020204" pitchFamily="34" charset="0"/>
              </a:rPr>
              <a:t>La question du marché, </a:t>
            </a:r>
            <a:br>
              <a:rPr lang="fr-FR">
                <a:latin typeface="Arial" panose="020B0604020202020204" pitchFamily="34" charset="0"/>
                <a:cs typeface="Arial" panose="020B0604020202020204" pitchFamily="34" charset="0"/>
              </a:rPr>
            </a:br>
            <a:r>
              <a:rPr lang="fr-FR">
                <a:latin typeface="Arial" panose="020B0604020202020204" pitchFamily="34" charset="0"/>
                <a:cs typeface="Arial" panose="020B0604020202020204" pitchFamily="34" charset="0"/>
              </a:rPr>
              <a:t>de la concurrence et de la valeur </a:t>
            </a:r>
            <a:br>
              <a:rPr lang="fr-FR">
                <a:latin typeface="Arial" panose="020B0604020202020204" pitchFamily="34" charset="0"/>
                <a:cs typeface="Arial" panose="020B0604020202020204" pitchFamily="34" charset="0"/>
              </a:rPr>
            </a:br>
            <a:r>
              <a:rPr lang="fr-FR">
                <a:latin typeface="Arial" panose="020B0604020202020204" pitchFamily="34" charset="0"/>
                <a:cs typeface="Arial" panose="020B0604020202020204" pitchFamily="34" charset="0"/>
              </a:rPr>
              <a:t>est essentielle pour gagner </a:t>
            </a:r>
            <a:br>
              <a:rPr lang="fr-FR">
                <a:latin typeface="Arial" panose="020B0604020202020204" pitchFamily="34" charset="0"/>
                <a:cs typeface="Arial" panose="020B0604020202020204" pitchFamily="34" charset="0"/>
              </a:rPr>
            </a:br>
            <a:r>
              <a:rPr lang="fr-FR">
                <a:latin typeface="Arial" panose="020B0604020202020204" pitchFamily="34" charset="0"/>
                <a:cs typeface="Arial" panose="020B0604020202020204" pitchFamily="34" charset="0"/>
              </a:rPr>
              <a:t>ce pari de transformation.</a:t>
            </a:r>
          </a:p>
        </p:txBody>
      </p:sp>
      <p:grpSp>
        <p:nvGrpSpPr>
          <p:cNvPr id="14" name="Groupe 13">
            <a:extLst>
              <a:ext uri="{FF2B5EF4-FFF2-40B4-BE49-F238E27FC236}">
                <a16:creationId xmlns:a16="http://schemas.microsoft.com/office/drawing/2014/main" id="{8CFA64E4-D4CE-A74A-BE2C-E7552466E206}"/>
              </a:ext>
            </a:extLst>
          </p:cNvPr>
          <p:cNvGrpSpPr/>
          <p:nvPr/>
        </p:nvGrpSpPr>
        <p:grpSpPr>
          <a:xfrm>
            <a:off x="489156" y="2888591"/>
            <a:ext cx="703537" cy="72008"/>
            <a:chOff x="467544" y="2394040"/>
            <a:chExt cx="703537" cy="72008"/>
          </a:xfrm>
        </p:grpSpPr>
        <p:sp>
          <p:nvSpPr>
            <p:cNvPr id="15" name="Ellipse 14">
              <a:extLst>
                <a:ext uri="{FF2B5EF4-FFF2-40B4-BE49-F238E27FC236}">
                  <a16:creationId xmlns:a16="http://schemas.microsoft.com/office/drawing/2014/main" id="{3CE6B15E-6162-1B4D-AA42-803E3F0A53C0}"/>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EE5711B4-2E6C-294A-9444-8D301D56B010}"/>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21DBAC6F-450F-8643-86A9-C963018F6156}"/>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8" name="Ellipse 17">
              <a:extLst>
                <a:ext uri="{FF2B5EF4-FFF2-40B4-BE49-F238E27FC236}">
                  <a16:creationId xmlns:a16="http://schemas.microsoft.com/office/drawing/2014/main" id="{A7BCF700-ED25-884D-B3C5-13AF874FDDF5}"/>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2" name="Espace réservé de la date 1">
            <a:extLst>
              <a:ext uri="{FF2B5EF4-FFF2-40B4-BE49-F238E27FC236}">
                <a16:creationId xmlns:a16="http://schemas.microsoft.com/office/drawing/2014/main" id="{2EA3ABB7-3CB7-784C-BF6A-EAF66377E2CF}"/>
              </a:ext>
            </a:extLst>
          </p:cNvPr>
          <p:cNvSpPr>
            <a:spLocks noGrp="1"/>
          </p:cNvSpPr>
          <p:nvPr>
            <p:ph type="dt" sz="half" idx="10"/>
          </p:nvPr>
        </p:nvSpPr>
        <p:spPr/>
        <p:txBody>
          <a:bodyPr/>
          <a:lstStyle/>
          <a:p>
            <a:pPr>
              <a:defRPr/>
            </a:pPr>
            <a:fld id="{9EB6A54B-9141-9244-A110-80E452C73089}" type="datetime1">
              <a:rPr lang="fr-FR" smtClean="0"/>
              <a:t>18/05/2022</a:t>
            </a:fld>
            <a:endParaRPr lang="fr-FR"/>
          </a:p>
        </p:txBody>
      </p:sp>
      <p:sp>
        <p:nvSpPr>
          <p:cNvPr id="3" name="Espace réservé du pied de page 2">
            <a:extLst>
              <a:ext uri="{FF2B5EF4-FFF2-40B4-BE49-F238E27FC236}">
                <a16:creationId xmlns:a16="http://schemas.microsoft.com/office/drawing/2014/main" id="{815E75A9-234E-4649-B085-E51FC662592A}"/>
              </a:ext>
            </a:extLst>
          </p:cNvPr>
          <p:cNvSpPr>
            <a:spLocks noGrp="1"/>
          </p:cNvSpPr>
          <p:nvPr>
            <p:ph type="ftr" sz="quarter" idx="11"/>
          </p:nvPr>
        </p:nvSpPr>
        <p:spPr/>
        <p:txBody>
          <a:bodyPr/>
          <a:lstStyle/>
          <a:p>
            <a:r>
              <a:rPr lang="fr-FR">
                <a:latin typeface="Arial"/>
                <a:cs typeface="Arial"/>
              </a:rPr>
              <a:t>Présentation du Collectif Nouveaux Champs et du programme “Zéro Résidu de Pesticides” - V11</a:t>
            </a:r>
            <a:endParaRPr lang="fr-FR"/>
          </a:p>
        </p:txBody>
      </p:sp>
      <p:sp>
        <p:nvSpPr>
          <p:cNvPr id="4" name="Espace réservé du numéro de diapositive 3">
            <a:extLst>
              <a:ext uri="{FF2B5EF4-FFF2-40B4-BE49-F238E27FC236}">
                <a16:creationId xmlns:a16="http://schemas.microsoft.com/office/drawing/2014/main" id="{8CC8B627-8BFB-3645-9E04-BE11A22D4551}"/>
              </a:ext>
            </a:extLst>
          </p:cNvPr>
          <p:cNvSpPr>
            <a:spLocks noGrp="1"/>
          </p:cNvSpPr>
          <p:nvPr>
            <p:ph type="sldNum" sz="quarter" idx="12"/>
          </p:nvPr>
        </p:nvSpPr>
        <p:spPr/>
        <p:txBody>
          <a:bodyPr/>
          <a:lstStyle/>
          <a:p>
            <a:fld id="{92A23C4A-E48D-5640-B4C6-E7937792EB97}" type="slidenum">
              <a:rPr lang="fr-FR" smtClean="0"/>
              <a:pPr/>
              <a:t>34</a:t>
            </a:fld>
            <a:endParaRPr lang="fr-FR"/>
          </a:p>
        </p:txBody>
      </p:sp>
    </p:spTree>
    <p:extLst>
      <p:ext uri="{BB962C8B-B14F-4D97-AF65-F5344CB8AC3E}">
        <p14:creationId xmlns:p14="http://schemas.microsoft.com/office/powerpoint/2010/main" val="6904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A067B19-5C38-F34C-88B0-0C7ECBC0699F}"/>
              </a:ext>
            </a:extLst>
          </p:cNvPr>
          <p:cNvSpPr/>
          <p:nvPr/>
        </p:nvSpPr>
        <p:spPr bwMode="auto">
          <a:xfrm>
            <a:off x="0" y="0"/>
            <a:ext cx="9144000" cy="5143500"/>
          </a:xfrm>
          <a:prstGeom prst="rect">
            <a:avLst/>
          </a:prstGeom>
          <a:solidFill>
            <a:srgbClr val="346B0A"/>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3" name="Ellipse 12">
            <a:extLst>
              <a:ext uri="{FF2B5EF4-FFF2-40B4-BE49-F238E27FC236}">
                <a16:creationId xmlns:a16="http://schemas.microsoft.com/office/drawing/2014/main" id="{12E46BBA-CF5D-0448-B448-FB0A26F5B375}"/>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4" name="Rectangle : coins arrondis 13">
            <a:extLst>
              <a:ext uri="{FF2B5EF4-FFF2-40B4-BE49-F238E27FC236}">
                <a16:creationId xmlns:a16="http://schemas.microsoft.com/office/drawing/2014/main" id="{94EE043C-A08A-F945-9F22-301A3DCE27D2}"/>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5" name="Image 14">
            <a:extLst>
              <a:ext uri="{FF2B5EF4-FFF2-40B4-BE49-F238E27FC236}">
                <a16:creationId xmlns:a16="http://schemas.microsoft.com/office/drawing/2014/main" id="{8B67F89F-3900-D34D-8FD3-529C9671D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2" name="Espace réservé de la date 1">
            <a:extLst>
              <a:ext uri="{FF2B5EF4-FFF2-40B4-BE49-F238E27FC236}">
                <a16:creationId xmlns:a16="http://schemas.microsoft.com/office/drawing/2014/main" id="{AE74DC25-3998-3D49-8980-300C748ED2F7}"/>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EA131934-833C-2746-9D1B-97BD3FFCFF0E}"/>
              </a:ext>
            </a:extLst>
          </p:cNvPr>
          <p:cNvSpPr>
            <a:spLocks noGrp="1"/>
          </p:cNvSpPr>
          <p:nvPr>
            <p:ph type="ftr" sz="quarter" idx="11"/>
          </p:nvPr>
        </p:nvSpPr>
        <p:spPr/>
        <p:txBody>
          <a:bodyPr/>
          <a:lstStyle/>
          <a:p>
            <a:pPr defTabSz="914355"/>
            <a:r>
              <a:rPr lang="fr-FR" dirty="0">
                <a:latin typeface="Arial"/>
                <a:cs typeface="Arial"/>
              </a:rPr>
              <a:t>Présentation du Collectif Nouveaux Champs et du programme “Zéro Résidu de Pesticides” - V11</a:t>
            </a:r>
            <a:endParaRPr lang="fr-FR" dirty="0"/>
          </a:p>
        </p:txBody>
      </p:sp>
      <p:sp>
        <p:nvSpPr>
          <p:cNvPr id="4" name="Espace réservé du numéro de diapositive 3">
            <a:extLst>
              <a:ext uri="{FF2B5EF4-FFF2-40B4-BE49-F238E27FC236}">
                <a16:creationId xmlns:a16="http://schemas.microsoft.com/office/drawing/2014/main" id="{028D15F5-FA0D-8F4E-A4FB-181279AAA144}"/>
              </a:ext>
            </a:extLst>
          </p:cNvPr>
          <p:cNvSpPr>
            <a:spLocks noGrp="1"/>
          </p:cNvSpPr>
          <p:nvPr>
            <p:ph type="sldNum" sz="quarter" idx="12"/>
          </p:nvPr>
        </p:nvSpPr>
        <p:spPr/>
        <p:txBody>
          <a:bodyPr/>
          <a:lstStyle/>
          <a:p>
            <a:fld id="{92A23C4A-E48D-5640-B4C6-E7937792EB97}" type="slidenum">
              <a:rPr lang="fr-FR" smtClean="0"/>
              <a:pPr/>
              <a:t>35</a:t>
            </a:fld>
            <a:endParaRPr lang="fr-FR"/>
          </a:p>
        </p:txBody>
      </p:sp>
      <p:sp>
        <p:nvSpPr>
          <p:cNvPr id="22" name="Ellipse 21">
            <a:extLst>
              <a:ext uri="{FF2B5EF4-FFF2-40B4-BE49-F238E27FC236}">
                <a16:creationId xmlns:a16="http://schemas.microsoft.com/office/drawing/2014/main" id="{08500119-7C75-CE46-8FB3-7B7EC7BE415A}"/>
              </a:ext>
            </a:extLst>
          </p:cNvPr>
          <p:cNvSpPr/>
          <p:nvPr/>
        </p:nvSpPr>
        <p:spPr bwMode="auto">
          <a:xfrm>
            <a:off x="6400395" y="1957752"/>
            <a:ext cx="5235690" cy="5235690"/>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9" name="Rectangle 18">
            <a:extLst>
              <a:ext uri="{FF2B5EF4-FFF2-40B4-BE49-F238E27FC236}">
                <a16:creationId xmlns:a16="http://schemas.microsoft.com/office/drawing/2014/main" id="{70D622C1-2820-FF4B-864C-795C7E16DAE5}"/>
              </a:ext>
            </a:extLst>
          </p:cNvPr>
          <p:cNvSpPr/>
          <p:nvPr/>
        </p:nvSpPr>
        <p:spPr>
          <a:xfrm>
            <a:off x="1413010" y="1542640"/>
            <a:ext cx="6317979" cy="1569660"/>
          </a:xfrm>
          <a:prstGeom prst="rect">
            <a:avLst/>
          </a:prstGeom>
        </p:spPr>
        <p:txBody>
          <a:bodyPr wrap="square">
            <a:spAutoFit/>
          </a:bodyPr>
          <a:lstStyle/>
          <a:p>
            <a:pPr algn="ctr">
              <a:defRPr/>
            </a:pPr>
            <a:r>
              <a:rPr lang="fr-FR" sz="4800" b="1" dirty="0">
                <a:solidFill>
                  <a:schemeClr val="bg1"/>
                </a:solidFill>
                <a:latin typeface="+mj-lt"/>
                <a:cs typeface="Calibri" panose="020F0502020204030204" pitchFamily="34" charset="0"/>
              </a:rPr>
              <a:t>Vers un nouveau modèle agricole?</a:t>
            </a:r>
          </a:p>
        </p:txBody>
      </p:sp>
    </p:spTree>
    <p:extLst>
      <p:ext uri="{BB962C8B-B14F-4D97-AF65-F5344CB8AC3E}">
        <p14:creationId xmlns:p14="http://schemas.microsoft.com/office/powerpoint/2010/main" val="167458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FF8FC00-AFCC-C54A-81F6-7229F5AC10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7419" y="-1"/>
            <a:ext cx="9992238" cy="5976664"/>
          </a:xfrm>
          <a:prstGeom prst="rect">
            <a:avLst/>
          </a:prstGeom>
        </p:spPr>
      </p:pic>
      <p:sp>
        <p:nvSpPr>
          <p:cNvPr id="6" name="Ellipse 5">
            <a:extLst>
              <a:ext uri="{FF2B5EF4-FFF2-40B4-BE49-F238E27FC236}">
                <a16:creationId xmlns:a16="http://schemas.microsoft.com/office/drawing/2014/main" id="{F0DC24A4-7483-DA4A-9432-B17E4EEA11AD}"/>
              </a:ext>
            </a:extLst>
          </p:cNvPr>
          <p:cNvSpPr/>
          <p:nvPr/>
        </p:nvSpPr>
        <p:spPr bwMode="auto">
          <a:xfrm>
            <a:off x="4482272" y="704469"/>
            <a:ext cx="4567724" cy="4567724"/>
          </a:xfrm>
          <a:prstGeom prst="ellipse">
            <a:avLst/>
          </a:prstGeom>
          <a:solidFill>
            <a:srgbClr val="346B0A">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 name="Ellipse 6">
            <a:extLst>
              <a:ext uri="{FF2B5EF4-FFF2-40B4-BE49-F238E27FC236}">
                <a16:creationId xmlns:a16="http://schemas.microsoft.com/office/drawing/2014/main" id="{BA32440E-FEF6-AE46-8039-3B2F67CA9446}"/>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8" name="Rectangle : coins arrondis 7">
            <a:extLst>
              <a:ext uri="{FF2B5EF4-FFF2-40B4-BE49-F238E27FC236}">
                <a16:creationId xmlns:a16="http://schemas.microsoft.com/office/drawing/2014/main" id="{0A23BDBF-4030-EB4A-86C5-2A4824D03B7F}"/>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9" name="Image 8">
            <a:extLst>
              <a:ext uri="{FF2B5EF4-FFF2-40B4-BE49-F238E27FC236}">
                <a16:creationId xmlns:a16="http://schemas.microsoft.com/office/drawing/2014/main" id="{62D9C49C-CB99-9047-BA20-0EAFB9AA4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0" name="Rectangle 9">
            <a:extLst>
              <a:ext uri="{FF2B5EF4-FFF2-40B4-BE49-F238E27FC236}">
                <a16:creationId xmlns:a16="http://schemas.microsoft.com/office/drawing/2014/main" id="{5B18DAFD-8ECD-8147-AAFF-F84A78DB7424}"/>
              </a:ext>
            </a:extLst>
          </p:cNvPr>
          <p:cNvSpPr/>
          <p:nvPr/>
        </p:nvSpPr>
        <p:spPr>
          <a:xfrm>
            <a:off x="171116" y="1455351"/>
            <a:ext cx="4216831" cy="1015663"/>
          </a:xfrm>
          <a:prstGeom prst="rect">
            <a:avLst/>
          </a:prstGeom>
        </p:spPr>
        <p:txBody>
          <a:bodyPr wrap="square">
            <a:spAutoFit/>
          </a:bodyPr>
          <a:lstStyle/>
          <a:p>
            <a:pPr>
              <a:lnSpc>
                <a:spcPts val="3580"/>
              </a:lnSpc>
              <a:defRPr/>
            </a:pPr>
            <a:r>
              <a:rPr lang="fr-FR" sz="3400" b="1" dirty="0">
                <a:solidFill>
                  <a:srgbClr val="346B0A"/>
                </a:solidFill>
                <a:latin typeface="+mj-lt"/>
                <a:cs typeface="Calibri" panose="020F0502020204030204" pitchFamily="34" charset="0"/>
              </a:rPr>
              <a:t>PIONNIERS D’UNE NOUVELLE OFFRE</a:t>
            </a:r>
          </a:p>
        </p:txBody>
      </p:sp>
      <p:sp>
        <p:nvSpPr>
          <p:cNvPr id="11" name="Ellipse 10">
            <a:extLst>
              <a:ext uri="{FF2B5EF4-FFF2-40B4-BE49-F238E27FC236}">
                <a16:creationId xmlns:a16="http://schemas.microsoft.com/office/drawing/2014/main" id="{D404A671-6C3F-E647-9AC6-920878DEFC8C}"/>
              </a:ext>
            </a:extLst>
          </p:cNvPr>
          <p:cNvSpPr/>
          <p:nvPr/>
        </p:nvSpPr>
        <p:spPr bwMode="auto">
          <a:xfrm>
            <a:off x="6916286" y="-2150673"/>
            <a:ext cx="5392367" cy="5392367"/>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2" name="Rectangle 11">
            <a:extLst>
              <a:ext uri="{FF2B5EF4-FFF2-40B4-BE49-F238E27FC236}">
                <a16:creationId xmlns:a16="http://schemas.microsoft.com/office/drawing/2014/main" id="{8C0F54E8-2130-7144-AD63-E67D15EBCFF2}"/>
              </a:ext>
            </a:extLst>
          </p:cNvPr>
          <p:cNvSpPr/>
          <p:nvPr/>
        </p:nvSpPr>
        <p:spPr>
          <a:xfrm>
            <a:off x="4572000" y="1897798"/>
            <a:ext cx="4572000" cy="1938992"/>
          </a:xfrm>
          <a:prstGeom prst="rect">
            <a:avLst/>
          </a:prstGeom>
        </p:spPr>
        <p:txBody>
          <a:bodyPr>
            <a:spAutoFit/>
          </a:bodyPr>
          <a:lstStyle/>
          <a:p>
            <a:pPr indent="-342900" algn="ctr"/>
            <a:r>
              <a:rPr lang="fr-FR" sz="2000" b="1" dirty="0">
                <a:solidFill>
                  <a:schemeClr val="bg1"/>
                </a:solidFill>
                <a:latin typeface="+mj-lt"/>
                <a:cs typeface="Franklin Gothic Book"/>
              </a:rPr>
              <a:t>UNE ATTENTE FORTE</a:t>
            </a:r>
          </a:p>
          <a:p>
            <a:pPr indent="-342900" algn="ctr"/>
            <a:r>
              <a:rPr lang="fr-FR" sz="2000" b="1" dirty="0">
                <a:solidFill>
                  <a:schemeClr val="bg1"/>
                </a:solidFill>
                <a:latin typeface="+mj-lt"/>
                <a:cs typeface="Franklin Gothic Book"/>
              </a:rPr>
              <a:t>SUR DE NOUVELLES GARANTIES</a:t>
            </a:r>
          </a:p>
          <a:p>
            <a:pPr indent="-342900" algn="ctr"/>
            <a:r>
              <a:rPr lang="fr-FR" sz="2000" b="1" dirty="0">
                <a:solidFill>
                  <a:schemeClr val="bg1"/>
                </a:solidFill>
                <a:latin typeface="+mj-lt"/>
                <a:cs typeface="Franklin Gothic Book"/>
              </a:rPr>
              <a:t>DE L’AGRICULTURE FRANÇAISE,</a:t>
            </a:r>
          </a:p>
          <a:p>
            <a:pPr indent="-342900" algn="ctr"/>
            <a:r>
              <a:rPr lang="fr-FR" sz="2000" b="1" dirty="0">
                <a:solidFill>
                  <a:schemeClr val="bg1"/>
                </a:solidFill>
                <a:latin typeface="+mj-lt"/>
                <a:cs typeface="Franklin Gothic Book"/>
              </a:rPr>
              <a:t>LA 3</a:t>
            </a:r>
            <a:r>
              <a:rPr lang="fr-FR" sz="2000" b="1" baseline="30000" dirty="0">
                <a:solidFill>
                  <a:schemeClr val="bg1"/>
                </a:solidFill>
                <a:latin typeface="+mj-lt"/>
                <a:cs typeface="Franklin Gothic Book"/>
              </a:rPr>
              <a:t>E</a:t>
            </a:r>
            <a:r>
              <a:rPr lang="fr-FR" sz="2000" b="1" dirty="0">
                <a:solidFill>
                  <a:schemeClr val="bg1"/>
                </a:solidFill>
                <a:latin typeface="+mj-lt"/>
                <a:cs typeface="Franklin Gothic Book"/>
              </a:rPr>
              <a:t> VOIE EN ACTION…</a:t>
            </a:r>
          </a:p>
          <a:p>
            <a:pPr indent="-342900" algn="ctr"/>
            <a:endParaRPr lang="fr-FR" sz="2000" b="1" dirty="0">
              <a:solidFill>
                <a:schemeClr val="bg1"/>
              </a:solidFill>
              <a:latin typeface="+mj-lt"/>
              <a:cs typeface="Franklin Gothic Book"/>
            </a:endParaRPr>
          </a:p>
          <a:p>
            <a:pPr indent="-342900" algn="ctr"/>
            <a:r>
              <a:rPr lang="fr-FR" sz="2000" b="1" dirty="0">
                <a:solidFill>
                  <a:srgbClr val="3AD82E"/>
                </a:solidFill>
                <a:latin typeface="+mj-lt"/>
                <a:cs typeface="Franklin Gothic Book"/>
              </a:rPr>
              <a:t>NOTRE DÉMARCHE S’INSTALLE…</a:t>
            </a:r>
          </a:p>
        </p:txBody>
      </p:sp>
      <p:grpSp>
        <p:nvGrpSpPr>
          <p:cNvPr id="13" name="Groupe 12">
            <a:extLst>
              <a:ext uri="{FF2B5EF4-FFF2-40B4-BE49-F238E27FC236}">
                <a16:creationId xmlns:a16="http://schemas.microsoft.com/office/drawing/2014/main" id="{F90D3BE6-E891-694C-86C3-C1ECE7AEDE52}"/>
              </a:ext>
            </a:extLst>
          </p:cNvPr>
          <p:cNvGrpSpPr/>
          <p:nvPr/>
        </p:nvGrpSpPr>
        <p:grpSpPr>
          <a:xfrm>
            <a:off x="474166" y="2541756"/>
            <a:ext cx="703537" cy="72008"/>
            <a:chOff x="467544" y="2394040"/>
            <a:chExt cx="703537" cy="72008"/>
          </a:xfrm>
        </p:grpSpPr>
        <p:sp>
          <p:nvSpPr>
            <p:cNvPr id="14" name="Ellipse 13">
              <a:extLst>
                <a:ext uri="{FF2B5EF4-FFF2-40B4-BE49-F238E27FC236}">
                  <a16:creationId xmlns:a16="http://schemas.microsoft.com/office/drawing/2014/main" id="{21BE6C13-BB99-1A41-A1FC-F1A5AAC5CBAE}"/>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C503E688-0784-334A-9978-6931D415D0D9}"/>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F6D7C83B-687A-8B40-90DC-792C7335AD93}"/>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2E508DB1-D61B-CB4B-8038-F8260FE39DA9}"/>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2" name="Espace réservé de la date 1">
            <a:extLst>
              <a:ext uri="{FF2B5EF4-FFF2-40B4-BE49-F238E27FC236}">
                <a16:creationId xmlns:a16="http://schemas.microsoft.com/office/drawing/2014/main" id="{C32FEBCC-2688-5C44-99A9-98DBB06CA4D0}"/>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EC124FC2-0547-C440-9307-FC9851E5FBB4}"/>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6D4544CB-F773-9F4F-A73F-CC44E74DA046}"/>
              </a:ext>
            </a:extLst>
          </p:cNvPr>
          <p:cNvSpPr>
            <a:spLocks noGrp="1"/>
          </p:cNvSpPr>
          <p:nvPr>
            <p:ph type="sldNum" sz="quarter" idx="12"/>
          </p:nvPr>
        </p:nvSpPr>
        <p:spPr/>
        <p:txBody>
          <a:bodyPr/>
          <a:lstStyle/>
          <a:p>
            <a:fld id="{92A23C4A-E48D-5640-B4C6-E7937792EB97}" type="slidenum">
              <a:rPr lang="fr-FR" smtClean="0"/>
              <a:pPr/>
              <a:t>36</a:t>
            </a:fld>
            <a:endParaRPr lang="fr-FR" dirty="0"/>
          </a:p>
        </p:txBody>
      </p:sp>
    </p:spTree>
    <p:extLst>
      <p:ext uri="{BB962C8B-B14F-4D97-AF65-F5344CB8AC3E}">
        <p14:creationId xmlns:p14="http://schemas.microsoft.com/office/powerpoint/2010/main" val="90825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00698E3C-2D76-3F4A-951E-6B2EBCABFD40}"/>
              </a:ext>
            </a:extLst>
          </p:cNvPr>
          <p:cNvSpPr/>
          <p:nvPr/>
        </p:nvSpPr>
        <p:spPr bwMode="auto">
          <a:xfrm>
            <a:off x="6593903" y="-1704043"/>
            <a:ext cx="5153467" cy="5153467"/>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Script MT Bold" pitchFamily="66" charset="0"/>
              </a:rPr>
              <a:t>         </a:t>
            </a:r>
          </a:p>
        </p:txBody>
      </p:sp>
      <p:sp>
        <p:nvSpPr>
          <p:cNvPr id="7" name="Ellipse 6">
            <a:extLst>
              <a:ext uri="{FF2B5EF4-FFF2-40B4-BE49-F238E27FC236}">
                <a16:creationId xmlns:a16="http://schemas.microsoft.com/office/drawing/2014/main" id="{4BFC663D-49F4-E940-A2A8-972246FAB962}"/>
              </a:ext>
            </a:extLst>
          </p:cNvPr>
          <p:cNvSpPr/>
          <p:nvPr/>
        </p:nvSpPr>
        <p:spPr bwMode="auto">
          <a:xfrm>
            <a:off x="3104039" y="1101020"/>
            <a:ext cx="6715222" cy="6316496"/>
          </a:xfrm>
          <a:prstGeom prst="ellipse">
            <a:avLst/>
          </a:prstGeom>
          <a:solidFill>
            <a:srgbClr val="346B0A">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8" name="Ellipse 7">
            <a:extLst>
              <a:ext uri="{FF2B5EF4-FFF2-40B4-BE49-F238E27FC236}">
                <a16:creationId xmlns:a16="http://schemas.microsoft.com/office/drawing/2014/main" id="{2EC9DEBA-4D7A-8C47-8599-33F8658B0D99}"/>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9" name="Image 8">
            <a:extLst>
              <a:ext uri="{FF2B5EF4-FFF2-40B4-BE49-F238E27FC236}">
                <a16:creationId xmlns:a16="http://schemas.microsoft.com/office/drawing/2014/main" id="{58892ADE-BD16-E14E-A7D9-6273ECE3D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0" name="Rectangle 9">
            <a:extLst>
              <a:ext uri="{FF2B5EF4-FFF2-40B4-BE49-F238E27FC236}">
                <a16:creationId xmlns:a16="http://schemas.microsoft.com/office/drawing/2014/main" id="{5BA180A6-B6FE-E74A-99E8-14E27D0BD57B}"/>
              </a:ext>
            </a:extLst>
          </p:cNvPr>
          <p:cNvSpPr/>
          <p:nvPr/>
        </p:nvSpPr>
        <p:spPr>
          <a:xfrm>
            <a:off x="2550098" y="65888"/>
            <a:ext cx="5752388" cy="1456681"/>
          </a:xfrm>
          <a:prstGeom prst="rect">
            <a:avLst/>
          </a:prstGeom>
        </p:spPr>
        <p:txBody>
          <a:bodyPr wrap="square">
            <a:spAutoFit/>
          </a:bodyPr>
          <a:lstStyle/>
          <a:p>
            <a:pPr>
              <a:lnSpc>
                <a:spcPts val="3580"/>
              </a:lnSpc>
              <a:defRPr/>
            </a:pPr>
            <a:r>
              <a:rPr lang="fr-FR" sz="2800" b="1" dirty="0">
                <a:solidFill>
                  <a:srgbClr val="346B0A"/>
                </a:solidFill>
                <a:latin typeface="+mj-lt"/>
                <a:cs typeface="Calibri" panose="020F0502020204030204" pitchFamily="34" charset="0"/>
              </a:rPr>
              <a:t>UNE NOUVELLE FORME D’AGRICULTURE EST EN TRAIN D’EMERGER</a:t>
            </a:r>
          </a:p>
        </p:txBody>
      </p:sp>
      <p:sp>
        <p:nvSpPr>
          <p:cNvPr id="11" name="Rectangle 10">
            <a:extLst>
              <a:ext uri="{FF2B5EF4-FFF2-40B4-BE49-F238E27FC236}">
                <a16:creationId xmlns:a16="http://schemas.microsoft.com/office/drawing/2014/main" id="{2019BEEB-E783-8546-8929-BCD20A9B01DE}"/>
              </a:ext>
            </a:extLst>
          </p:cNvPr>
          <p:cNvSpPr/>
          <p:nvPr/>
        </p:nvSpPr>
        <p:spPr>
          <a:xfrm>
            <a:off x="230824" y="2406968"/>
            <a:ext cx="2794751" cy="1600438"/>
          </a:xfrm>
          <a:prstGeom prst="rect">
            <a:avLst/>
          </a:prstGeom>
        </p:spPr>
        <p:txBody>
          <a:bodyPr wrap="square">
            <a:spAutoFit/>
          </a:bodyPr>
          <a:lstStyle/>
          <a:p>
            <a:r>
              <a:rPr lang="fr-FR" dirty="0">
                <a:latin typeface="Arial" panose="020B0604020202020204" pitchFamily="34" charset="0"/>
                <a:cs typeface="Arial" panose="020B0604020202020204" pitchFamily="34" charset="0"/>
              </a:rPr>
              <a:t>Pour renouer le lien avec </a:t>
            </a:r>
          </a:p>
          <a:p>
            <a:r>
              <a:rPr lang="fr-FR" dirty="0">
                <a:latin typeface="Arial" panose="020B0604020202020204" pitchFamily="34" charset="0"/>
                <a:cs typeface="Arial" panose="020B0604020202020204" pitchFamily="34" charset="0"/>
              </a:rPr>
              <a:t>les consommateurs, l’agriculture française doit sortir </a:t>
            </a:r>
          </a:p>
          <a:p>
            <a:r>
              <a:rPr lang="fr-FR" dirty="0">
                <a:latin typeface="Arial" panose="020B0604020202020204" pitchFamily="34" charset="0"/>
                <a:cs typeface="Arial" panose="020B0604020202020204" pitchFamily="34" charset="0"/>
              </a:rPr>
              <a:t>de cette approche défensive </a:t>
            </a:r>
          </a:p>
          <a:p>
            <a:r>
              <a:rPr lang="fr-FR" dirty="0">
                <a:latin typeface="Arial" panose="020B0604020202020204" pitchFamily="34" charset="0"/>
                <a:cs typeface="Arial" panose="020B0604020202020204" pitchFamily="34" charset="0"/>
              </a:rPr>
              <a:t>et des justifications. </a:t>
            </a:r>
          </a:p>
          <a:p>
            <a:r>
              <a:rPr lang="fr-FR" dirty="0">
                <a:latin typeface="Arial" panose="020B0604020202020204" pitchFamily="34" charset="0"/>
                <a:cs typeface="Arial" panose="020B0604020202020204" pitchFamily="34" charset="0"/>
              </a:rPr>
              <a:t>Nous devons agir et valoriser </a:t>
            </a:r>
          </a:p>
          <a:p>
            <a:r>
              <a:rPr lang="fr-FR" dirty="0">
                <a:latin typeface="Arial" panose="020B0604020202020204" pitchFamily="34" charset="0"/>
                <a:cs typeface="Arial" panose="020B0604020202020204" pitchFamily="34" charset="0"/>
              </a:rPr>
              <a:t>le travail de nos producteurs.</a:t>
            </a:r>
          </a:p>
        </p:txBody>
      </p:sp>
      <p:sp>
        <p:nvSpPr>
          <p:cNvPr id="12" name="Rectangle 11">
            <a:extLst>
              <a:ext uri="{FF2B5EF4-FFF2-40B4-BE49-F238E27FC236}">
                <a16:creationId xmlns:a16="http://schemas.microsoft.com/office/drawing/2014/main" id="{70AE7602-F107-DC4F-8DC7-FF5FFE9A4E40}"/>
              </a:ext>
            </a:extLst>
          </p:cNvPr>
          <p:cNvSpPr/>
          <p:nvPr/>
        </p:nvSpPr>
        <p:spPr>
          <a:xfrm>
            <a:off x="4037686" y="2165961"/>
            <a:ext cx="5025018" cy="2246769"/>
          </a:xfrm>
          <a:prstGeom prst="rect">
            <a:avLst/>
          </a:prstGeom>
        </p:spPr>
        <p:txBody>
          <a:bodyPr wrap="square">
            <a:spAutoFit/>
          </a:bodyPr>
          <a:lstStyle/>
          <a:p>
            <a:r>
              <a:rPr lang="fr-FR" sz="2000" b="1" spc="70" dirty="0">
                <a:solidFill>
                  <a:schemeClr val="bg1"/>
                </a:solidFill>
                <a:latin typeface="+mn-lt"/>
              </a:rPr>
              <a:t>A travers la démarche « Zéro Résidu de Pesticides » nous défendons un modèle de réassurance en offrant une garantie au consommateur.</a:t>
            </a:r>
          </a:p>
          <a:p>
            <a:r>
              <a:rPr lang="fr-FR" sz="2000" b="1" spc="70" dirty="0">
                <a:solidFill>
                  <a:schemeClr val="bg1"/>
                </a:solidFill>
                <a:latin typeface="+mn-lt"/>
              </a:rPr>
              <a:t>L’agriculture de la preuve ou du résultat, est porteuse d’engagements et rend compte aux citoyens.  </a:t>
            </a:r>
          </a:p>
        </p:txBody>
      </p:sp>
      <p:grpSp>
        <p:nvGrpSpPr>
          <p:cNvPr id="13" name="Groupe 12">
            <a:extLst>
              <a:ext uri="{FF2B5EF4-FFF2-40B4-BE49-F238E27FC236}">
                <a16:creationId xmlns:a16="http://schemas.microsoft.com/office/drawing/2014/main" id="{C90B53AD-9E94-2446-88AC-553114545FD8}"/>
              </a:ext>
            </a:extLst>
          </p:cNvPr>
          <p:cNvGrpSpPr/>
          <p:nvPr/>
        </p:nvGrpSpPr>
        <p:grpSpPr>
          <a:xfrm>
            <a:off x="475814" y="2301751"/>
            <a:ext cx="703537" cy="72008"/>
            <a:chOff x="467544" y="2394040"/>
            <a:chExt cx="703537" cy="72008"/>
          </a:xfrm>
        </p:grpSpPr>
        <p:sp>
          <p:nvSpPr>
            <p:cNvPr id="14" name="Ellipse 13">
              <a:extLst>
                <a:ext uri="{FF2B5EF4-FFF2-40B4-BE49-F238E27FC236}">
                  <a16:creationId xmlns:a16="http://schemas.microsoft.com/office/drawing/2014/main" id="{6D7B24CE-DFBA-1744-8AB7-426F4B818CFB}"/>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5935FBE7-ECCD-3548-A01E-E2793241FA7D}"/>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26A4F40B-E393-194C-A06A-61DF6BCD3EFB}"/>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038CC616-49B1-9140-9838-CC75BE2CA014}"/>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5" name="Rectangle : coins arrondis 4">
            <a:extLst>
              <a:ext uri="{FF2B5EF4-FFF2-40B4-BE49-F238E27FC236}">
                <a16:creationId xmlns:a16="http://schemas.microsoft.com/office/drawing/2014/main" id="{7394CD5D-D4BA-EE49-B04E-4F5852D49437}"/>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 name="Espace réservé de la date 1">
            <a:extLst>
              <a:ext uri="{FF2B5EF4-FFF2-40B4-BE49-F238E27FC236}">
                <a16:creationId xmlns:a16="http://schemas.microsoft.com/office/drawing/2014/main" id="{5E17D43D-3B03-2249-B735-8ED71D21B8A8}"/>
              </a:ext>
            </a:extLst>
          </p:cNvPr>
          <p:cNvSpPr>
            <a:spLocks noGrp="1"/>
          </p:cNvSpPr>
          <p:nvPr>
            <p:ph type="dt" sz="half" idx="10"/>
          </p:nvPr>
        </p:nvSpPr>
        <p:spPr>
          <a:xfrm>
            <a:off x="251520" y="4876006"/>
            <a:ext cx="864096" cy="476250"/>
          </a:xfrm>
        </p:spPr>
        <p:txBody>
          <a:bodyPr/>
          <a:lstStyle/>
          <a:p>
            <a:pPr>
              <a:defRPr/>
            </a:pPr>
            <a:fld id="{7D76A04A-92EA-3445-B2E5-DA520A5AA466}" type="datetime1">
              <a:rPr lang="fr-FR" smtClean="0"/>
              <a:t>18/05/2022</a:t>
            </a:fld>
            <a:endParaRPr lang="fr-FR"/>
          </a:p>
        </p:txBody>
      </p:sp>
      <p:sp>
        <p:nvSpPr>
          <p:cNvPr id="3" name="Espace réservé du pied de page 2">
            <a:extLst>
              <a:ext uri="{FF2B5EF4-FFF2-40B4-BE49-F238E27FC236}">
                <a16:creationId xmlns:a16="http://schemas.microsoft.com/office/drawing/2014/main" id="{D6DFF4F4-E63E-2C4A-8791-BAB4652434B3}"/>
              </a:ext>
            </a:extLst>
          </p:cNvPr>
          <p:cNvSpPr>
            <a:spLocks noGrp="1"/>
          </p:cNvSpPr>
          <p:nvPr>
            <p:ph type="ftr" sz="quarter" idx="11"/>
          </p:nvPr>
        </p:nvSpPr>
        <p:spPr>
          <a:xfrm>
            <a:off x="1043608" y="4876006"/>
            <a:ext cx="5264224" cy="476250"/>
          </a:xfrm>
        </p:spPr>
        <p:txBody>
          <a:bodyPr/>
          <a:lstStyle/>
          <a:p>
            <a:r>
              <a:rPr lang="fr-FR" dirty="0">
                <a:latin typeface="Arial"/>
                <a:cs typeface="Arial"/>
              </a:rPr>
              <a:t>Présentation du Collectif Nouveaux Champs et du programme “Zéro Résidu de Pesticides” - V11</a:t>
            </a:r>
            <a:endParaRPr lang="fr-FR" dirty="0"/>
          </a:p>
        </p:txBody>
      </p:sp>
      <p:sp>
        <p:nvSpPr>
          <p:cNvPr id="4" name="Espace réservé du numéro de diapositive 3">
            <a:extLst>
              <a:ext uri="{FF2B5EF4-FFF2-40B4-BE49-F238E27FC236}">
                <a16:creationId xmlns:a16="http://schemas.microsoft.com/office/drawing/2014/main" id="{9590F6EB-37C2-514E-814B-C742880649E2}"/>
              </a:ext>
            </a:extLst>
          </p:cNvPr>
          <p:cNvSpPr>
            <a:spLocks noGrp="1"/>
          </p:cNvSpPr>
          <p:nvPr>
            <p:ph type="sldNum" sz="quarter" idx="12"/>
          </p:nvPr>
        </p:nvSpPr>
        <p:spPr>
          <a:xfrm>
            <a:off x="6400800" y="4846262"/>
            <a:ext cx="2743200" cy="245768"/>
          </a:xfrm>
        </p:spPr>
        <p:txBody>
          <a:bodyPr/>
          <a:lstStyle/>
          <a:p>
            <a:fld id="{92A23C4A-E48D-5640-B4C6-E7937792EB97}" type="slidenum">
              <a:rPr lang="fr-FR" smtClean="0"/>
              <a:pPr/>
              <a:t>37</a:t>
            </a:fld>
            <a:endParaRPr lang="fr-FR"/>
          </a:p>
        </p:txBody>
      </p:sp>
    </p:spTree>
    <p:extLst>
      <p:ext uri="{BB962C8B-B14F-4D97-AF65-F5344CB8AC3E}">
        <p14:creationId xmlns:p14="http://schemas.microsoft.com/office/powerpoint/2010/main" val="331942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4BFC663D-49F4-E940-A2A8-972246FAB962}"/>
              </a:ext>
            </a:extLst>
          </p:cNvPr>
          <p:cNvSpPr/>
          <p:nvPr/>
        </p:nvSpPr>
        <p:spPr bwMode="auto">
          <a:xfrm>
            <a:off x="1492396" y="999586"/>
            <a:ext cx="7256068" cy="6715222"/>
          </a:xfrm>
          <a:prstGeom prst="ellipse">
            <a:avLst/>
          </a:prstGeom>
          <a:solidFill>
            <a:srgbClr val="346B0A">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8" name="Ellipse 7">
            <a:extLst>
              <a:ext uri="{FF2B5EF4-FFF2-40B4-BE49-F238E27FC236}">
                <a16:creationId xmlns:a16="http://schemas.microsoft.com/office/drawing/2014/main" id="{2EC9DEBA-4D7A-8C47-8599-33F8658B0D99}"/>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9" name="Image 8">
            <a:extLst>
              <a:ext uri="{FF2B5EF4-FFF2-40B4-BE49-F238E27FC236}">
                <a16:creationId xmlns:a16="http://schemas.microsoft.com/office/drawing/2014/main" id="{58892ADE-BD16-E14E-A7D9-6273ECE3D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0" name="Rectangle 9">
            <a:extLst>
              <a:ext uri="{FF2B5EF4-FFF2-40B4-BE49-F238E27FC236}">
                <a16:creationId xmlns:a16="http://schemas.microsoft.com/office/drawing/2014/main" id="{5BA180A6-B6FE-E74A-99E8-14E27D0BD57B}"/>
              </a:ext>
            </a:extLst>
          </p:cNvPr>
          <p:cNvSpPr/>
          <p:nvPr/>
        </p:nvSpPr>
        <p:spPr>
          <a:xfrm>
            <a:off x="2412358" y="-31348"/>
            <a:ext cx="6336106" cy="995016"/>
          </a:xfrm>
          <a:prstGeom prst="rect">
            <a:avLst/>
          </a:prstGeom>
        </p:spPr>
        <p:txBody>
          <a:bodyPr wrap="square">
            <a:spAutoFit/>
          </a:bodyPr>
          <a:lstStyle/>
          <a:p>
            <a:pPr>
              <a:lnSpc>
                <a:spcPts val="3580"/>
              </a:lnSpc>
              <a:defRPr/>
            </a:pPr>
            <a:r>
              <a:rPr lang="fr-FR" sz="2400" b="1" dirty="0">
                <a:solidFill>
                  <a:srgbClr val="346B0A"/>
                </a:solidFill>
                <a:latin typeface="+mj-lt"/>
                <a:cs typeface="Calibri" panose="020F0502020204030204" pitchFamily="34" charset="0"/>
              </a:rPr>
              <a:t>QUELLE AGRICULTURE POUR QUELLE ALIMENTATION? NOTRE SUJET!</a:t>
            </a:r>
            <a:endParaRPr lang="fr-FR" sz="2000" b="1" dirty="0">
              <a:solidFill>
                <a:srgbClr val="346B0A"/>
              </a:solidFill>
              <a:latin typeface="+mj-lt"/>
              <a:cs typeface="Calibri" panose="020F0502020204030204" pitchFamily="34" charset="0"/>
            </a:endParaRPr>
          </a:p>
        </p:txBody>
      </p:sp>
      <p:sp>
        <p:nvSpPr>
          <p:cNvPr id="12" name="Rectangle 11">
            <a:extLst>
              <a:ext uri="{FF2B5EF4-FFF2-40B4-BE49-F238E27FC236}">
                <a16:creationId xmlns:a16="http://schemas.microsoft.com/office/drawing/2014/main" id="{70AE7602-F107-DC4F-8DC7-FF5FFE9A4E40}"/>
              </a:ext>
            </a:extLst>
          </p:cNvPr>
          <p:cNvSpPr/>
          <p:nvPr/>
        </p:nvSpPr>
        <p:spPr>
          <a:xfrm>
            <a:off x="2636066" y="1891607"/>
            <a:ext cx="5337729" cy="2954655"/>
          </a:xfrm>
          <a:prstGeom prst="rect">
            <a:avLst/>
          </a:prstGeom>
        </p:spPr>
        <p:txBody>
          <a:bodyPr wrap="square">
            <a:spAutoFit/>
          </a:bodyPr>
          <a:lstStyle/>
          <a:p>
            <a:r>
              <a:rPr lang="fr-FR" sz="1200" b="1" spc="70" dirty="0">
                <a:solidFill>
                  <a:schemeClr val="bg1"/>
                </a:solidFill>
                <a:latin typeface="+mn-lt"/>
              </a:rPr>
              <a:t>Nous sommes acteurs de la nature, et au-delà du sujet des pesticides, nous travaillons à l’amélioration de l’intégralité de notre écosystème : biodiversité, sol, eau, carbone.</a:t>
            </a:r>
          </a:p>
          <a:p>
            <a:endParaRPr lang="fr-FR" sz="1200" b="1" spc="70" dirty="0">
              <a:solidFill>
                <a:schemeClr val="bg1"/>
              </a:solidFill>
              <a:latin typeface="+mn-lt"/>
            </a:endParaRPr>
          </a:p>
          <a:p>
            <a:r>
              <a:rPr lang="fr-FR" sz="1200" b="1" spc="70" dirty="0">
                <a:solidFill>
                  <a:schemeClr val="bg1"/>
                </a:solidFill>
                <a:latin typeface="+mn-lt"/>
              </a:rPr>
              <a:t>Nous construisons notre démarche de progrès autour d’engagements de résultats qui s’appuient sur des moyens mis en œuvre aux champs</a:t>
            </a:r>
          </a:p>
          <a:p>
            <a:endParaRPr lang="fr-FR" sz="1200" b="1" spc="70" dirty="0">
              <a:solidFill>
                <a:schemeClr val="bg1"/>
              </a:solidFill>
              <a:latin typeface="+mn-lt"/>
            </a:endParaRPr>
          </a:p>
          <a:p>
            <a:r>
              <a:rPr lang="fr-FR" sz="1200" b="1" spc="70" dirty="0">
                <a:solidFill>
                  <a:schemeClr val="bg1"/>
                </a:solidFill>
                <a:latin typeface="+mn-lt"/>
              </a:rPr>
              <a:t>Notre modèle fondé sur l’agroécologie, intègre le renforcement de la valeur de notre agriculture mais ne peut se concevoir sans une juste rémunération des producteurs</a:t>
            </a:r>
          </a:p>
          <a:p>
            <a:endParaRPr lang="fr-FR" sz="1200" b="1" spc="70" dirty="0">
              <a:solidFill>
                <a:schemeClr val="bg1"/>
              </a:solidFill>
              <a:latin typeface="+mn-lt"/>
            </a:endParaRPr>
          </a:p>
          <a:p>
            <a:r>
              <a:rPr lang="fr-FR" sz="1200" b="1" spc="70" dirty="0">
                <a:solidFill>
                  <a:schemeClr val="bg1"/>
                </a:solidFill>
                <a:latin typeface="+mn-lt"/>
              </a:rPr>
              <a:t>Nous ne gardons à l’esprit la question essentielle qui nous anime : Quelle agriculture pour quelle alimentation ?</a:t>
            </a:r>
          </a:p>
          <a:p>
            <a:endParaRPr lang="fr-FR" sz="1800" b="1" spc="70" dirty="0">
              <a:solidFill>
                <a:schemeClr val="bg1"/>
              </a:solidFill>
              <a:latin typeface="Trade Gothic LT Std Cn" panose="020B0606020502020204" pitchFamily="34" charset="77"/>
            </a:endParaRPr>
          </a:p>
        </p:txBody>
      </p:sp>
      <p:sp>
        <p:nvSpPr>
          <p:cNvPr id="5" name="Rectangle : coins arrondis 4">
            <a:extLst>
              <a:ext uri="{FF2B5EF4-FFF2-40B4-BE49-F238E27FC236}">
                <a16:creationId xmlns:a16="http://schemas.microsoft.com/office/drawing/2014/main" id="{7394CD5D-D4BA-EE49-B04E-4F5852D49437}"/>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 name="Espace réservé de la date 1">
            <a:extLst>
              <a:ext uri="{FF2B5EF4-FFF2-40B4-BE49-F238E27FC236}">
                <a16:creationId xmlns:a16="http://schemas.microsoft.com/office/drawing/2014/main" id="{5E17D43D-3B03-2249-B735-8ED71D21B8A8}"/>
              </a:ext>
            </a:extLst>
          </p:cNvPr>
          <p:cNvSpPr>
            <a:spLocks noGrp="1"/>
          </p:cNvSpPr>
          <p:nvPr>
            <p:ph type="dt" sz="half" idx="10"/>
          </p:nvPr>
        </p:nvSpPr>
        <p:spPr>
          <a:xfrm>
            <a:off x="251520" y="4876006"/>
            <a:ext cx="864096" cy="476250"/>
          </a:xfrm>
        </p:spPr>
        <p:txBody>
          <a:bodyPr/>
          <a:lstStyle/>
          <a:p>
            <a:pPr>
              <a:defRPr/>
            </a:pPr>
            <a:fld id="{7D76A04A-92EA-3445-B2E5-DA520A5AA466}" type="datetime1">
              <a:rPr lang="fr-FR" smtClean="0"/>
              <a:t>18/05/2022</a:t>
            </a:fld>
            <a:endParaRPr lang="fr-FR"/>
          </a:p>
        </p:txBody>
      </p:sp>
      <p:sp>
        <p:nvSpPr>
          <p:cNvPr id="3" name="Espace réservé du pied de page 2">
            <a:extLst>
              <a:ext uri="{FF2B5EF4-FFF2-40B4-BE49-F238E27FC236}">
                <a16:creationId xmlns:a16="http://schemas.microsoft.com/office/drawing/2014/main" id="{D6DFF4F4-E63E-2C4A-8791-BAB4652434B3}"/>
              </a:ext>
            </a:extLst>
          </p:cNvPr>
          <p:cNvSpPr>
            <a:spLocks noGrp="1"/>
          </p:cNvSpPr>
          <p:nvPr>
            <p:ph type="ftr" sz="quarter" idx="11"/>
          </p:nvPr>
        </p:nvSpPr>
        <p:spPr>
          <a:xfrm>
            <a:off x="1043608" y="4876006"/>
            <a:ext cx="5264224" cy="476250"/>
          </a:xfrm>
        </p:spPr>
        <p:txBody>
          <a:bodyPr/>
          <a:lstStyle/>
          <a:p>
            <a:r>
              <a:rPr lang="fr-FR">
                <a:latin typeface="Arial"/>
                <a:cs typeface="Arial"/>
              </a:rPr>
              <a:t>Présentation du Collectif Nouveaux Champs et du programme “Zéro Résidu de Pesticides” - V11</a:t>
            </a:r>
            <a:endParaRPr lang="fr-FR"/>
          </a:p>
        </p:txBody>
      </p:sp>
      <p:sp>
        <p:nvSpPr>
          <p:cNvPr id="4" name="Espace réservé du numéro de diapositive 3">
            <a:extLst>
              <a:ext uri="{FF2B5EF4-FFF2-40B4-BE49-F238E27FC236}">
                <a16:creationId xmlns:a16="http://schemas.microsoft.com/office/drawing/2014/main" id="{9590F6EB-37C2-514E-814B-C742880649E2}"/>
              </a:ext>
            </a:extLst>
          </p:cNvPr>
          <p:cNvSpPr>
            <a:spLocks noGrp="1"/>
          </p:cNvSpPr>
          <p:nvPr>
            <p:ph type="sldNum" sz="quarter" idx="12"/>
          </p:nvPr>
        </p:nvSpPr>
        <p:spPr>
          <a:xfrm>
            <a:off x="6400800" y="4846262"/>
            <a:ext cx="2743200" cy="245768"/>
          </a:xfrm>
        </p:spPr>
        <p:txBody>
          <a:bodyPr/>
          <a:lstStyle/>
          <a:p>
            <a:fld id="{92A23C4A-E48D-5640-B4C6-E7937792EB97}" type="slidenum">
              <a:rPr lang="fr-FR" smtClean="0"/>
              <a:pPr/>
              <a:t>38</a:t>
            </a:fld>
            <a:endParaRPr lang="fr-FR"/>
          </a:p>
        </p:txBody>
      </p:sp>
      <p:sp>
        <p:nvSpPr>
          <p:cNvPr id="18" name="Rectangle 17">
            <a:extLst>
              <a:ext uri="{FF2B5EF4-FFF2-40B4-BE49-F238E27FC236}">
                <a16:creationId xmlns:a16="http://schemas.microsoft.com/office/drawing/2014/main" id="{ED490207-8866-46B1-8536-A6432EB7F20D}"/>
              </a:ext>
            </a:extLst>
          </p:cNvPr>
          <p:cNvSpPr/>
          <p:nvPr/>
        </p:nvSpPr>
        <p:spPr>
          <a:xfrm>
            <a:off x="77791" y="2235290"/>
            <a:ext cx="2395574" cy="523220"/>
          </a:xfrm>
          <a:prstGeom prst="rect">
            <a:avLst/>
          </a:prstGeom>
        </p:spPr>
        <p:txBody>
          <a:bodyPr wrap="square">
            <a:spAutoFit/>
          </a:bodyPr>
          <a:lstStyle/>
          <a:p>
            <a:r>
              <a:rPr lang="fr-FR" b="1" dirty="0">
                <a:solidFill>
                  <a:srgbClr val="346B0A"/>
                </a:solidFill>
                <a:latin typeface="Arial" panose="020B0604020202020204" pitchFamily="34" charset="0"/>
                <a:cs typeface="Arial" panose="020B0604020202020204" pitchFamily="34" charset="0"/>
              </a:rPr>
              <a:t>L</a:t>
            </a:r>
            <a:r>
              <a:rPr lang="fr-FR" b="1">
                <a:solidFill>
                  <a:srgbClr val="346B0A"/>
                </a:solidFill>
                <a:latin typeface="Arial" panose="020B0604020202020204" pitchFamily="34" charset="0"/>
                <a:cs typeface="Arial" panose="020B0604020202020204" pitchFamily="34" charset="0"/>
              </a:rPr>
              <a:t>es </a:t>
            </a:r>
            <a:r>
              <a:rPr lang="fr-FR" b="1" dirty="0">
                <a:solidFill>
                  <a:srgbClr val="346B0A"/>
                </a:solidFill>
                <a:latin typeface="Arial" panose="020B0604020202020204" pitchFamily="34" charset="0"/>
                <a:cs typeface="Arial" panose="020B0604020202020204" pitchFamily="34" charset="0"/>
              </a:rPr>
              <a:t>fondements d’un nouveau modèle?</a:t>
            </a:r>
          </a:p>
        </p:txBody>
      </p:sp>
      <p:grpSp>
        <p:nvGrpSpPr>
          <p:cNvPr id="13" name="Groupe 12">
            <a:extLst>
              <a:ext uri="{FF2B5EF4-FFF2-40B4-BE49-F238E27FC236}">
                <a16:creationId xmlns:a16="http://schemas.microsoft.com/office/drawing/2014/main" id="{BD1805F0-227F-BD4A-64B8-7EAD0F7E79BB}"/>
              </a:ext>
            </a:extLst>
          </p:cNvPr>
          <p:cNvGrpSpPr/>
          <p:nvPr/>
        </p:nvGrpSpPr>
        <p:grpSpPr>
          <a:xfrm>
            <a:off x="7068863" y="948411"/>
            <a:ext cx="703537" cy="72008"/>
            <a:chOff x="467544" y="2394040"/>
            <a:chExt cx="703537" cy="72008"/>
          </a:xfrm>
        </p:grpSpPr>
        <p:sp>
          <p:nvSpPr>
            <p:cNvPr id="14" name="Ellipse 13">
              <a:extLst>
                <a:ext uri="{FF2B5EF4-FFF2-40B4-BE49-F238E27FC236}">
                  <a16:creationId xmlns:a16="http://schemas.microsoft.com/office/drawing/2014/main" id="{20758031-85D6-061D-14F4-2AE881A433CE}"/>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806DB385-8FCC-0B03-DA53-FE9CB39C6928}"/>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3B316325-3FF1-6BC1-E4CD-FB62359371DA}"/>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C1834B77-10C9-1062-FBA4-E0CD5737E598}"/>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Tree>
    <p:extLst>
      <p:ext uri="{BB962C8B-B14F-4D97-AF65-F5344CB8AC3E}">
        <p14:creationId xmlns:p14="http://schemas.microsoft.com/office/powerpoint/2010/main" val="127782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A067B19-5C38-F34C-88B0-0C7ECBC0699F}"/>
              </a:ext>
            </a:extLst>
          </p:cNvPr>
          <p:cNvSpPr/>
          <p:nvPr/>
        </p:nvSpPr>
        <p:spPr bwMode="auto">
          <a:xfrm>
            <a:off x="0" y="0"/>
            <a:ext cx="9144000" cy="5143500"/>
          </a:xfrm>
          <a:prstGeom prst="rect">
            <a:avLst/>
          </a:prstGeom>
          <a:solidFill>
            <a:srgbClr val="346B0A"/>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3" name="Ellipse 12">
            <a:extLst>
              <a:ext uri="{FF2B5EF4-FFF2-40B4-BE49-F238E27FC236}">
                <a16:creationId xmlns:a16="http://schemas.microsoft.com/office/drawing/2014/main" id="{12E46BBA-CF5D-0448-B448-FB0A26F5B375}"/>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4" name="Rectangle : coins arrondis 13">
            <a:extLst>
              <a:ext uri="{FF2B5EF4-FFF2-40B4-BE49-F238E27FC236}">
                <a16:creationId xmlns:a16="http://schemas.microsoft.com/office/drawing/2014/main" id="{94EE043C-A08A-F945-9F22-301A3DCE27D2}"/>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5" name="Image 14">
            <a:extLst>
              <a:ext uri="{FF2B5EF4-FFF2-40B4-BE49-F238E27FC236}">
                <a16:creationId xmlns:a16="http://schemas.microsoft.com/office/drawing/2014/main" id="{8B67F89F-3900-D34D-8FD3-529C9671D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2" name="Espace réservé de la date 1">
            <a:extLst>
              <a:ext uri="{FF2B5EF4-FFF2-40B4-BE49-F238E27FC236}">
                <a16:creationId xmlns:a16="http://schemas.microsoft.com/office/drawing/2014/main" id="{AE74DC25-3998-3D49-8980-300C748ED2F7}"/>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EA131934-833C-2746-9D1B-97BD3FFCFF0E}"/>
              </a:ext>
            </a:extLst>
          </p:cNvPr>
          <p:cNvSpPr>
            <a:spLocks noGrp="1"/>
          </p:cNvSpPr>
          <p:nvPr>
            <p:ph type="ftr" sz="quarter" idx="11"/>
          </p:nvPr>
        </p:nvSpPr>
        <p:spPr/>
        <p:txBody>
          <a:bodyPr/>
          <a:lstStyle/>
          <a:p>
            <a:r>
              <a:rPr lang="fr-FR">
                <a:latin typeface="Arial"/>
                <a:cs typeface="Arial"/>
              </a:rPr>
              <a:t>Conférence de presse du Collectif Nouveaux Champs pour le “Zéro Résidu de Pesticides”</a:t>
            </a:r>
            <a:endParaRPr lang="fr-FR"/>
          </a:p>
        </p:txBody>
      </p:sp>
      <p:sp>
        <p:nvSpPr>
          <p:cNvPr id="4" name="Espace réservé du numéro de diapositive 3">
            <a:extLst>
              <a:ext uri="{FF2B5EF4-FFF2-40B4-BE49-F238E27FC236}">
                <a16:creationId xmlns:a16="http://schemas.microsoft.com/office/drawing/2014/main" id="{028D15F5-FA0D-8F4E-A4FB-181279AAA144}"/>
              </a:ext>
            </a:extLst>
          </p:cNvPr>
          <p:cNvSpPr>
            <a:spLocks noGrp="1"/>
          </p:cNvSpPr>
          <p:nvPr>
            <p:ph type="sldNum" sz="quarter" idx="12"/>
          </p:nvPr>
        </p:nvSpPr>
        <p:spPr/>
        <p:txBody>
          <a:bodyPr/>
          <a:lstStyle/>
          <a:p>
            <a:fld id="{92A23C4A-E48D-5640-B4C6-E7937792EB97}" type="slidenum">
              <a:rPr lang="fr-FR" smtClean="0"/>
              <a:pPr/>
              <a:t>39</a:t>
            </a:fld>
            <a:endParaRPr lang="fr-FR"/>
          </a:p>
        </p:txBody>
      </p:sp>
      <p:sp>
        <p:nvSpPr>
          <p:cNvPr id="22" name="Ellipse 21">
            <a:extLst>
              <a:ext uri="{FF2B5EF4-FFF2-40B4-BE49-F238E27FC236}">
                <a16:creationId xmlns:a16="http://schemas.microsoft.com/office/drawing/2014/main" id="{08500119-7C75-CE46-8FB3-7B7EC7BE415A}"/>
              </a:ext>
            </a:extLst>
          </p:cNvPr>
          <p:cNvSpPr/>
          <p:nvPr/>
        </p:nvSpPr>
        <p:spPr bwMode="auto">
          <a:xfrm>
            <a:off x="6400395" y="1957752"/>
            <a:ext cx="5235690" cy="5235690"/>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9" name="Rectangle 18">
            <a:extLst>
              <a:ext uri="{FF2B5EF4-FFF2-40B4-BE49-F238E27FC236}">
                <a16:creationId xmlns:a16="http://schemas.microsoft.com/office/drawing/2014/main" id="{70D622C1-2820-FF4B-864C-795C7E16DAE5}"/>
              </a:ext>
            </a:extLst>
          </p:cNvPr>
          <p:cNvSpPr/>
          <p:nvPr/>
        </p:nvSpPr>
        <p:spPr>
          <a:xfrm>
            <a:off x="1442699" y="2094850"/>
            <a:ext cx="6258602" cy="1537087"/>
          </a:xfrm>
          <a:prstGeom prst="rect">
            <a:avLst/>
          </a:prstGeom>
        </p:spPr>
        <p:txBody>
          <a:bodyPr wrap="square">
            <a:spAutoFit/>
          </a:bodyPr>
          <a:lstStyle/>
          <a:p>
            <a:pPr algn="ctr">
              <a:lnSpc>
                <a:spcPts val="3580"/>
              </a:lnSpc>
              <a:defRPr/>
            </a:pPr>
            <a:r>
              <a:rPr lang="fr-FR" sz="6000" b="1" dirty="0">
                <a:solidFill>
                  <a:schemeClr val="bg1"/>
                </a:solidFill>
                <a:latin typeface="+mj-lt"/>
                <a:cs typeface="Calibri" panose="020F0502020204030204" pitchFamily="34" charset="0"/>
              </a:rPr>
              <a:t>Des partenaires</a:t>
            </a:r>
          </a:p>
          <a:p>
            <a:pPr algn="ctr">
              <a:lnSpc>
                <a:spcPts val="3580"/>
              </a:lnSpc>
              <a:defRPr/>
            </a:pPr>
            <a:endParaRPr lang="fr-FR" sz="6000" b="1" dirty="0">
              <a:solidFill>
                <a:schemeClr val="bg1"/>
              </a:solidFill>
              <a:latin typeface="+mj-lt"/>
              <a:cs typeface="Calibri" panose="020F0502020204030204" pitchFamily="34" charset="0"/>
            </a:endParaRPr>
          </a:p>
          <a:p>
            <a:pPr algn="ctr">
              <a:lnSpc>
                <a:spcPts val="3580"/>
              </a:lnSpc>
              <a:defRPr/>
            </a:pPr>
            <a:r>
              <a:rPr lang="fr-FR" sz="6000" b="1" dirty="0">
                <a:solidFill>
                  <a:schemeClr val="bg1"/>
                </a:solidFill>
                <a:latin typeface="+mj-lt"/>
                <a:cs typeface="Calibri" panose="020F0502020204030204" pitchFamily="34" charset="0"/>
              </a:rPr>
              <a:t> pour avancer</a:t>
            </a:r>
          </a:p>
        </p:txBody>
      </p:sp>
    </p:spTree>
    <p:extLst>
      <p:ext uri="{BB962C8B-B14F-4D97-AF65-F5344CB8AC3E}">
        <p14:creationId xmlns:p14="http://schemas.microsoft.com/office/powerpoint/2010/main" val="146887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A3BCB5A0-DCFC-2544-9E4D-275134914851}"/>
              </a:ext>
            </a:extLst>
          </p:cNvPr>
          <p:cNvSpPr/>
          <p:nvPr/>
        </p:nvSpPr>
        <p:spPr bwMode="auto">
          <a:xfrm>
            <a:off x="5566000" y="2094850"/>
            <a:ext cx="6207305" cy="6207305"/>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9" name="Rectangle : coins arrondis 8">
            <a:extLst>
              <a:ext uri="{FF2B5EF4-FFF2-40B4-BE49-F238E27FC236}">
                <a16:creationId xmlns:a16="http://schemas.microsoft.com/office/drawing/2014/main" id="{1FDCC7B2-D30F-1243-BA9A-E59CA26182CC}"/>
              </a:ext>
            </a:extLst>
          </p:cNvPr>
          <p:cNvSpPr/>
          <p:nvPr/>
        </p:nvSpPr>
        <p:spPr bwMode="auto">
          <a:xfrm>
            <a:off x="-396552"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0" name="Ellipse 9">
            <a:extLst>
              <a:ext uri="{FF2B5EF4-FFF2-40B4-BE49-F238E27FC236}">
                <a16:creationId xmlns:a16="http://schemas.microsoft.com/office/drawing/2014/main" id="{2043F586-4E7E-7040-A628-F69DB9B003E2}"/>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1" name="Image 10">
            <a:extLst>
              <a:ext uri="{FF2B5EF4-FFF2-40B4-BE49-F238E27FC236}">
                <a16:creationId xmlns:a16="http://schemas.microsoft.com/office/drawing/2014/main" id="{9DA420A7-457E-AB4E-AA3B-E96DE7C31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07" y="131773"/>
            <a:ext cx="1916415" cy="1080120"/>
          </a:xfrm>
          <a:prstGeom prst="rect">
            <a:avLst/>
          </a:prstGeom>
        </p:spPr>
      </p:pic>
      <p:sp>
        <p:nvSpPr>
          <p:cNvPr id="12" name="Rectangle 11">
            <a:extLst>
              <a:ext uri="{FF2B5EF4-FFF2-40B4-BE49-F238E27FC236}">
                <a16:creationId xmlns:a16="http://schemas.microsoft.com/office/drawing/2014/main" id="{75F34C7D-9B02-EB42-BD0F-5724035A04F3}"/>
              </a:ext>
            </a:extLst>
          </p:cNvPr>
          <p:cNvSpPr/>
          <p:nvPr/>
        </p:nvSpPr>
        <p:spPr>
          <a:xfrm>
            <a:off x="2738466" y="285177"/>
            <a:ext cx="5953835" cy="515526"/>
          </a:xfrm>
          <a:prstGeom prst="rect">
            <a:avLst/>
          </a:prstGeom>
        </p:spPr>
        <p:txBody>
          <a:bodyPr wrap="square">
            <a:spAutoFit/>
          </a:bodyPr>
          <a:lstStyle/>
          <a:p>
            <a:pPr algn="ctr">
              <a:lnSpc>
                <a:spcPts val="3280"/>
              </a:lnSpc>
              <a:defRPr/>
            </a:pPr>
            <a:r>
              <a:rPr lang="fr-FR" sz="3400" b="1" dirty="0">
                <a:solidFill>
                  <a:srgbClr val="346B0A"/>
                </a:solidFill>
                <a:latin typeface="+mj-lt"/>
                <a:cs typeface="Calibri" panose="020F0502020204030204" pitchFamily="34" charset="0"/>
              </a:rPr>
              <a:t>LE LABEL EN 10 CHIFFRES</a:t>
            </a:r>
          </a:p>
        </p:txBody>
      </p:sp>
      <p:grpSp>
        <p:nvGrpSpPr>
          <p:cNvPr id="13" name="Groupe 12">
            <a:extLst>
              <a:ext uri="{FF2B5EF4-FFF2-40B4-BE49-F238E27FC236}">
                <a16:creationId xmlns:a16="http://schemas.microsoft.com/office/drawing/2014/main" id="{15FFB4D7-316B-A245-A45E-936770C79458}"/>
              </a:ext>
            </a:extLst>
          </p:cNvPr>
          <p:cNvGrpSpPr/>
          <p:nvPr/>
        </p:nvGrpSpPr>
        <p:grpSpPr>
          <a:xfrm>
            <a:off x="5147918" y="889009"/>
            <a:ext cx="703537" cy="72008"/>
            <a:chOff x="467544" y="2394040"/>
            <a:chExt cx="703537" cy="72008"/>
          </a:xfrm>
        </p:grpSpPr>
        <p:sp>
          <p:nvSpPr>
            <p:cNvPr id="14" name="Ellipse 13">
              <a:extLst>
                <a:ext uri="{FF2B5EF4-FFF2-40B4-BE49-F238E27FC236}">
                  <a16:creationId xmlns:a16="http://schemas.microsoft.com/office/drawing/2014/main" id="{878834AF-17F2-7541-A5BE-4AA1A7D72AE7}"/>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625CA46F-1D45-874F-9E5D-1B14242B03A4}"/>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7E880B19-465F-B04E-97FF-843893D57BD6}"/>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Ellipse 16">
              <a:extLst>
                <a:ext uri="{FF2B5EF4-FFF2-40B4-BE49-F238E27FC236}">
                  <a16:creationId xmlns:a16="http://schemas.microsoft.com/office/drawing/2014/main" id="{DCF92C4C-206F-A24A-A6F2-DBCED2C6FB8B}"/>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grpSp>
        <p:nvGrpSpPr>
          <p:cNvPr id="6" name="Groupe 5">
            <a:extLst>
              <a:ext uri="{FF2B5EF4-FFF2-40B4-BE49-F238E27FC236}">
                <a16:creationId xmlns:a16="http://schemas.microsoft.com/office/drawing/2014/main" id="{7AA9A3BF-6E71-4A4D-BA7A-8F889B6009AC}"/>
              </a:ext>
            </a:extLst>
          </p:cNvPr>
          <p:cNvGrpSpPr/>
          <p:nvPr/>
        </p:nvGrpSpPr>
        <p:grpSpPr>
          <a:xfrm>
            <a:off x="461054" y="1570549"/>
            <a:ext cx="1440000" cy="1440000"/>
            <a:chOff x="454597" y="1589840"/>
            <a:chExt cx="1440000" cy="1440000"/>
          </a:xfrm>
        </p:grpSpPr>
        <p:sp>
          <p:nvSpPr>
            <p:cNvPr id="7" name="Ellipse 6">
              <a:extLst>
                <a:ext uri="{FF2B5EF4-FFF2-40B4-BE49-F238E27FC236}">
                  <a16:creationId xmlns:a16="http://schemas.microsoft.com/office/drawing/2014/main" id="{87EDECB4-2636-744B-B84C-F7631098B315}"/>
                </a:ext>
              </a:extLst>
            </p:cNvPr>
            <p:cNvSpPr>
              <a:spLocks noChangeAspect="1"/>
            </p:cNvSpPr>
            <p:nvPr/>
          </p:nvSpPr>
          <p:spPr bwMode="auto">
            <a:xfrm>
              <a:off x="454597" y="1589840"/>
              <a:ext cx="1440000" cy="144000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8" name="Rectangle 17">
              <a:extLst>
                <a:ext uri="{FF2B5EF4-FFF2-40B4-BE49-F238E27FC236}">
                  <a16:creationId xmlns:a16="http://schemas.microsoft.com/office/drawing/2014/main" id="{CF34F964-AC11-CC43-BA57-D0C74074E000}"/>
                </a:ext>
              </a:extLst>
            </p:cNvPr>
            <p:cNvSpPr/>
            <p:nvPr/>
          </p:nvSpPr>
          <p:spPr>
            <a:xfrm>
              <a:off x="509891" y="1927158"/>
              <a:ext cx="1328620" cy="492314"/>
            </a:xfrm>
            <a:prstGeom prst="rect">
              <a:avLst/>
            </a:prstGeom>
          </p:spPr>
          <p:txBody>
            <a:bodyPr wrap="square">
              <a:spAutoFit/>
            </a:bodyPr>
            <a:lstStyle/>
            <a:p>
              <a:pPr algn="ctr">
                <a:lnSpc>
                  <a:spcPts val="2900"/>
                </a:lnSpc>
                <a:defRPr/>
              </a:pPr>
              <a:r>
                <a:rPr lang="fr-FR" sz="4000" b="1" spc="70">
                  <a:solidFill>
                    <a:srgbClr val="346B0A"/>
                  </a:solidFill>
                  <a:latin typeface="Trade Gothic LT Std Cn" panose="020B0606020502020204" pitchFamily="34" charset="77"/>
                  <a:cs typeface="Franklin Gothic Book"/>
                </a:rPr>
                <a:t>600</a:t>
              </a:r>
            </a:p>
          </p:txBody>
        </p:sp>
        <p:sp>
          <p:nvSpPr>
            <p:cNvPr id="26" name="Rectangle 25">
              <a:extLst>
                <a:ext uri="{FF2B5EF4-FFF2-40B4-BE49-F238E27FC236}">
                  <a16:creationId xmlns:a16="http://schemas.microsoft.com/office/drawing/2014/main" id="{DF400B36-C10F-D441-A56B-7273739ACE07}"/>
                </a:ext>
              </a:extLst>
            </p:cNvPr>
            <p:cNvSpPr/>
            <p:nvPr/>
          </p:nvSpPr>
          <p:spPr>
            <a:xfrm>
              <a:off x="480574" y="2347241"/>
              <a:ext cx="1387253" cy="430887"/>
            </a:xfrm>
            <a:prstGeom prst="rect">
              <a:avLst/>
            </a:prstGeom>
          </p:spPr>
          <p:txBody>
            <a:bodyPr wrap="square">
              <a:spAutoFit/>
            </a:bodyPr>
            <a:lstStyle/>
            <a:p>
              <a:pPr algn="ctr">
                <a:defRPr/>
              </a:pPr>
              <a:r>
                <a:rPr lang="fr-FR" sz="1100" b="1" dirty="0">
                  <a:solidFill>
                    <a:schemeClr val="bg1"/>
                  </a:solidFill>
                  <a:latin typeface="Trade Gothic LT Std Cn" panose="020B0606020502020204" pitchFamily="34" charset="77"/>
                  <a:cs typeface="Franklin Gothic Book"/>
                </a:rPr>
                <a:t>PRODUCTEURS ENGAGÉS</a:t>
              </a:r>
            </a:p>
          </p:txBody>
        </p:sp>
      </p:grpSp>
      <p:grpSp>
        <p:nvGrpSpPr>
          <p:cNvPr id="19" name="Groupe 18">
            <a:extLst>
              <a:ext uri="{FF2B5EF4-FFF2-40B4-BE49-F238E27FC236}">
                <a16:creationId xmlns:a16="http://schemas.microsoft.com/office/drawing/2014/main" id="{B67D6F7E-0D72-4B00-85E1-6B912D02BB08}"/>
              </a:ext>
            </a:extLst>
          </p:cNvPr>
          <p:cNvGrpSpPr/>
          <p:nvPr/>
        </p:nvGrpSpPr>
        <p:grpSpPr>
          <a:xfrm>
            <a:off x="2055081" y="1569556"/>
            <a:ext cx="1440000" cy="1440000"/>
            <a:chOff x="2110642" y="1589840"/>
            <a:chExt cx="1440000" cy="1440000"/>
          </a:xfrm>
        </p:grpSpPr>
        <p:sp>
          <p:nvSpPr>
            <p:cNvPr id="5" name="Ellipse 4">
              <a:extLst>
                <a:ext uri="{FF2B5EF4-FFF2-40B4-BE49-F238E27FC236}">
                  <a16:creationId xmlns:a16="http://schemas.microsoft.com/office/drawing/2014/main" id="{2B9F5741-3049-8E4D-937C-45EA7EDA5A79}"/>
                </a:ext>
              </a:extLst>
            </p:cNvPr>
            <p:cNvSpPr>
              <a:spLocks noChangeAspect="1"/>
            </p:cNvSpPr>
            <p:nvPr/>
          </p:nvSpPr>
          <p:spPr bwMode="auto">
            <a:xfrm>
              <a:off x="2110642" y="1589840"/>
              <a:ext cx="1440000" cy="144000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4" name="Rectangle 23">
              <a:extLst>
                <a:ext uri="{FF2B5EF4-FFF2-40B4-BE49-F238E27FC236}">
                  <a16:creationId xmlns:a16="http://schemas.microsoft.com/office/drawing/2014/main" id="{D0E5D451-5B2F-9542-A823-294A498C7BA3}"/>
                </a:ext>
              </a:extLst>
            </p:cNvPr>
            <p:cNvSpPr/>
            <p:nvPr/>
          </p:nvSpPr>
          <p:spPr>
            <a:xfrm>
              <a:off x="2166207" y="1919977"/>
              <a:ext cx="1328620" cy="485261"/>
            </a:xfrm>
            <a:prstGeom prst="rect">
              <a:avLst/>
            </a:prstGeom>
          </p:spPr>
          <p:txBody>
            <a:bodyPr wrap="square">
              <a:spAutoFit/>
            </a:bodyPr>
            <a:lstStyle/>
            <a:p>
              <a:pPr algn="ctr">
                <a:lnSpc>
                  <a:spcPts val="2900"/>
                </a:lnSpc>
                <a:defRPr/>
              </a:pPr>
              <a:r>
                <a:rPr lang="fr-FR" sz="4000" b="1" spc="70">
                  <a:solidFill>
                    <a:srgbClr val="346B0A"/>
                  </a:solidFill>
                  <a:latin typeface="Trade Gothic LT Std Cn" panose="020B0606020502020204" pitchFamily="34" charset="77"/>
                  <a:cs typeface="Franklin Gothic Book"/>
                </a:rPr>
                <a:t>36</a:t>
              </a:r>
            </a:p>
          </p:txBody>
        </p:sp>
        <p:sp>
          <p:nvSpPr>
            <p:cNvPr id="27" name="Rectangle 26">
              <a:extLst>
                <a:ext uri="{FF2B5EF4-FFF2-40B4-BE49-F238E27FC236}">
                  <a16:creationId xmlns:a16="http://schemas.microsoft.com/office/drawing/2014/main" id="{2B9D5477-17B9-9346-BA68-628B63AA086F}"/>
                </a:ext>
              </a:extLst>
            </p:cNvPr>
            <p:cNvSpPr/>
            <p:nvPr/>
          </p:nvSpPr>
          <p:spPr>
            <a:xfrm>
              <a:off x="2149591" y="2349289"/>
              <a:ext cx="1387253" cy="430887"/>
            </a:xfrm>
            <a:prstGeom prst="rect">
              <a:avLst/>
            </a:prstGeom>
          </p:spPr>
          <p:txBody>
            <a:bodyPr wrap="square">
              <a:spAutoFit/>
            </a:bodyPr>
            <a:lstStyle/>
            <a:p>
              <a:pPr algn="ctr">
                <a:defRPr/>
              </a:pPr>
              <a:r>
                <a:rPr lang="fr-FR" sz="1100" b="1" dirty="0">
                  <a:solidFill>
                    <a:schemeClr val="bg1"/>
                  </a:solidFill>
                  <a:latin typeface="Trade Gothic LT Std Cn" panose="020B0606020502020204" pitchFamily="34" charset="77"/>
                  <a:cs typeface="Franklin Gothic Book"/>
                </a:rPr>
                <a:t>ALIMENTS LABELLISÉS </a:t>
              </a:r>
            </a:p>
          </p:txBody>
        </p:sp>
      </p:grpSp>
      <p:grpSp>
        <p:nvGrpSpPr>
          <p:cNvPr id="21" name="Groupe 20">
            <a:extLst>
              <a:ext uri="{FF2B5EF4-FFF2-40B4-BE49-F238E27FC236}">
                <a16:creationId xmlns:a16="http://schemas.microsoft.com/office/drawing/2014/main" id="{661B8597-BB81-450D-BB7B-CD6B0A808DA2}"/>
              </a:ext>
            </a:extLst>
          </p:cNvPr>
          <p:cNvGrpSpPr/>
          <p:nvPr/>
        </p:nvGrpSpPr>
        <p:grpSpPr>
          <a:xfrm>
            <a:off x="5504906" y="1569556"/>
            <a:ext cx="1440000" cy="1440000"/>
            <a:chOff x="8077246" y="378204"/>
            <a:chExt cx="1440000" cy="1440000"/>
          </a:xfrm>
        </p:grpSpPr>
        <p:sp>
          <p:nvSpPr>
            <p:cNvPr id="34" name="Ellipse 33">
              <a:extLst>
                <a:ext uri="{FF2B5EF4-FFF2-40B4-BE49-F238E27FC236}">
                  <a16:creationId xmlns:a16="http://schemas.microsoft.com/office/drawing/2014/main" id="{026C19C9-060F-B042-947B-C284D781BCA9}"/>
                </a:ext>
              </a:extLst>
            </p:cNvPr>
            <p:cNvSpPr>
              <a:spLocks noChangeAspect="1"/>
            </p:cNvSpPr>
            <p:nvPr/>
          </p:nvSpPr>
          <p:spPr bwMode="auto">
            <a:xfrm>
              <a:off x="8077246" y="378204"/>
              <a:ext cx="1440000" cy="144000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42" name="Rectangle 41">
              <a:extLst>
                <a:ext uri="{FF2B5EF4-FFF2-40B4-BE49-F238E27FC236}">
                  <a16:creationId xmlns:a16="http://schemas.microsoft.com/office/drawing/2014/main" id="{65E221FC-0641-0346-AB63-3E855D25BAFC}"/>
                </a:ext>
              </a:extLst>
            </p:cNvPr>
            <p:cNvSpPr/>
            <p:nvPr/>
          </p:nvSpPr>
          <p:spPr>
            <a:xfrm>
              <a:off x="8134898" y="1103910"/>
              <a:ext cx="1328621" cy="430887"/>
            </a:xfrm>
            <a:prstGeom prst="rect">
              <a:avLst/>
            </a:prstGeom>
          </p:spPr>
          <p:txBody>
            <a:bodyPr wrap="square">
              <a:spAutoFit/>
            </a:bodyPr>
            <a:lstStyle/>
            <a:p>
              <a:pPr algn="ctr">
                <a:defRPr/>
              </a:pPr>
              <a:r>
                <a:rPr lang="fr-FR" sz="1100" b="1" dirty="0">
                  <a:solidFill>
                    <a:schemeClr val="bg1"/>
                  </a:solidFill>
                  <a:latin typeface="Trade Gothic LT Std Cn" panose="020B0606020502020204" pitchFamily="34" charset="77"/>
                  <a:cs typeface="Franklin Gothic Book"/>
                </a:rPr>
                <a:t>D’EVOLUTION DU CA EN 2021 vs 2020</a:t>
              </a:r>
            </a:p>
          </p:txBody>
        </p:sp>
        <p:sp>
          <p:nvSpPr>
            <p:cNvPr id="43" name="Rectangle 42">
              <a:extLst>
                <a:ext uri="{FF2B5EF4-FFF2-40B4-BE49-F238E27FC236}">
                  <a16:creationId xmlns:a16="http://schemas.microsoft.com/office/drawing/2014/main" id="{7921C622-7F2E-3D4E-99C9-53F063B05940}"/>
                </a:ext>
              </a:extLst>
            </p:cNvPr>
            <p:cNvSpPr/>
            <p:nvPr/>
          </p:nvSpPr>
          <p:spPr>
            <a:xfrm>
              <a:off x="8161191" y="695439"/>
              <a:ext cx="1328620" cy="506677"/>
            </a:xfrm>
            <a:prstGeom prst="rect">
              <a:avLst/>
            </a:prstGeom>
          </p:spPr>
          <p:txBody>
            <a:bodyPr wrap="square" lIns="91440" tIns="45720" rIns="91440" bIns="45720" anchor="t">
              <a:spAutoFit/>
            </a:bodyPr>
            <a:lstStyle/>
            <a:p>
              <a:pPr algn="ctr">
                <a:lnSpc>
                  <a:spcPts val="2900"/>
                </a:lnSpc>
                <a:defRPr/>
              </a:pPr>
              <a:r>
                <a:rPr lang="fr-FR" sz="4000" b="1" spc="70" dirty="0">
                  <a:solidFill>
                    <a:srgbClr val="346B0A"/>
                  </a:solidFill>
                  <a:latin typeface="Trade Gothic LT Std Cn"/>
                  <a:ea typeface="ＭＳ Ｐゴシック"/>
                  <a:cs typeface="Franklin Gothic Book"/>
                </a:rPr>
                <a:t>+9%</a:t>
              </a:r>
            </a:p>
          </p:txBody>
        </p:sp>
      </p:grpSp>
      <p:grpSp>
        <p:nvGrpSpPr>
          <p:cNvPr id="29" name="Groupe 28">
            <a:extLst>
              <a:ext uri="{FF2B5EF4-FFF2-40B4-BE49-F238E27FC236}">
                <a16:creationId xmlns:a16="http://schemas.microsoft.com/office/drawing/2014/main" id="{D76A3AB3-BB51-4A83-96AE-0CCDE685D799}"/>
              </a:ext>
            </a:extLst>
          </p:cNvPr>
          <p:cNvGrpSpPr/>
          <p:nvPr/>
        </p:nvGrpSpPr>
        <p:grpSpPr>
          <a:xfrm>
            <a:off x="380119" y="3194855"/>
            <a:ext cx="1542883" cy="1440000"/>
            <a:chOff x="3824511" y="3226876"/>
            <a:chExt cx="1542883" cy="1440000"/>
          </a:xfrm>
        </p:grpSpPr>
        <p:sp>
          <p:nvSpPr>
            <p:cNvPr id="35" name="Ellipse 34">
              <a:extLst>
                <a:ext uri="{FF2B5EF4-FFF2-40B4-BE49-F238E27FC236}">
                  <a16:creationId xmlns:a16="http://schemas.microsoft.com/office/drawing/2014/main" id="{EA21E251-E802-A349-8547-3BE16F1DCFCD}"/>
                </a:ext>
              </a:extLst>
            </p:cNvPr>
            <p:cNvSpPr>
              <a:spLocks noChangeAspect="1"/>
            </p:cNvSpPr>
            <p:nvPr/>
          </p:nvSpPr>
          <p:spPr bwMode="auto">
            <a:xfrm>
              <a:off x="3852581" y="3226876"/>
              <a:ext cx="1440000" cy="144000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44" name="Rectangle 43">
              <a:extLst>
                <a:ext uri="{FF2B5EF4-FFF2-40B4-BE49-F238E27FC236}">
                  <a16:creationId xmlns:a16="http://schemas.microsoft.com/office/drawing/2014/main" id="{A7A643A5-FA45-564D-A43D-ACA8F8BE8BAB}"/>
                </a:ext>
              </a:extLst>
            </p:cNvPr>
            <p:cNvSpPr/>
            <p:nvPr/>
          </p:nvSpPr>
          <p:spPr>
            <a:xfrm>
              <a:off x="3824511" y="3927401"/>
              <a:ext cx="1542883" cy="577081"/>
            </a:xfrm>
            <a:prstGeom prst="rect">
              <a:avLst/>
            </a:prstGeom>
          </p:spPr>
          <p:txBody>
            <a:bodyPr wrap="square" lIns="91440" tIns="45720" rIns="91440" bIns="45720" anchor="t">
              <a:spAutoFit/>
            </a:bodyPr>
            <a:lstStyle/>
            <a:p>
              <a:pPr algn="ctr">
                <a:defRPr/>
              </a:pPr>
              <a:r>
                <a:rPr lang="fr-FR" sz="1050" b="1" dirty="0">
                  <a:solidFill>
                    <a:schemeClr val="bg1"/>
                  </a:solidFill>
                  <a:latin typeface="Trade Gothic LT Std Cn"/>
                  <a:ea typeface="ＭＳ Ｐゴシック"/>
                  <a:cs typeface="Franklin Gothic Book"/>
                </a:rPr>
                <a:t>DES FOYERS FRANÇAIS</a:t>
              </a:r>
            </a:p>
            <a:p>
              <a:pPr algn="ctr">
                <a:defRPr/>
              </a:pPr>
              <a:r>
                <a:rPr lang="fr-FR" sz="1050" b="1" dirty="0">
                  <a:solidFill>
                    <a:schemeClr val="bg1"/>
                  </a:solidFill>
                  <a:latin typeface="Trade Gothic LT Std Cn"/>
                  <a:ea typeface="ＭＳ Ｐゴシック"/>
                  <a:cs typeface="Franklin Gothic Book"/>
                </a:rPr>
                <a:t>ONT ACHETÉ UN </a:t>
              </a:r>
              <a:endParaRPr lang="fr-FR" sz="1050" b="1" dirty="0">
                <a:solidFill>
                  <a:schemeClr val="bg1"/>
                </a:solidFill>
                <a:latin typeface="Trade Gothic LT Std Cn" panose="020B0606020502020204" pitchFamily="34" charset="77"/>
                <a:cs typeface="Franklin Gothic Book"/>
              </a:endParaRPr>
            </a:p>
            <a:p>
              <a:pPr algn="ctr">
                <a:defRPr/>
              </a:pPr>
              <a:r>
                <a:rPr lang="fr-FR" sz="1050" b="1" dirty="0">
                  <a:solidFill>
                    <a:schemeClr val="bg1"/>
                  </a:solidFill>
                  <a:latin typeface="Trade Gothic LT Std Cn"/>
                  <a:ea typeface="ＭＳ Ｐゴシック"/>
                  <a:cs typeface="Franklin Gothic Book"/>
                </a:rPr>
                <a:t>PRODUIT ZRP</a:t>
              </a:r>
            </a:p>
          </p:txBody>
        </p:sp>
        <p:sp>
          <p:nvSpPr>
            <p:cNvPr id="45" name="Rectangle 44">
              <a:extLst>
                <a:ext uri="{FF2B5EF4-FFF2-40B4-BE49-F238E27FC236}">
                  <a16:creationId xmlns:a16="http://schemas.microsoft.com/office/drawing/2014/main" id="{15528BC2-A17E-6044-9C39-059D06E49DF8}"/>
                </a:ext>
              </a:extLst>
            </p:cNvPr>
            <p:cNvSpPr/>
            <p:nvPr/>
          </p:nvSpPr>
          <p:spPr>
            <a:xfrm>
              <a:off x="3910537" y="3548091"/>
              <a:ext cx="1328620" cy="492314"/>
            </a:xfrm>
            <a:prstGeom prst="rect">
              <a:avLst/>
            </a:prstGeom>
          </p:spPr>
          <p:txBody>
            <a:bodyPr wrap="square">
              <a:spAutoFit/>
            </a:bodyPr>
            <a:lstStyle/>
            <a:p>
              <a:pPr algn="ctr">
                <a:lnSpc>
                  <a:spcPts val="2900"/>
                </a:lnSpc>
                <a:defRPr/>
              </a:pPr>
              <a:r>
                <a:rPr lang="fr-FR" sz="4000" b="1" spc="70" dirty="0">
                  <a:solidFill>
                    <a:srgbClr val="346B0A"/>
                  </a:solidFill>
                  <a:latin typeface="Trade Gothic LT Std Cn" panose="020B0606020502020204" pitchFamily="34" charset="77"/>
                  <a:cs typeface="Franklin Gothic Book"/>
                </a:rPr>
                <a:t>1/4</a:t>
              </a:r>
              <a:endParaRPr lang="fr-FR" sz="3200" b="1" spc="70" dirty="0">
                <a:solidFill>
                  <a:srgbClr val="346B0A"/>
                </a:solidFill>
                <a:latin typeface="Trade Gothic LT Std Cn" panose="020B0606020502020204" pitchFamily="34" charset="77"/>
                <a:cs typeface="Franklin Gothic Book"/>
              </a:endParaRPr>
            </a:p>
          </p:txBody>
        </p:sp>
      </p:grpSp>
      <p:sp>
        <p:nvSpPr>
          <p:cNvPr id="4" name="Espace réservé du numéro de diapositive 3">
            <a:extLst>
              <a:ext uri="{FF2B5EF4-FFF2-40B4-BE49-F238E27FC236}">
                <a16:creationId xmlns:a16="http://schemas.microsoft.com/office/drawing/2014/main" id="{C3F8D903-AEC5-0B4F-8A4F-F26939B2C6C5}"/>
              </a:ext>
            </a:extLst>
          </p:cNvPr>
          <p:cNvSpPr>
            <a:spLocks noGrp="1"/>
          </p:cNvSpPr>
          <p:nvPr>
            <p:ph type="sldNum" sz="quarter" idx="12"/>
          </p:nvPr>
        </p:nvSpPr>
        <p:spPr/>
        <p:txBody>
          <a:bodyPr/>
          <a:lstStyle/>
          <a:p>
            <a:fld id="{92A23C4A-E48D-5640-B4C6-E7937792EB97}" type="slidenum">
              <a:rPr lang="fr-FR" smtClean="0"/>
              <a:pPr/>
              <a:t>4</a:t>
            </a:fld>
            <a:endParaRPr lang="fr-FR"/>
          </a:p>
        </p:txBody>
      </p:sp>
      <p:grpSp>
        <p:nvGrpSpPr>
          <p:cNvPr id="28" name="Groupe 27">
            <a:extLst>
              <a:ext uri="{FF2B5EF4-FFF2-40B4-BE49-F238E27FC236}">
                <a16:creationId xmlns:a16="http://schemas.microsoft.com/office/drawing/2014/main" id="{F97F4D68-3507-47E6-975D-E86ABAE5C30E}"/>
              </a:ext>
            </a:extLst>
          </p:cNvPr>
          <p:cNvGrpSpPr/>
          <p:nvPr/>
        </p:nvGrpSpPr>
        <p:grpSpPr>
          <a:xfrm>
            <a:off x="3782010" y="1569556"/>
            <a:ext cx="1440000" cy="1440000"/>
            <a:chOff x="5556519" y="3223907"/>
            <a:chExt cx="1440000" cy="1440000"/>
          </a:xfrm>
        </p:grpSpPr>
        <p:sp>
          <p:nvSpPr>
            <p:cNvPr id="53" name="Ellipse 52">
              <a:extLst>
                <a:ext uri="{FF2B5EF4-FFF2-40B4-BE49-F238E27FC236}">
                  <a16:creationId xmlns:a16="http://schemas.microsoft.com/office/drawing/2014/main" id="{720A6CB5-1EAE-4D06-BFC3-73ACBB1ACD65}"/>
                </a:ext>
              </a:extLst>
            </p:cNvPr>
            <p:cNvSpPr>
              <a:spLocks noChangeAspect="1"/>
            </p:cNvSpPr>
            <p:nvPr/>
          </p:nvSpPr>
          <p:spPr bwMode="auto">
            <a:xfrm>
              <a:off x="5556519" y="3223907"/>
              <a:ext cx="1440000" cy="144000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54" name="Rectangle 53">
              <a:extLst>
                <a:ext uri="{FF2B5EF4-FFF2-40B4-BE49-F238E27FC236}">
                  <a16:creationId xmlns:a16="http://schemas.microsoft.com/office/drawing/2014/main" id="{0A394C53-9E82-45DB-BBCC-CE11093CBA94}"/>
                </a:ext>
              </a:extLst>
            </p:cNvPr>
            <p:cNvSpPr/>
            <p:nvPr/>
          </p:nvSpPr>
          <p:spPr>
            <a:xfrm>
              <a:off x="5588980" y="3952120"/>
              <a:ext cx="1352845" cy="707886"/>
            </a:xfrm>
            <a:prstGeom prst="rect">
              <a:avLst/>
            </a:prstGeom>
          </p:spPr>
          <p:txBody>
            <a:bodyPr wrap="square" lIns="91440" tIns="45720" rIns="91440" bIns="45720" anchor="t">
              <a:spAutoFit/>
            </a:bodyPr>
            <a:lstStyle/>
            <a:p>
              <a:pPr algn="ctr">
                <a:defRPr/>
              </a:pPr>
              <a:r>
                <a:rPr lang="fr-FR" sz="1000" b="1" dirty="0">
                  <a:solidFill>
                    <a:schemeClr val="bg1"/>
                  </a:solidFill>
                  <a:latin typeface="Trade Gothic LT Std Cn"/>
                  <a:ea typeface="ＭＳ Ｐゴシック"/>
                  <a:cs typeface="Franklin Gothic Book"/>
                </a:rPr>
                <a:t>F&amp;L FRAIS, SURGELÉS, FRUITS SECS, BOISSONS, VINS, PÂTES</a:t>
              </a:r>
            </a:p>
          </p:txBody>
        </p:sp>
        <p:sp>
          <p:nvSpPr>
            <p:cNvPr id="55" name="Rectangle 54">
              <a:extLst>
                <a:ext uri="{FF2B5EF4-FFF2-40B4-BE49-F238E27FC236}">
                  <a16:creationId xmlns:a16="http://schemas.microsoft.com/office/drawing/2014/main" id="{22A622BA-8152-4072-80A0-14EBCAB1D314}"/>
                </a:ext>
              </a:extLst>
            </p:cNvPr>
            <p:cNvSpPr/>
            <p:nvPr/>
          </p:nvSpPr>
          <p:spPr>
            <a:xfrm>
              <a:off x="5604179" y="3230139"/>
              <a:ext cx="1328620" cy="824393"/>
            </a:xfrm>
            <a:prstGeom prst="rect">
              <a:avLst/>
            </a:prstGeom>
          </p:spPr>
          <p:txBody>
            <a:bodyPr wrap="square" lIns="91440" tIns="45720" rIns="91440" bIns="45720" anchor="t">
              <a:spAutoFit/>
            </a:bodyPr>
            <a:lstStyle/>
            <a:p>
              <a:pPr algn="ctr">
                <a:lnSpc>
                  <a:spcPts val="2900"/>
                </a:lnSpc>
                <a:defRPr/>
              </a:pPr>
              <a:r>
                <a:rPr lang="fr-FR" sz="2800" b="1" spc="70" dirty="0">
                  <a:solidFill>
                    <a:srgbClr val="346B0A"/>
                  </a:solidFill>
                  <a:latin typeface="Trade Gothic LT Std Cn"/>
                  <a:ea typeface="ＭＳ Ｐゴシック"/>
                  <a:cs typeface="Franklin Gothic Book"/>
                </a:rPr>
                <a:t>6</a:t>
              </a:r>
            </a:p>
            <a:p>
              <a:pPr algn="ctr">
                <a:lnSpc>
                  <a:spcPts val="2900"/>
                </a:lnSpc>
                <a:defRPr/>
              </a:pPr>
              <a:r>
                <a:rPr lang="fr-FR" sz="2400" b="1" spc="70" dirty="0">
                  <a:solidFill>
                    <a:srgbClr val="346B0A"/>
                  </a:solidFill>
                  <a:latin typeface="Trade Gothic LT Std Cn"/>
                  <a:ea typeface="ＭＳ Ｐゴシック"/>
                  <a:cs typeface="Franklin Gothic Book"/>
                </a:rPr>
                <a:t>RAYONS</a:t>
              </a:r>
            </a:p>
          </p:txBody>
        </p:sp>
      </p:grpSp>
      <p:grpSp>
        <p:nvGrpSpPr>
          <p:cNvPr id="3" name="Groupe 2">
            <a:extLst>
              <a:ext uri="{FF2B5EF4-FFF2-40B4-BE49-F238E27FC236}">
                <a16:creationId xmlns:a16="http://schemas.microsoft.com/office/drawing/2014/main" id="{5D859A81-8743-4460-96CE-88E5071E3DAD}"/>
              </a:ext>
            </a:extLst>
          </p:cNvPr>
          <p:cNvGrpSpPr/>
          <p:nvPr/>
        </p:nvGrpSpPr>
        <p:grpSpPr>
          <a:xfrm>
            <a:off x="3773980" y="3209315"/>
            <a:ext cx="1440000" cy="1440000"/>
            <a:chOff x="453600" y="3225067"/>
            <a:chExt cx="1440000" cy="1440000"/>
          </a:xfrm>
        </p:grpSpPr>
        <p:sp>
          <p:nvSpPr>
            <p:cNvPr id="56" name="Ellipse 55">
              <a:extLst>
                <a:ext uri="{FF2B5EF4-FFF2-40B4-BE49-F238E27FC236}">
                  <a16:creationId xmlns:a16="http://schemas.microsoft.com/office/drawing/2014/main" id="{EDB02F03-DEAA-44F7-B4CF-9CBBD40A7372}"/>
                </a:ext>
              </a:extLst>
            </p:cNvPr>
            <p:cNvSpPr>
              <a:spLocks noChangeAspect="1"/>
            </p:cNvSpPr>
            <p:nvPr/>
          </p:nvSpPr>
          <p:spPr bwMode="auto">
            <a:xfrm>
              <a:off x="453600" y="3225067"/>
              <a:ext cx="1440000" cy="144000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57" name="Rectangle 56">
              <a:extLst>
                <a:ext uri="{FF2B5EF4-FFF2-40B4-BE49-F238E27FC236}">
                  <a16:creationId xmlns:a16="http://schemas.microsoft.com/office/drawing/2014/main" id="{3D04964A-7DAF-4F6F-9DBF-5543CA9FCFF7}"/>
                </a:ext>
              </a:extLst>
            </p:cNvPr>
            <p:cNvSpPr/>
            <p:nvPr/>
          </p:nvSpPr>
          <p:spPr>
            <a:xfrm>
              <a:off x="511087" y="3928121"/>
              <a:ext cx="1328621" cy="430887"/>
            </a:xfrm>
            <a:prstGeom prst="rect">
              <a:avLst/>
            </a:prstGeom>
          </p:spPr>
          <p:txBody>
            <a:bodyPr wrap="square" lIns="91440" tIns="45720" rIns="91440" bIns="45720" anchor="t">
              <a:spAutoFit/>
            </a:bodyPr>
            <a:lstStyle/>
            <a:p>
              <a:pPr algn="ctr">
                <a:defRPr/>
              </a:pPr>
              <a:r>
                <a:rPr lang="fr-FR" sz="1100" b="1" dirty="0">
                  <a:solidFill>
                    <a:schemeClr val="bg1"/>
                  </a:solidFill>
                  <a:latin typeface="Trade Gothic LT Std Cn"/>
                  <a:ea typeface="ＭＳ Ｐゴシック"/>
                  <a:cs typeface="Franklin Gothic Book"/>
                </a:rPr>
                <a:t>ANALYSES R</a:t>
              </a:r>
              <a:r>
                <a:rPr lang="fr-FR" sz="1100" b="1" dirty="0">
                  <a:solidFill>
                    <a:schemeClr val="bg1"/>
                  </a:solidFill>
                  <a:latin typeface="Trade Gothic LT Std Cn" panose="020B0606020502020204" pitchFamily="34" charset="77"/>
                  <a:cs typeface="Franklin Gothic Book"/>
                </a:rPr>
                <a:t>ÉSIDUS</a:t>
              </a:r>
              <a:r>
                <a:rPr lang="fr-FR" sz="1100" b="1" dirty="0">
                  <a:solidFill>
                    <a:schemeClr val="bg1"/>
                  </a:solidFill>
                  <a:latin typeface="Trade Gothic LT Std Cn"/>
                  <a:ea typeface="ＭＳ Ｐゴシック"/>
                  <a:cs typeface="Franklin Gothic Book"/>
                </a:rPr>
                <a:t> PAR AN</a:t>
              </a:r>
            </a:p>
          </p:txBody>
        </p:sp>
        <p:sp>
          <p:nvSpPr>
            <p:cNvPr id="58" name="Rectangle 57">
              <a:extLst>
                <a:ext uri="{FF2B5EF4-FFF2-40B4-BE49-F238E27FC236}">
                  <a16:creationId xmlns:a16="http://schemas.microsoft.com/office/drawing/2014/main" id="{22445977-EF64-407B-A66D-7A300B93D1AD}"/>
                </a:ext>
              </a:extLst>
            </p:cNvPr>
            <p:cNvSpPr/>
            <p:nvPr/>
          </p:nvSpPr>
          <p:spPr>
            <a:xfrm>
              <a:off x="511087" y="3589928"/>
              <a:ext cx="1328620" cy="485261"/>
            </a:xfrm>
            <a:prstGeom prst="rect">
              <a:avLst/>
            </a:prstGeom>
          </p:spPr>
          <p:txBody>
            <a:bodyPr wrap="square">
              <a:spAutoFit/>
            </a:bodyPr>
            <a:lstStyle/>
            <a:p>
              <a:pPr algn="ctr">
                <a:lnSpc>
                  <a:spcPts val="2900"/>
                </a:lnSpc>
                <a:defRPr/>
              </a:pPr>
              <a:r>
                <a:rPr lang="fr-FR" sz="4000" b="1" spc="70">
                  <a:solidFill>
                    <a:srgbClr val="346B0A"/>
                  </a:solidFill>
                  <a:latin typeface="Trade Gothic LT Std Cn" panose="020B0606020502020204" pitchFamily="34" charset="77"/>
                  <a:cs typeface="Franklin Gothic Book"/>
                </a:rPr>
                <a:t>3</a:t>
              </a:r>
              <a:r>
                <a:rPr lang="fr-FR" sz="1200" b="1" spc="70">
                  <a:solidFill>
                    <a:srgbClr val="346B0A"/>
                  </a:solidFill>
                  <a:latin typeface="Trade Gothic LT Std Cn" panose="020B0606020502020204" pitchFamily="34" charset="77"/>
                  <a:cs typeface="Franklin Gothic Book"/>
                </a:rPr>
                <a:t> </a:t>
              </a:r>
              <a:r>
                <a:rPr lang="fr-FR" sz="4000" b="1" spc="70">
                  <a:solidFill>
                    <a:srgbClr val="346B0A"/>
                  </a:solidFill>
                  <a:latin typeface="Trade Gothic LT Std Cn" panose="020B0606020502020204" pitchFamily="34" charset="77"/>
                  <a:cs typeface="Franklin Gothic Book"/>
                </a:rPr>
                <a:t>600</a:t>
              </a:r>
              <a:endParaRPr lang="fr-FR" sz="3200" b="1" spc="70">
                <a:solidFill>
                  <a:srgbClr val="346B0A"/>
                </a:solidFill>
                <a:latin typeface="Trade Gothic LT Std Cn" panose="020B0606020502020204" pitchFamily="34" charset="77"/>
                <a:cs typeface="Franklin Gothic Book"/>
              </a:endParaRPr>
            </a:p>
          </p:txBody>
        </p:sp>
      </p:grpSp>
      <p:grpSp>
        <p:nvGrpSpPr>
          <p:cNvPr id="25" name="Groupe 24">
            <a:extLst>
              <a:ext uri="{FF2B5EF4-FFF2-40B4-BE49-F238E27FC236}">
                <a16:creationId xmlns:a16="http://schemas.microsoft.com/office/drawing/2014/main" id="{7F737069-0465-4138-A1B6-361D07840723}"/>
              </a:ext>
            </a:extLst>
          </p:cNvPr>
          <p:cNvGrpSpPr/>
          <p:nvPr/>
        </p:nvGrpSpPr>
        <p:grpSpPr>
          <a:xfrm>
            <a:off x="7164652" y="3209315"/>
            <a:ext cx="1487280" cy="1440000"/>
            <a:chOff x="7256497" y="3224041"/>
            <a:chExt cx="1487280" cy="1440000"/>
          </a:xfrm>
        </p:grpSpPr>
        <p:sp>
          <p:nvSpPr>
            <p:cNvPr id="59" name="Ellipse 58">
              <a:extLst>
                <a:ext uri="{FF2B5EF4-FFF2-40B4-BE49-F238E27FC236}">
                  <a16:creationId xmlns:a16="http://schemas.microsoft.com/office/drawing/2014/main" id="{C10087FB-2317-4445-A5EB-D6258394824C}"/>
                </a:ext>
              </a:extLst>
            </p:cNvPr>
            <p:cNvSpPr>
              <a:spLocks noChangeAspect="1"/>
            </p:cNvSpPr>
            <p:nvPr/>
          </p:nvSpPr>
          <p:spPr bwMode="auto">
            <a:xfrm>
              <a:off x="7281897" y="3224041"/>
              <a:ext cx="1440000" cy="144000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0" name="Rectangle 59">
              <a:extLst>
                <a:ext uri="{FF2B5EF4-FFF2-40B4-BE49-F238E27FC236}">
                  <a16:creationId xmlns:a16="http://schemas.microsoft.com/office/drawing/2014/main" id="{01007D99-DEC6-420B-824B-20405EAABD98}"/>
                </a:ext>
              </a:extLst>
            </p:cNvPr>
            <p:cNvSpPr/>
            <p:nvPr/>
          </p:nvSpPr>
          <p:spPr>
            <a:xfrm>
              <a:off x="7256497" y="3935355"/>
              <a:ext cx="1487280" cy="523220"/>
            </a:xfrm>
            <a:prstGeom prst="rect">
              <a:avLst/>
            </a:prstGeom>
          </p:spPr>
          <p:txBody>
            <a:bodyPr wrap="square" lIns="91440" tIns="45720" rIns="91440" bIns="45720" anchor="t">
              <a:spAutoFit/>
            </a:bodyPr>
            <a:lstStyle/>
            <a:p>
              <a:pPr algn="ctr">
                <a:defRPr/>
              </a:pPr>
              <a:r>
                <a:rPr lang="fr-FR" b="1" dirty="0">
                  <a:solidFill>
                    <a:schemeClr val="bg1"/>
                  </a:solidFill>
                  <a:latin typeface="Trade Gothic LT Std Cn"/>
                  <a:ea typeface="ＭＳ Ｐゴシック"/>
                  <a:cs typeface="Franklin Gothic Book"/>
                </a:rPr>
                <a:t>Des producteurs HVE</a:t>
              </a:r>
            </a:p>
          </p:txBody>
        </p:sp>
        <p:sp>
          <p:nvSpPr>
            <p:cNvPr id="61" name="Rectangle 60">
              <a:extLst>
                <a:ext uri="{FF2B5EF4-FFF2-40B4-BE49-F238E27FC236}">
                  <a16:creationId xmlns:a16="http://schemas.microsoft.com/office/drawing/2014/main" id="{9DD77057-F829-4E83-AF09-6B9342AF2543}"/>
                </a:ext>
              </a:extLst>
            </p:cNvPr>
            <p:cNvSpPr/>
            <p:nvPr/>
          </p:nvSpPr>
          <p:spPr>
            <a:xfrm>
              <a:off x="7369747" y="3553448"/>
              <a:ext cx="1328620" cy="485261"/>
            </a:xfrm>
            <a:prstGeom prst="rect">
              <a:avLst/>
            </a:prstGeom>
          </p:spPr>
          <p:txBody>
            <a:bodyPr wrap="square" lIns="91440" tIns="45720" rIns="91440" bIns="45720" anchor="t">
              <a:spAutoFit/>
            </a:bodyPr>
            <a:lstStyle/>
            <a:p>
              <a:pPr algn="ctr">
                <a:lnSpc>
                  <a:spcPts val="2900"/>
                </a:lnSpc>
                <a:defRPr/>
              </a:pPr>
              <a:r>
                <a:rPr lang="fr-FR" sz="4000" b="1" spc="70" dirty="0">
                  <a:solidFill>
                    <a:srgbClr val="346B0A"/>
                  </a:solidFill>
                  <a:latin typeface="Trade Gothic LT Std Cn"/>
                  <a:ea typeface="ＭＳ Ｐゴシック"/>
                  <a:cs typeface="Franklin Gothic Book"/>
                </a:rPr>
                <a:t>78% </a:t>
              </a:r>
            </a:p>
          </p:txBody>
        </p:sp>
      </p:grpSp>
      <p:grpSp>
        <p:nvGrpSpPr>
          <p:cNvPr id="20" name="Groupe 19">
            <a:extLst>
              <a:ext uri="{FF2B5EF4-FFF2-40B4-BE49-F238E27FC236}">
                <a16:creationId xmlns:a16="http://schemas.microsoft.com/office/drawing/2014/main" id="{7C7DF307-252A-4BB1-BBE6-1D344A54F858}"/>
              </a:ext>
            </a:extLst>
          </p:cNvPr>
          <p:cNvGrpSpPr/>
          <p:nvPr/>
        </p:nvGrpSpPr>
        <p:grpSpPr>
          <a:xfrm>
            <a:off x="7188292" y="1480705"/>
            <a:ext cx="1448988" cy="1528851"/>
            <a:chOff x="3791600" y="1500989"/>
            <a:chExt cx="1448988" cy="1528851"/>
          </a:xfrm>
        </p:grpSpPr>
        <p:sp>
          <p:nvSpPr>
            <p:cNvPr id="62" name="Ellipse 61">
              <a:extLst>
                <a:ext uri="{FF2B5EF4-FFF2-40B4-BE49-F238E27FC236}">
                  <a16:creationId xmlns:a16="http://schemas.microsoft.com/office/drawing/2014/main" id="{C7697243-F535-4EC6-BC80-9A36FCCDEA18}"/>
                </a:ext>
              </a:extLst>
            </p:cNvPr>
            <p:cNvSpPr>
              <a:spLocks noChangeAspect="1"/>
            </p:cNvSpPr>
            <p:nvPr/>
          </p:nvSpPr>
          <p:spPr bwMode="auto">
            <a:xfrm>
              <a:off x="3791600" y="1589840"/>
              <a:ext cx="1440000" cy="144000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3" name="Rectangle 62">
              <a:extLst>
                <a:ext uri="{FF2B5EF4-FFF2-40B4-BE49-F238E27FC236}">
                  <a16:creationId xmlns:a16="http://schemas.microsoft.com/office/drawing/2014/main" id="{931A50EA-E6D1-4EED-9093-55614FAF11F3}"/>
                </a:ext>
              </a:extLst>
            </p:cNvPr>
            <p:cNvSpPr/>
            <p:nvPr/>
          </p:nvSpPr>
          <p:spPr>
            <a:xfrm>
              <a:off x="3791600" y="2201941"/>
              <a:ext cx="1448988" cy="677108"/>
            </a:xfrm>
            <a:prstGeom prst="rect">
              <a:avLst/>
            </a:prstGeom>
          </p:spPr>
          <p:txBody>
            <a:bodyPr wrap="square" lIns="91440" tIns="45720" rIns="91440" bIns="45720" anchor="t">
              <a:spAutoFit/>
            </a:bodyPr>
            <a:lstStyle/>
            <a:p>
              <a:pPr algn="ctr">
                <a:defRPr/>
              </a:pPr>
              <a:r>
                <a:rPr lang="fr-FR" sz="950" b="1" dirty="0">
                  <a:solidFill>
                    <a:schemeClr val="bg1"/>
                  </a:solidFill>
                  <a:latin typeface="Trade Gothic LT Std Cn"/>
                  <a:ea typeface="ＭＳ Ｐゴシック"/>
                  <a:cs typeface="Franklin Gothic Book"/>
                </a:rPr>
                <a:t>DES CONSOMMATEURS, Les Allégations donnent  UNE MEILLEURE IMAGE DU POINT DE VENTE</a:t>
              </a:r>
            </a:p>
          </p:txBody>
        </p:sp>
        <p:sp>
          <p:nvSpPr>
            <p:cNvPr id="64" name="Rectangle 63">
              <a:extLst>
                <a:ext uri="{FF2B5EF4-FFF2-40B4-BE49-F238E27FC236}">
                  <a16:creationId xmlns:a16="http://schemas.microsoft.com/office/drawing/2014/main" id="{47C9CBDF-B6B5-4053-9C9F-5CA0297F8332}"/>
                </a:ext>
              </a:extLst>
            </p:cNvPr>
            <p:cNvSpPr/>
            <p:nvPr/>
          </p:nvSpPr>
          <p:spPr>
            <a:xfrm>
              <a:off x="3837143" y="1500989"/>
              <a:ext cx="1348914" cy="473848"/>
            </a:xfrm>
            <a:prstGeom prst="rect">
              <a:avLst/>
            </a:prstGeom>
          </p:spPr>
          <p:txBody>
            <a:bodyPr wrap="square" lIns="91440" tIns="45720" rIns="91440" bIns="45720" anchor="t">
              <a:spAutoFit/>
            </a:bodyPr>
            <a:lstStyle/>
            <a:p>
              <a:pPr algn="ctr">
                <a:lnSpc>
                  <a:spcPts val="2900"/>
                </a:lnSpc>
                <a:defRPr/>
              </a:pPr>
              <a:r>
                <a:rPr lang="fr-FR" sz="1200" b="1" spc="70" dirty="0">
                  <a:solidFill>
                    <a:srgbClr val="346B0A"/>
                  </a:solidFill>
                  <a:latin typeface="Trade Gothic LT Std Cn"/>
                  <a:ea typeface="ＭＳ Ｐゴシック"/>
                  <a:cs typeface="Franklin Gothic Book"/>
                </a:rPr>
                <a:t>Pour </a:t>
              </a:r>
              <a:r>
                <a:rPr lang="fr-FR" sz="3600" b="1" spc="70" dirty="0">
                  <a:solidFill>
                    <a:srgbClr val="346B0A"/>
                  </a:solidFill>
                  <a:latin typeface="Trade Gothic LT Std Cn"/>
                  <a:ea typeface="ＭＳ Ｐゴシック"/>
                  <a:cs typeface="Franklin Gothic Book"/>
                </a:rPr>
                <a:t>47%</a:t>
              </a:r>
            </a:p>
          </p:txBody>
        </p:sp>
      </p:grpSp>
      <p:grpSp>
        <p:nvGrpSpPr>
          <p:cNvPr id="22" name="Groupe 21">
            <a:extLst>
              <a:ext uri="{FF2B5EF4-FFF2-40B4-BE49-F238E27FC236}">
                <a16:creationId xmlns:a16="http://schemas.microsoft.com/office/drawing/2014/main" id="{D9C48C16-5A44-41E1-B091-B2B4EE146C4C}"/>
              </a:ext>
            </a:extLst>
          </p:cNvPr>
          <p:cNvGrpSpPr/>
          <p:nvPr/>
        </p:nvGrpSpPr>
        <p:grpSpPr>
          <a:xfrm>
            <a:off x="2031316" y="3209315"/>
            <a:ext cx="1526036" cy="1440000"/>
            <a:chOff x="8924737" y="3228482"/>
            <a:chExt cx="1526036" cy="1440000"/>
          </a:xfrm>
        </p:grpSpPr>
        <p:sp>
          <p:nvSpPr>
            <p:cNvPr id="49" name="Ellipse 48">
              <a:extLst>
                <a:ext uri="{FF2B5EF4-FFF2-40B4-BE49-F238E27FC236}">
                  <a16:creationId xmlns:a16="http://schemas.microsoft.com/office/drawing/2014/main" id="{12AD2CD0-4F91-459C-B176-24DE27796AF2}"/>
                </a:ext>
              </a:extLst>
            </p:cNvPr>
            <p:cNvSpPr>
              <a:spLocks noChangeAspect="1"/>
            </p:cNvSpPr>
            <p:nvPr/>
          </p:nvSpPr>
          <p:spPr bwMode="auto">
            <a:xfrm>
              <a:off x="8975647" y="3228482"/>
              <a:ext cx="1440000" cy="144000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50" name="Rectangle 49">
              <a:extLst>
                <a:ext uri="{FF2B5EF4-FFF2-40B4-BE49-F238E27FC236}">
                  <a16:creationId xmlns:a16="http://schemas.microsoft.com/office/drawing/2014/main" id="{56AD7AF3-9384-43A7-A144-6BC964B835D9}"/>
                </a:ext>
              </a:extLst>
            </p:cNvPr>
            <p:cNvSpPr/>
            <p:nvPr/>
          </p:nvSpPr>
          <p:spPr>
            <a:xfrm>
              <a:off x="9122153" y="3577338"/>
              <a:ext cx="1328620" cy="492314"/>
            </a:xfrm>
            <a:prstGeom prst="rect">
              <a:avLst/>
            </a:prstGeom>
          </p:spPr>
          <p:txBody>
            <a:bodyPr wrap="square">
              <a:spAutoFit/>
            </a:bodyPr>
            <a:lstStyle/>
            <a:p>
              <a:pPr algn="ctr">
                <a:lnSpc>
                  <a:spcPts val="2900"/>
                </a:lnSpc>
                <a:defRPr/>
              </a:pPr>
              <a:r>
                <a:rPr lang="fr-FR" sz="4000" b="1" spc="70" dirty="0">
                  <a:solidFill>
                    <a:srgbClr val="346B0A"/>
                  </a:solidFill>
                  <a:latin typeface="Trade Gothic LT Std Cn" panose="020B0606020502020204" pitchFamily="34" charset="77"/>
                  <a:cs typeface="Franklin Gothic Book"/>
                </a:rPr>
                <a:t>46%</a:t>
              </a:r>
            </a:p>
          </p:txBody>
        </p:sp>
        <p:sp>
          <p:nvSpPr>
            <p:cNvPr id="51" name="Rectangle 50">
              <a:extLst>
                <a:ext uri="{FF2B5EF4-FFF2-40B4-BE49-F238E27FC236}">
                  <a16:creationId xmlns:a16="http://schemas.microsoft.com/office/drawing/2014/main" id="{8ED00771-5B97-4597-A29B-53AD2AE11AEE}"/>
                </a:ext>
              </a:extLst>
            </p:cNvPr>
            <p:cNvSpPr/>
            <p:nvPr/>
          </p:nvSpPr>
          <p:spPr>
            <a:xfrm>
              <a:off x="8924737" y="3919928"/>
              <a:ext cx="1487280" cy="430887"/>
            </a:xfrm>
            <a:prstGeom prst="rect">
              <a:avLst/>
            </a:prstGeom>
          </p:spPr>
          <p:txBody>
            <a:bodyPr wrap="square" lIns="91440" tIns="45720" rIns="91440" bIns="45720" anchor="t">
              <a:spAutoFit/>
            </a:bodyPr>
            <a:lstStyle/>
            <a:p>
              <a:pPr algn="ctr">
                <a:defRPr/>
              </a:pPr>
              <a:r>
                <a:rPr lang="fr-FR" sz="1100" b="1" dirty="0">
                  <a:solidFill>
                    <a:schemeClr val="bg1"/>
                  </a:solidFill>
                  <a:latin typeface="Trade Gothic LT Std Cn"/>
                  <a:ea typeface="ＭＳ Ｐゴシック"/>
                  <a:cs typeface="Franklin Gothic Book"/>
                </a:rPr>
                <a:t>DES VOLUMES CHEZ</a:t>
              </a:r>
            </a:p>
            <a:p>
              <a:pPr algn="ctr">
                <a:defRPr/>
              </a:pPr>
              <a:r>
                <a:rPr lang="fr-FR" sz="1100" b="1" dirty="0">
                  <a:solidFill>
                    <a:schemeClr val="bg1"/>
                  </a:solidFill>
                  <a:latin typeface="Trade Gothic LT Std Cn"/>
                  <a:ea typeface="ＭＳ Ｐゴシック"/>
                  <a:cs typeface="Franklin Gothic Book"/>
                </a:rPr>
                <a:t>LES - DE 50 ANS </a:t>
              </a:r>
            </a:p>
          </p:txBody>
        </p:sp>
      </p:grpSp>
      <p:grpSp>
        <p:nvGrpSpPr>
          <p:cNvPr id="2" name="Groupe 1">
            <a:extLst>
              <a:ext uri="{FF2B5EF4-FFF2-40B4-BE49-F238E27FC236}">
                <a16:creationId xmlns:a16="http://schemas.microsoft.com/office/drawing/2014/main" id="{2707A28E-74C9-4AC1-94C8-07D3F6B19D36}"/>
              </a:ext>
            </a:extLst>
          </p:cNvPr>
          <p:cNvGrpSpPr/>
          <p:nvPr/>
        </p:nvGrpSpPr>
        <p:grpSpPr>
          <a:xfrm>
            <a:off x="5481266" y="3209315"/>
            <a:ext cx="1487280" cy="1440000"/>
            <a:chOff x="1962095" y="3239205"/>
            <a:chExt cx="1487280" cy="1440000"/>
          </a:xfrm>
        </p:grpSpPr>
        <p:sp>
          <p:nvSpPr>
            <p:cNvPr id="52" name="Ellipse 51">
              <a:extLst>
                <a:ext uri="{FF2B5EF4-FFF2-40B4-BE49-F238E27FC236}">
                  <a16:creationId xmlns:a16="http://schemas.microsoft.com/office/drawing/2014/main" id="{0F434E41-0FCC-4D52-959E-6F016336ACB1}"/>
                </a:ext>
              </a:extLst>
            </p:cNvPr>
            <p:cNvSpPr>
              <a:spLocks noChangeAspect="1"/>
            </p:cNvSpPr>
            <p:nvPr/>
          </p:nvSpPr>
          <p:spPr bwMode="auto">
            <a:xfrm>
              <a:off x="1971485" y="3239205"/>
              <a:ext cx="1440000" cy="1440000"/>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5" name="Rectangle 64">
              <a:extLst>
                <a:ext uri="{FF2B5EF4-FFF2-40B4-BE49-F238E27FC236}">
                  <a16:creationId xmlns:a16="http://schemas.microsoft.com/office/drawing/2014/main" id="{B97FCF31-1D54-4FE2-8CE2-EFB7407027CD}"/>
                </a:ext>
              </a:extLst>
            </p:cNvPr>
            <p:cNvSpPr/>
            <p:nvPr/>
          </p:nvSpPr>
          <p:spPr>
            <a:xfrm>
              <a:off x="2027175" y="3564669"/>
              <a:ext cx="1328620" cy="492314"/>
            </a:xfrm>
            <a:prstGeom prst="rect">
              <a:avLst/>
            </a:prstGeom>
          </p:spPr>
          <p:txBody>
            <a:bodyPr wrap="square">
              <a:spAutoFit/>
            </a:bodyPr>
            <a:lstStyle/>
            <a:p>
              <a:pPr algn="ctr">
                <a:lnSpc>
                  <a:spcPts val="2900"/>
                </a:lnSpc>
                <a:defRPr/>
              </a:pPr>
              <a:r>
                <a:rPr lang="fr-FR" sz="4000" b="1" spc="70" dirty="0">
                  <a:solidFill>
                    <a:srgbClr val="346B0A"/>
                  </a:solidFill>
                  <a:latin typeface="Trade Gothic LT Std Cn" panose="020B0606020502020204" pitchFamily="34" charset="77"/>
                  <a:cs typeface="Franklin Gothic Book"/>
                </a:rPr>
                <a:t>-49%</a:t>
              </a:r>
            </a:p>
          </p:txBody>
        </p:sp>
        <p:sp>
          <p:nvSpPr>
            <p:cNvPr id="66" name="Rectangle 65">
              <a:extLst>
                <a:ext uri="{FF2B5EF4-FFF2-40B4-BE49-F238E27FC236}">
                  <a16:creationId xmlns:a16="http://schemas.microsoft.com/office/drawing/2014/main" id="{C8FE60E0-80C0-481C-AB04-B7564113A653}"/>
                </a:ext>
              </a:extLst>
            </p:cNvPr>
            <p:cNvSpPr/>
            <p:nvPr/>
          </p:nvSpPr>
          <p:spPr>
            <a:xfrm>
              <a:off x="1962095" y="3944507"/>
              <a:ext cx="1487280" cy="538609"/>
            </a:xfrm>
            <a:prstGeom prst="rect">
              <a:avLst/>
            </a:prstGeom>
          </p:spPr>
          <p:txBody>
            <a:bodyPr wrap="square" lIns="91440" tIns="45720" rIns="91440" bIns="45720" anchor="t">
              <a:spAutoFit/>
            </a:bodyPr>
            <a:lstStyle/>
            <a:p>
              <a:pPr algn="ctr">
                <a:defRPr/>
              </a:pPr>
              <a:r>
                <a:rPr lang="fr-FR" sz="1100" b="1" dirty="0">
                  <a:solidFill>
                    <a:schemeClr val="bg1"/>
                  </a:solidFill>
                  <a:latin typeface="Trade Gothic LT Std Cn"/>
                  <a:ea typeface="ＭＳ Ｐゴシック"/>
                  <a:cs typeface="Franklin Gothic Book"/>
                </a:rPr>
                <a:t>DE REDUCTION DES</a:t>
              </a:r>
            </a:p>
            <a:p>
              <a:pPr algn="ctr">
                <a:defRPr/>
              </a:pPr>
              <a:r>
                <a:rPr lang="fr-FR" sz="1800" b="1" dirty="0">
                  <a:solidFill>
                    <a:schemeClr val="bg1"/>
                  </a:solidFill>
                  <a:latin typeface="Trade Gothic LT Std Cn"/>
                  <a:ea typeface="ＭＳ Ｐゴシック"/>
                  <a:cs typeface="Franklin Gothic Book"/>
                </a:rPr>
                <a:t>IFT</a:t>
              </a:r>
              <a:endParaRPr lang="fr-FR" sz="1100" b="1" dirty="0">
                <a:solidFill>
                  <a:schemeClr val="bg1"/>
                </a:solidFill>
                <a:latin typeface="Trade Gothic LT Std Cn"/>
                <a:ea typeface="ＭＳ Ｐゴシック"/>
                <a:cs typeface="Franklin Gothic Book"/>
              </a:endParaRPr>
            </a:p>
          </p:txBody>
        </p:sp>
      </p:grpSp>
      <p:sp>
        <p:nvSpPr>
          <p:cNvPr id="23" name="Espace réservé de la date 22">
            <a:extLst>
              <a:ext uri="{FF2B5EF4-FFF2-40B4-BE49-F238E27FC236}">
                <a16:creationId xmlns:a16="http://schemas.microsoft.com/office/drawing/2014/main" id="{939A3013-BE02-2D43-8B4D-18CCBBB5885C}"/>
              </a:ext>
            </a:extLst>
          </p:cNvPr>
          <p:cNvSpPr>
            <a:spLocks noGrp="1"/>
          </p:cNvSpPr>
          <p:nvPr>
            <p:ph type="dt" sz="half" idx="10"/>
          </p:nvPr>
        </p:nvSpPr>
        <p:spPr/>
        <p:txBody>
          <a:bodyPr/>
          <a:lstStyle/>
          <a:p>
            <a:pPr>
              <a:defRPr/>
            </a:pPr>
            <a:fld id="{5AA625B3-90AB-F749-95C4-6716B5BF32E1}" type="datetime1">
              <a:rPr lang="fr-FR" smtClean="0"/>
              <a:t>18/05/2022</a:t>
            </a:fld>
            <a:endParaRPr lang="fr-FR"/>
          </a:p>
        </p:txBody>
      </p:sp>
      <p:sp>
        <p:nvSpPr>
          <p:cNvPr id="30" name="Espace réservé du pied de page 29">
            <a:extLst>
              <a:ext uri="{FF2B5EF4-FFF2-40B4-BE49-F238E27FC236}">
                <a16:creationId xmlns:a16="http://schemas.microsoft.com/office/drawing/2014/main" id="{FE279BEE-919B-AB4D-8CD1-9D9B4FDE3FA8}"/>
              </a:ext>
            </a:extLst>
          </p:cNvPr>
          <p:cNvSpPr>
            <a:spLocks noGrp="1"/>
          </p:cNvSpPr>
          <p:nvPr>
            <p:ph type="ftr" sz="quarter" idx="11"/>
          </p:nvPr>
        </p:nvSpPr>
        <p:spPr/>
        <p:txBody>
          <a:bodyPr/>
          <a:lstStyle/>
          <a:p>
            <a:r>
              <a:rPr lang="fr-FR" dirty="0">
                <a:latin typeface="Arial"/>
                <a:cs typeface="Arial"/>
              </a:rPr>
              <a:t>Présentation du Collectif Nouveaux Champs et du programme “Zéro Résidu de Pesticides” - V11</a:t>
            </a:r>
            <a:endParaRPr lang="fr-FR" dirty="0"/>
          </a:p>
        </p:txBody>
      </p:sp>
    </p:spTree>
    <p:extLst>
      <p:ext uri="{BB962C8B-B14F-4D97-AF65-F5344CB8AC3E}">
        <p14:creationId xmlns:p14="http://schemas.microsoft.com/office/powerpoint/2010/main" val="297720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ADD515D6-C3D7-8E4D-8534-05C9B3608230}"/>
              </a:ext>
            </a:extLst>
          </p:cNvPr>
          <p:cNvSpPr/>
          <p:nvPr/>
        </p:nvSpPr>
        <p:spPr bwMode="auto">
          <a:xfrm>
            <a:off x="7452320" y="-3859109"/>
            <a:ext cx="5392367" cy="5392367"/>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 name="Ellipse 6">
            <a:extLst>
              <a:ext uri="{FF2B5EF4-FFF2-40B4-BE49-F238E27FC236}">
                <a16:creationId xmlns:a16="http://schemas.microsoft.com/office/drawing/2014/main" id="{DFA310DA-3D47-8843-ACBA-0E681C4AFEC7}"/>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8" name="Rectangle : coins arrondis 7">
            <a:extLst>
              <a:ext uri="{FF2B5EF4-FFF2-40B4-BE49-F238E27FC236}">
                <a16:creationId xmlns:a16="http://schemas.microsoft.com/office/drawing/2014/main" id="{0F2A31D4-869A-B64D-B306-F61E151ED9C8}"/>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9" name="Image 8">
            <a:extLst>
              <a:ext uri="{FF2B5EF4-FFF2-40B4-BE49-F238E27FC236}">
                <a16:creationId xmlns:a16="http://schemas.microsoft.com/office/drawing/2014/main" id="{88E6E105-45CE-1E49-B2EA-DA04ECC46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1" name="Rectangle 10">
            <a:extLst>
              <a:ext uri="{FF2B5EF4-FFF2-40B4-BE49-F238E27FC236}">
                <a16:creationId xmlns:a16="http://schemas.microsoft.com/office/drawing/2014/main" id="{7095962A-039A-3C4D-B69D-E942E9D27F78}"/>
              </a:ext>
            </a:extLst>
          </p:cNvPr>
          <p:cNvSpPr/>
          <p:nvPr/>
        </p:nvSpPr>
        <p:spPr>
          <a:xfrm>
            <a:off x="4264247" y="3067343"/>
            <a:ext cx="5420321" cy="1292662"/>
          </a:xfrm>
          <a:prstGeom prst="rect">
            <a:avLst/>
          </a:prstGeom>
        </p:spPr>
        <p:txBody>
          <a:bodyPr wrap="square">
            <a:spAutoFit/>
          </a:bodyPr>
          <a:lstStyle/>
          <a:p>
            <a:endParaRPr lang="fr-FR" sz="600" dirty="0">
              <a:latin typeface="Arial" panose="020B0604020202020204" pitchFamily="34" charset="0"/>
              <a:cs typeface="Arial" panose="020B0604020202020204" pitchFamily="34" charset="0"/>
            </a:endParaRPr>
          </a:p>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Construction d’itinéraires techniques / réseau expérimentation</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  d’InVivo</a:t>
            </a:r>
            <a:endParaRPr lang="fr-FR" sz="600" dirty="0">
              <a:latin typeface="Arial" panose="020B0604020202020204" pitchFamily="34" charset="0"/>
              <a:cs typeface="Arial" panose="020B0604020202020204" pitchFamily="34" charset="0"/>
            </a:endParaRPr>
          </a:p>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Digitalisation via les outils InVivo</a:t>
            </a:r>
            <a:endParaRPr lang="fr-FR" sz="600" dirty="0">
              <a:latin typeface="Arial" panose="020B0604020202020204" pitchFamily="34" charset="0"/>
              <a:cs typeface="Arial" panose="020B0604020202020204" pitchFamily="34" charset="0"/>
            </a:endParaRPr>
          </a:p>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Accompagnement filière viticole</a:t>
            </a:r>
            <a:endParaRPr lang="fr-FR" sz="600" dirty="0">
              <a:latin typeface="Arial" panose="020B0604020202020204" pitchFamily="34" charset="0"/>
              <a:cs typeface="Arial" panose="020B0604020202020204" pitchFamily="34" charset="0"/>
            </a:endParaRPr>
          </a:p>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Communication sur la 3</a:t>
            </a:r>
            <a:r>
              <a:rPr lang="fr-FR" sz="1200" baseline="30000" dirty="0">
                <a:latin typeface="Arial" panose="020B0604020202020204" pitchFamily="34" charset="0"/>
                <a:cs typeface="Arial" panose="020B0604020202020204" pitchFamily="34" charset="0"/>
              </a:rPr>
              <a:t>e</a:t>
            </a:r>
            <a:r>
              <a:rPr lang="fr-FR" sz="1200" dirty="0">
                <a:latin typeface="Arial" panose="020B0604020202020204" pitchFamily="34" charset="0"/>
                <a:cs typeface="Arial" panose="020B0604020202020204" pitchFamily="34" charset="0"/>
              </a:rPr>
              <a:t> voie et les engagements communs</a:t>
            </a:r>
          </a:p>
          <a:p>
            <a:r>
              <a:rPr lang="fr-FR" sz="1200" dirty="0">
                <a:latin typeface="Arial" panose="020B0604020202020204" pitchFamily="34" charset="0"/>
                <a:cs typeface="Arial" panose="020B0604020202020204" pitchFamily="34" charset="0"/>
              </a:rPr>
              <a:t>  et rôle “d’influenceur” vers la sphère publique et politique</a:t>
            </a:r>
          </a:p>
        </p:txBody>
      </p:sp>
      <p:pic>
        <p:nvPicPr>
          <p:cNvPr id="17" name="Picture 4" descr="Stage en entreprise | Stage | Agriculture, silviculture &amp; pêche | Student.be">
            <a:extLst>
              <a:ext uri="{FF2B5EF4-FFF2-40B4-BE49-F238E27FC236}">
                <a16:creationId xmlns:a16="http://schemas.microsoft.com/office/drawing/2014/main" id="{8F37738A-117A-274C-8A8C-4675883D419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7710" y="1203598"/>
            <a:ext cx="1591945" cy="8369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Jérôme Bonduelle, haut dirigeant du groupe Bonduelle, est mort | Le HuffPost">
            <a:extLst>
              <a:ext uri="{FF2B5EF4-FFF2-40B4-BE49-F238E27FC236}">
                <a16:creationId xmlns:a16="http://schemas.microsoft.com/office/drawing/2014/main" id="{E70F8E0E-459B-DE4A-91A4-EA07007AD756}"/>
              </a:ext>
            </a:extLst>
          </p:cNvPr>
          <p:cNvPicPr/>
          <p:nvPr/>
        </p:nvPicPr>
        <p:blipFill rotWithShape="1">
          <a:blip r:embed="rId4" cstate="print">
            <a:extLst>
              <a:ext uri="{28A0092B-C50C-407E-A947-70E740481C1C}">
                <a14:useLocalDpi xmlns:a14="http://schemas.microsoft.com/office/drawing/2010/main" val="0"/>
              </a:ext>
            </a:extLst>
          </a:blip>
          <a:srcRect t="20195" b="19916"/>
          <a:stretch/>
        </p:blipFill>
        <p:spPr bwMode="auto">
          <a:xfrm>
            <a:off x="2607710" y="2136929"/>
            <a:ext cx="1652469" cy="659760"/>
          </a:xfrm>
          <a:prstGeom prst="rect">
            <a:avLst/>
          </a:prstGeom>
          <a:noFill/>
          <a:ln>
            <a:noFill/>
          </a:ln>
          <a:extLst>
            <a:ext uri="{53640926-AAD7-44D8-BBD7-CCE9431645EC}">
              <a14:shadowObscured xmlns:a14="http://schemas.microsoft.com/office/drawing/2010/main"/>
            </a:ext>
          </a:extLst>
        </p:spPr>
      </p:pic>
      <p:pic>
        <p:nvPicPr>
          <p:cNvPr id="19" name="Picture 8" descr="InVivo – Agriculteur le jour et la nuit">
            <a:extLst>
              <a:ext uri="{FF2B5EF4-FFF2-40B4-BE49-F238E27FC236}">
                <a16:creationId xmlns:a16="http://schemas.microsoft.com/office/drawing/2014/main" id="{42821945-47C7-834C-AF50-764FE661252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0495" y="3352571"/>
            <a:ext cx="1270173" cy="31231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1EE95ED5-0154-BC4F-8CA7-B3F51A7DB988}"/>
              </a:ext>
            </a:extLst>
          </p:cNvPr>
          <p:cNvSpPr/>
          <p:nvPr/>
        </p:nvSpPr>
        <p:spPr>
          <a:xfrm>
            <a:off x="395536" y="2717164"/>
            <a:ext cx="1944215" cy="1384995"/>
          </a:xfrm>
          <a:prstGeom prst="rect">
            <a:avLst/>
          </a:prstGeom>
        </p:spPr>
        <p:txBody>
          <a:bodyPr wrap="square">
            <a:spAutoFit/>
          </a:bodyPr>
          <a:lstStyle/>
          <a:p>
            <a:r>
              <a:rPr lang="fr-FR" b="1" dirty="0">
                <a:solidFill>
                  <a:srgbClr val="3AD42D"/>
                </a:solidFill>
                <a:latin typeface="Arial" panose="020B0604020202020204" pitchFamily="34" charset="0"/>
                <a:cs typeface="Arial" panose="020B0604020202020204" pitchFamily="34" charset="0"/>
              </a:rPr>
              <a:t>Le club est lancé pour développer </a:t>
            </a:r>
            <a:br>
              <a:rPr lang="fr-FR" b="1" dirty="0">
                <a:solidFill>
                  <a:srgbClr val="3AD42D"/>
                </a:solidFill>
                <a:latin typeface="Arial" panose="020B0604020202020204" pitchFamily="34" charset="0"/>
                <a:cs typeface="Arial" panose="020B0604020202020204" pitchFamily="34" charset="0"/>
              </a:rPr>
            </a:br>
            <a:r>
              <a:rPr lang="fr-FR" b="1" dirty="0">
                <a:solidFill>
                  <a:srgbClr val="3AD42D"/>
                </a:solidFill>
                <a:latin typeface="Arial" panose="020B0604020202020204" pitchFamily="34" charset="0"/>
                <a:cs typeface="Arial" panose="020B0604020202020204" pitchFamily="34" charset="0"/>
              </a:rPr>
              <a:t>de la convergence sur la 3</a:t>
            </a:r>
            <a:r>
              <a:rPr lang="fr-FR" b="1" baseline="30000" dirty="0">
                <a:solidFill>
                  <a:srgbClr val="3AD42D"/>
                </a:solidFill>
                <a:latin typeface="Arial" panose="020B0604020202020204" pitchFamily="34" charset="0"/>
                <a:cs typeface="Arial" panose="020B0604020202020204" pitchFamily="34" charset="0"/>
              </a:rPr>
              <a:t>e</a:t>
            </a:r>
            <a:r>
              <a:rPr lang="fr-FR" b="1" dirty="0">
                <a:solidFill>
                  <a:srgbClr val="3AD42D"/>
                </a:solidFill>
                <a:latin typeface="Arial" panose="020B0604020202020204" pitchFamily="34" charset="0"/>
                <a:cs typeface="Arial" panose="020B0604020202020204" pitchFamily="34" charset="0"/>
              </a:rPr>
              <a:t> voie ZRP </a:t>
            </a:r>
            <a:br>
              <a:rPr lang="fr-FR" b="1" dirty="0">
                <a:solidFill>
                  <a:srgbClr val="3AD42D"/>
                </a:solidFill>
                <a:latin typeface="Arial" panose="020B0604020202020204" pitchFamily="34" charset="0"/>
                <a:cs typeface="Arial" panose="020B0604020202020204" pitchFamily="34" charset="0"/>
              </a:rPr>
            </a:br>
            <a:r>
              <a:rPr lang="fr-FR" b="1" dirty="0">
                <a:solidFill>
                  <a:srgbClr val="3AD42D"/>
                </a:solidFill>
                <a:latin typeface="Arial" panose="020B0604020202020204" pitchFamily="34" charset="0"/>
                <a:cs typeface="Arial" panose="020B0604020202020204" pitchFamily="34" charset="0"/>
              </a:rPr>
              <a:t>avec ces 3 entreprises</a:t>
            </a:r>
            <a:endParaRPr lang="fr-FR" dirty="0">
              <a:solidFill>
                <a:srgbClr val="3AD42D"/>
              </a:solidFill>
            </a:endParaRPr>
          </a:p>
        </p:txBody>
      </p:sp>
      <p:sp>
        <p:nvSpPr>
          <p:cNvPr id="2" name="Espace réservé de la date 1">
            <a:extLst>
              <a:ext uri="{FF2B5EF4-FFF2-40B4-BE49-F238E27FC236}">
                <a16:creationId xmlns:a16="http://schemas.microsoft.com/office/drawing/2014/main" id="{265B73A7-F95C-D046-9F6F-B8993AA2743F}"/>
              </a:ext>
            </a:extLst>
          </p:cNvPr>
          <p:cNvSpPr>
            <a:spLocks noGrp="1"/>
          </p:cNvSpPr>
          <p:nvPr>
            <p:ph type="dt" sz="half" idx="10"/>
          </p:nvPr>
        </p:nvSpPr>
        <p:spPr>
          <a:xfrm>
            <a:off x="251520" y="4876006"/>
            <a:ext cx="864096" cy="476250"/>
          </a:xfrm>
        </p:spPr>
        <p:txBody>
          <a:bodyPr/>
          <a:lstStyle/>
          <a:p>
            <a:pPr>
              <a:defRPr/>
            </a:pPr>
            <a:fld id="{211D692F-090A-9B49-B871-A26FBD9C7B20}" type="datetime1">
              <a:rPr lang="fr-FR" smtClean="0"/>
              <a:t>18/05/2022</a:t>
            </a:fld>
            <a:endParaRPr lang="fr-FR"/>
          </a:p>
        </p:txBody>
      </p:sp>
      <p:sp>
        <p:nvSpPr>
          <p:cNvPr id="3" name="Espace réservé du pied de page 2">
            <a:extLst>
              <a:ext uri="{FF2B5EF4-FFF2-40B4-BE49-F238E27FC236}">
                <a16:creationId xmlns:a16="http://schemas.microsoft.com/office/drawing/2014/main" id="{9E3F3317-246E-5D4E-A4B5-42038D999C5F}"/>
              </a:ext>
            </a:extLst>
          </p:cNvPr>
          <p:cNvSpPr>
            <a:spLocks noGrp="1"/>
          </p:cNvSpPr>
          <p:nvPr>
            <p:ph type="ftr" sz="quarter" idx="11"/>
          </p:nvPr>
        </p:nvSpPr>
        <p:spPr>
          <a:xfrm>
            <a:off x="1043608" y="4876006"/>
            <a:ext cx="5264224" cy="476250"/>
          </a:xfrm>
        </p:spPr>
        <p:txBody>
          <a:bodyPr/>
          <a:lstStyle/>
          <a:p>
            <a:pPr defTabSz="914355"/>
            <a:r>
              <a:rPr lang="fr-FR" dirty="0">
                <a:latin typeface="Arial"/>
                <a:cs typeface="Arial"/>
              </a:rPr>
              <a:t>Présentation du Collectif Nouveaux Champs et du programme “Zéro Résidu de Pesticides” - V11</a:t>
            </a:r>
            <a:endParaRPr lang="fr-FR" dirty="0"/>
          </a:p>
        </p:txBody>
      </p:sp>
      <p:sp>
        <p:nvSpPr>
          <p:cNvPr id="4" name="Espace réservé du numéro de diapositive 3">
            <a:extLst>
              <a:ext uri="{FF2B5EF4-FFF2-40B4-BE49-F238E27FC236}">
                <a16:creationId xmlns:a16="http://schemas.microsoft.com/office/drawing/2014/main" id="{CB703B74-6064-BD4D-BE3E-56B312EB8912}"/>
              </a:ext>
            </a:extLst>
          </p:cNvPr>
          <p:cNvSpPr>
            <a:spLocks noGrp="1"/>
          </p:cNvSpPr>
          <p:nvPr>
            <p:ph type="sldNum" sz="quarter" idx="12"/>
          </p:nvPr>
        </p:nvSpPr>
        <p:spPr>
          <a:xfrm>
            <a:off x="6400800" y="4846262"/>
            <a:ext cx="2743200" cy="245768"/>
          </a:xfrm>
        </p:spPr>
        <p:txBody>
          <a:bodyPr/>
          <a:lstStyle/>
          <a:p>
            <a:fld id="{92A23C4A-E48D-5640-B4C6-E7937792EB97}" type="slidenum">
              <a:rPr lang="fr-FR" smtClean="0"/>
              <a:pPr/>
              <a:t>40</a:t>
            </a:fld>
            <a:endParaRPr lang="fr-FR"/>
          </a:p>
        </p:txBody>
      </p:sp>
      <p:sp>
        <p:nvSpPr>
          <p:cNvPr id="21" name="Rectangle 20">
            <a:extLst>
              <a:ext uri="{FF2B5EF4-FFF2-40B4-BE49-F238E27FC236}">
                <a16:creationId xmlns:a16="http://schemas.microsoft.com/office/drawing/2014/main" id="{8B526319-19A9-9B4F-9840-D25A9CEBCF83}"/>
              </a:ext>
            </a:extLst>
          </p:cNvPr>
          <p:cNvSpPr/>
          <p:nvPr/>
        </p:nvSpPr>
        <p:spPr>
          <a:xfrm>
            <a:off x="4254827" y="1471380"/>
            <a:ext cx="4572000" cy="461665"/>
          </a:xfrm>
          <a:prstGeom prst="rect">
            <a:avLst/>
          </a:prstGeom>
        </p:spPr>
        <p:txBody>
          <a:bodyPr>
            <a:spAutoFit/>
          </a:bodyPr>
          <a:lstStyle/>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Partenariat technique</a:t>
            </a:r>
          </a:p>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Apporteur de solutions alternatives</a:t>
            </a:r>
            <a:endParaRPr lang="fr-FR" sz="1200" dirty="0"/>
          </a:p>
        </p:txBody>
      </p:sp>
      <p:sp>
        <p:nvSpPr>
          <p:cNvPr id="22" name="Rectangle 21">
            <a:extLst>
              <a:ext uri="{FF2B5EF4-FFF2-40B4-BE49-F238E27FC236}">
                <a16:creationId xmlns:a16="http://schemas.microsoft.com/office/drawing/2014/main" id="{D6781C45-2697-6348-84D4-CA1D1056963C}"/>
              </a:ext>
            </a:extLst>
          </p:cNvPr>
          <p:cNvSpPr/>
          <p:nvPr/>
        </p:nvSpPr>
        <p:spPr>
          <a:xfrm>
            <a:off x="4254827" y="2173902"/>
            <a:ext cx="4572000" cy="1015663"/>
          </a:xfrm>
          <a:prstGeom prst="rect">
            <a:avLst/>
          </a:prstGeom>
        </p:spPr>
        <p:txBody>
          <a:bodyPr>
            <a:spAutoFit/>
          </a:bodyPr>
          <a:lstStyle/>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Partager des problématiques techniques </a:t>
            </a:r>
          </a:p>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Echanges sur des éléments de fonctionnements (</a:t>
            </a:r>
            <a:r>
              <a:rPr lang="fr-FR" sz="1200" dirty="0" err="1">
                <a:latin typeface="Arial" panose="020B0604020202020204" pitchFamily="34" charset="0"/>
                <a:cs typeface="Arial" panose="020B0604020202020204" pitchFamily="34" charset="0"/>
              </a:rPr>
              <a:t>CdC</a:t>
            </a:r>
            <a:r>
              <a:rPr lang="fr-FR" sz="1200" dirty="0">
                <a:latin typeface="Arial" panose="020B0604020202020204" pitchFamily="34" charset="0"/>
                <a:cs typeface="Arial" panose="020B0604020202020204" pitchFamily="34" charset="0"/>
              </a:rPr>
              <a:t>, labos…)</a:t>
            </a:r>
          </a:p>
          <a:p>
            <a:r>
              <a:rPr lang="fr-FR" sz="1200" dirty="0">
                <a:solidFill>
                  <a:srgbClr val="3AD42D"/>
                </a:solidFill>
                <a:latin typeface="Arial" panose="020B0604020202020204" pitchFamily="34" charset="0"/>
                <a:cs typeface="Arial" panose="020B0604020202020204" pitchFamily="34" charset="0"/>
              </a:rPr>
              <a:t>•</a:t>
            </a:r>
            <a:r>
              <a:rPr lang="fr-FR" sz="1200" dirty="0">
                <a:latin typeface="Arial" panose="020B0604020202020204" pitchFamily="34" charset="0"/>
                <a:cs typeface="Arial" panose="020B0604020202020204" pitchFamily="34" charset="0"/>
              </a:rPr>
              <a:t> Communication sur la 3</a:t>
            </a:r>
            <a:r>
              <a:rPr lang="fr-FR" sz="1200" baseline="30000" dirty="0">
                <a:latin typeface="Arial" panose="020B0604020202020204" pitchFamily="34" charset="0"/>
                <a:cs typeface="Arial" panose="020B0604020202020204" pitchFamily="34" charset="0"/>
              </a:rPr>
              <a:t>e</a:t>
            </a:r>
            <a:r>
              <a:rPr lang="fr-FR" sz="1200" dirty="0">
                <a:latin typeface="Arial" panose="020B0604020202020204" pitchFamily="34" charset="0"/>
                <a:cs typeface="Arial" panose="020B0604020202020204" pitchFamily="34" charset="0"/>
              </a:rPr>
              <a:t> voie et les engagements communs</a:t>
            </a:r>
          </a:p>
          <a:p>
            <a:r>
              <a:rPr lang="fr-FR" sz="1200" dirty="0">
                <a:latin typeface="Arial" panose="020B0604020202020204" pitchFamily="34" charset="0"/>
                <a:cs typeface="Arial" panose="020B0604020202020204" pitchFamily="34" charset="0"/>
              </a:rPr>
              <a:t>  et rôle “d’influenceur” vers la sphère publique et politique</a:t>
            </a:r>
            <a:br>
              <a:rPr lang="fr-FR" sz="1200" dirty="0">
                <a:latin typeface="Arial" panose="020B0604020202020204" pitchFamily="34" charset="0"/>
                <a:cs typeface="Arial" panose="020B0604020202020204" pitchFamily="34" charset="0"/>
              </a:rPr>
            </a:br>
            <a:endParaRPr lang="fr-FR" sz="120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BA84C8BA-0D89-2641-98EB-BF5CE8FBBAE0}"/>
              </a:ext>
            </a:extLst>
          </p:cNvPr>
          <p:cNvSpPr/>
          <p:nvPr/>
        </p:nvSpPr>
        <p:spPr>
          <a:xfrm>
            <a:off x="2339751" y="354681"/>
            <a:ext cx="6389789" cy="553998"/>
          </a:xfrm>
          <a:prstGeom prst="rect">
            <a:avLst/>
          </a:prstGeom>
        </p:spPr>
        <p:txBody>
          <a:bodyPr wrap="square">
            <a:spAutoFit/>
          </a:bodyPr>
          <a:lstStyle/>
          <a:p>
            <a:pPr>
              <a:lnSpc>
                <a:spcPts val="3580"/>
              </a:lnSpc>
              <a:defRPr/>
            </a:pPr>
            <a:r>
              <a:rPr lang="fr-FR" sz="3400" b="1" dirty="0">
                <a:solidFill>
                  <a:srgbClr val="346B0A"/>
                </a:solidFill>
                <a:latin typeface="+mj-lt"/>
                <a:cs typeface="Calibri" panose="020F0502020204030204" pitchFamily="34" charset="0"/>
              </a:rPr>
              <a:t>CLUB PARTENAIRES 3</a:t>
            </a:r>
            <a:r>
              <a:rPr lang="fr-FR" sz="3400" b="1" baseline="30000" dirty="0">
                <a:solidFill>
                  <a:srgbClr val="346B0A"/>
                </a:solidFill>
                <a:latin typeface="+mj-lt"/>
                <a:cs typeface="Calibri" panose="020F0502020204030204" pitchFamily="34" charset="0"/>
              </a:rPr>
              <a:t>e</a:t>
            </a:r>
            <a:r>
              <a:rPr lang="fr-FR" sz="3400" b="1" dirty="0">
                <a:solidFill>
                  <a:srgbClr val="346B0A"/>
                </a:solidFill>
                <a:latin typeface="+mj-lt"/>
                <a:cs typeface="Calibri" panose="020F0502020204030204" pitchFamily="34" charset="0"/>
              </a:rPr>
              <a:t> VOIE</a:t>
            </a:r>
          </a:p>
        </p:txBody>
      </p:sp>
      <p:grpSp>
        <p:nvGrpSpPr>
          <p:cNvPr id="24" name="Groupe 23">
            <a:extLst>
              <a:ext uri="{FF2B5EF4-FFF2-40B4-BE49-F238E27FC236}">
                <a16:creationId xmlns:a16="http://schemas.microsoft.com/office/drawing/2014/main" id="{D3C49CAF-4DBD-3042-B2FF-51A963347B65}"/>
              </a:ext>
            </a:extLst>
          </p:cNvPr>
          <p:cNvGrpSpPr/>
          <p:nvPr/>
        </p:nvGrpSpPr>
        <p:grpSpPr>
          <a:xfrm>
            <a:off x="3253291" y="941553"/>
            <a:ext cx="703537" cy="72008"/>
            <a:chOff x="467544" y="2394040"/>
            <a:chExt cx="703537" cy="72008"/>
          </a:xfrm>
        </p:grpSpPr>
        <p:sp>
          <p:nvSpPr>
            <p:cNvPr id="25" name="Ellipse 24">
              <a:extLst>
                <a:ext uri="{FF2B5EF4-FFF2-40B4-BE49-F238E27FC236}">
                  <a16:creationId xmlns:a16="http://schemas.microsoft.com/office/drawing/2014/main" id="{EEC427F3-5126-EA47-9468-C1775A93C0BF}"/>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6" name="Ellipse 25">
              <a:extLst>
                <a:ext uri="{FF2B5EF4-FFF2-40B4-BE49-F238E27FC236}">
                  <a16:creationId xmlns:a16="http://schemas.microsoft.com/office/drawing/2014/main" id="{CC00E72E-AF7F-8A44-9278-08A270EE2E77}"/>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7" name="Ellipse 26">
              <a:extLst>
                <a:ext uri="{FF2B5EF4-FFF2-40B4-BE49-F238E27FC236}">
                  <a16:creationId xmlns:a16="http://schemas.microsoft.com/office/drawing/2014/main" id="{223F2537-65B5-3847-99CB-97314C627C7D}"/>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8" name="Ellipse 27">
              <a:extLst>
                <a:ext uri="{FF2B5EF4-FFF2-40B4-BE49-F238E27FC236}">
                  <a16:creationId xmlns:a16="http://schemas.microsoft.com/office/drawing/2014/main" id="{E6142BC0-B894-EA46-97F9-275BD8CA8301}"/>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Tree>
    <p:extLst>
      <p:ext uri="{BB962C8B-B14F-4D97-AF65-F5344CB8AC3E}">
        <p14:creationId xmlns:p14="http://schemas.microsoft.com/office/powerpoint/2010/main" val="206317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llipse 41">
            <a:extLst>
              <a:ext uri="{FF2B5EF4-FFF2-40B4-BE49-F238E27FC236}">
                <a16:creationId xmlns:a16="http://schemas.microsoft.com/office/drawing/2014/main" id="{E3D01DB1-13F9-5744-B267-31FF9558BBE2}"/>
              </a:ext>
            </a:extLst>
          </p:cNvPr>
          <p:cNvSpPr/>
          <p:nvPr/>
        </p:nvSpPr>
        <p:spPr bwMode="auto">
          <a:xfrm>
            <a:off x="7095663" y="2892239"/>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3" name="Rectangle : coins arrondis 12">
            <a:extLst>
              <a:ext uri="{FF2B5EF4-FFF2-40B4-BE49-F238E27FC236}">
                <a16:creationId xmlns:a16="http://schemas.microsoft.com/office/drawing/2014/main" id="{D4A24744-95CC-554C-A668-2C2310FA3354}"/>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5" name="Ellipse 4">
            <a:extLst>
              <a:ext uri="{FF2B5EF4-FFF2-40B4-BE49-F238E27FC236}">
                <a16:creationId xmlns:a16="http://schemas.microsoft.com/office/drawing/2014/main" id="{C262048B-CCDB-F34C-8E99-FF73719EA181}"/>
              </a:ext>
            </a:extLst>
          </p:cNvPr>
          <p:cNvSpPr/>
          <p:nvPr/>
        </p:nvSpPr>
        <p:spPr bwMode="auto">
          <a:xfrm>
            <a:off x="-1273885" y="-2074508"/>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6" name="Image 5">
            <a:extLst>
              <a:ext uri="{FF2B5EF4-FFF2-40B4-BE49-F238E27FC236}">
                <a16:creationId xmlns:a16="http://schemas.microsoft.com/office/drawing/2014/main" id="{B948280A-7BDF-6B48-9E03-D017FD10C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2" name="Espace réservé de la date 1">
            <a:extLst>
              <a:ext uri="{FF2B5EF4-FFF2-40B4-BE49-F238E27FC236}">
                <a16:creationId xmlns:a16="http://schemas.microsoft.com/office/drawing/2014/main" id="{B8124C43-BB1C-0541-9871-00C0C34C4AFB}"/>
              </a:ext>
            </a:extLst>
          </p:cNvPr>
          <p:cNvSpPr>
            <a:spLocks noGrp="1"/>
          </p:cNvSpPr>
          <p:nvPr>
            <p:ph type="dt" sz="half" idx="10"/>
          </p:nvPr>
        </p:nvSpPr>
        <p:spPr/>
        <p:txBody>
          <a:bodyPr/>
          <a:lstStyle/>
          <a:p>
            <a:pPr>
              <a:defRPr/>
            </a:pPr>
            <a:fld id="{A08E3066-C38C-8043-8B40-D5C1395C0494}" type="datetime1">
              <a:rPr lang="fr-FR" smtClean="0"/>
              <a:t>18/05/2022</a:t>
            </a:fld>
            <a:endParaRPr lang="fr-FR"/>
          </a:p>
        </p:txBody>
      </p:sp>
      <p:sp>
        <p:nvSpPr>
          <p:cNvPr id="3" name="Espace réservé du pied de page 2">
            <a:extLst>
              <a:ext uri="{FF2B5EF4-FFF2-40B4-BE49-F238E27FC236}">
                <a16:creationId xmlns:a16="http://schemas.microsoft.com/office/drawing/2014/main" id="{82509B14-5683-8648-B909-841AAEA4E6A7}"/>
              </a:ext>
            </a:extLst>
          </p:cNvPr>
          <p:cNvSpPr>
            <a:spLocks noGrp="1"/>
          </p:cNvSpPr>
          <p:nvPr>
            <p:ph type="ftr" sz="quarter" idx="11"/>
          </p:nvPr>
        </p:nvSpPr>
        <p:spPr/>
        <p:txBody>
          <a:bodyPr/>
          <a:lstStyle/>
          <a:p>
            <a:r>
              <a:rPr lang="fr-FR">
                <a:latin typeface="Arial"/>
                <a:cs typeface="Arial"/>
              </a:rPr>
              <a:t>Présentation du Collectif Nouveaux Champs et du programme “Zéro Résidu de Pesticides” - V11</a:t>
            </a:r>
            <a:endParaRPr lang="fr-FR"/>
          </a:p>
        </p:txBody>
      </p:sp>
      <p:sp>
        <p:nvSpPr>
          <p:cNvPr id="4" name="Espace réservé du numéro de diapositive 3">
            <a:extLst>
              <a:ext uri="{FF2B5EF4-FFF2-40B4-BE49-F238E27FC236}">
                <a16:creationId xmlns:a16="http://schemas.microsoft.com/office/drawing/2014/main" id="{9CD5B8DC-938C-444F-AE86-F30F8690C199}"/>
              </a:ext>
            </a:extLst>
          </p:cNvPr>
          <p:cNvSpPr>
            <a:spLocks noGrp="1"/>
          </p:cNvSpPr>
          <p:nvPr>
            <p:ph type="sldNum" sz="quarter" idx="12"/>
          </p:nvPr>
        </p:nvSpPr>
        <p:spPr/>
        <p:txBody>
          <a:bodyPr/>
          <a:lstStyle/>
          <a:p>
            <a:fld id="{92A23C4A-E48D-5640-B4C6-E7937792EB97}" type="slidenum">
              <a:rPr lang="fr-FR" smtClean="0"/>
              <a:pPr/>
              <a:t>41</a:t>
            </a:fld>
            <a:endParaRPr lang="fr-FR"/>
          </a:p>
        </p:txBody>
      </p:sp>
      <p:sp>
        <p:nvSpPr>
          <p:cNvPr id="24" name="Rectangle 23">
            <a:extLst>
              <a:ext uri="{FF2B5EF4-FFF2-40B4-BE49-F238E27FC236}">
                <a16:creationId xmlns:a16="http://schemas.microsoft.com/office/drawing/2014/main" id="{674B8075-8260-9A46-8994-976436448B77}"/>
              </a:ext>
            </a:extLst>
          </p:cNvPr>
          <p:cNvSpPr/>
          <p:nvPr/>
        </p:nvSpPr>
        <p:spPr>
          <a:xfrm>
            <a:off x="3131840" y="354681"/>
            <a:ext cx="5230518" cy="553998"/>
          </a:xfrm>
          <a:prstGeom prst="rect">
            <a:avLst/>
          </a:prstGeom>
        </p:spPr>
        <p:txBody>
          <a:bodyPr wrap="square">
            <a:spAutoFit/>
          </a:bodyPr>
          <a:lstStyle/>
          <a:p>
            <a:pPr>
              <a:lnSpc>
                <a:spcPts val="3580"/>
              </a:lnSpc>
              <a:defRPr/>
            </a:pPr>
            <a:r>
              <a:rPr lang="fr-FR" sz="3400" b="1" dirty="0">
                <a:solidFill>
                  <a:srgbClr val="346B0A"/>
                </a:solidFill>
                <a:latin typeface="+mj-lt"/>
                <a:cs typeface="Calibri" panose="020F0502020204030204" pitchFamily="34" charset="0"/>
              </a:rPr>
              <a:t>PARTENARIATS</a:t>
            </a:r>
          </a:p>
        </p:txBody>
      </p:sp>
      <p:grpSp>
        <p:nvGrpSpPr>
          <p:cNvPr id="25" name="Groupe 24">
            <a:extLst>
              <a:ext uri="{FF2B5EF4-FFF2-40B4-BE49-F238E27FC236}">
                <a16:creationId xmlns:a16="http://schemas.microsoft.com/office/drawing/2014/main" id="{CF51996C-AFC4-0048-8CB0-008D7846D329}"/>
              </a:ext>
            </a:extLst>
          </p:cNvPr>
          <p:cNvGrpSpPr/>
          <p:nvPr/>
        </p:nvGrpSpPr>
        <p:grpSpPr>
          <a:xfrm>
            <a:off x="3253291" y="941553"/>
            <a:ext cx="703537" cy="72008"/>
            <a:chOff x="467544" y="2394040"/>
            <a:chExt cx="703537" cy="72008"/>
          </a:xfrm>
        </p:grpSpPr>
        <p:sp>
          <p:nvSpPr>
            <p:cNvPr id="26" name="Ellipse 25">
              <a:extLst>
                <a:ext uri="{FF2B5EF4-FFF2-40B4-BE49-F238E27FC236}">
                  <a16:creationId xmlns:a16="http://schemas.microsoft.com/office/drawing/2014/main" id="{194CA25B-BD8A-3F4A-AC8B-1184A2F79EB5}"/>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7" name="Ellipse 26">
              <a:extLst>
                <a:ext uri="{FF2B5EF4-FFF2-40B4-BE49-F238E27FC236}">
                  <a16:creationId xmlns:a16="http://schemas.microsoft.com/office/drawing/2014/main" id="{8331300E-440D-7B46-9039-84FCA12D6857}"/>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3" name="Ellipse 32">
              <a:extLst>
                <a:ext uri="{FF2B5EF4-FFF2-40B4-BE49-F238E27FC236}">
                  <a16:creationId xmlns:a16="http://schemas.microsoft.com/office/drawing/2014/main" id="{3DF96B9E-04D6-134F-A49D-CEF3EAB683F3}"/>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4" name="Ellipse 33">
              <a:extLst>
                <a:ext uri="{FF2B5EF4-FFF2-40B4-BE49-F238E27FC236}">
                  <a16:creationId xmlns:a16="http://schemas.microsoft.com/office/drawing/2014/main" id="{56F27906-B67C-484C-9E86-E97392F598AE}"/>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37" name="Text Box 5">
            <a:extLst>
              <a:ext uri="{FF2B5EF4-FFF2-40B4-BE49-F238E27FC236}">
                <a16:creationId xmlns:a16="http://schemas.microsoft.com/office/drawing/2014/main" id="{61E74361-1AE8-2C4E-9C11-87E8CE00F990}"/>
              </a:ext>
            </a:extLst>
          </p:cNvPr>
          <p:cNvSpPr txBox="1">
            <a:spLocks noChangeArrowheads="1"/>
          </p:cNvSpPr>
          <p:nvPr/>
        </p:nvSpPr>
        <p:spPr bwMode="auto">
          <a:xfrm>
            <a:off x="731677" y="3024641"/>
            <a:ext cx="1998585" cy="1938992"/>
          </a:xfrm>
          <a:prstGeom prst="rect">
            <a:avLst/>
          </a:prstGeom>
          <a:noFill/>
          <a:ln w="9525">
            <a:noFill/>
            <a:miter lim="800000"/>
            <a:headEnd/>
            <a:tailEnd/>
          </a:ln>
        </p:spPr>
        <p:txBody>
          <a:bodyPr wrap="square">
            <a:spAutoFit/>
          </a:bodyPr>
          <a:lstStyle/>
          <a:p>
            <a:r>
              <a:rPr lang="fr-FR" sz="1200" dirty="0">
                <a:latin typeface="Arial" panose="020B0604020202020204" pitchFamily="34" charset="0"/>
                <a:cs typeface="Arial" panose="020B0604020202020204" pitchFamily="34" charset="0"/>
              </a:rPr>
              <a:t>Pôle de compétitivité Agri Sud-Ouest innovation, cluster biocontrôle et </a:t>
            </a:r>
            <a:r>
              <a:rPr lang="fr-FR" sz="1200" dirty="0" err="1">
                <a:latin typeface="Arial" panose="020B0604020202020204" pitchFamily="34" charset="0"/>
                <a:cs typeface="Arial" panose="020B0604020202020204" pitchFamily="34" charset="0"/>
              </a:rPr>
              <a:t>biosolutions</a:t>
            </a:r>
            <a:r>
              <a:rPr lang="fr-FR" sz="1200" dirty="0">
                <a:latin typeface="Arial" panose="020B0604020202020204" pitchFamily="34" charset="0"/>
                <a:cs typeface="Arial" panose="020B0604020202020204" pitchFamily="34" charset="0"/>
              </a:rPr>
              <a:t>. Travailler et échanger sur les sujets de réglementation, d’expérimentation et évaluations des produits de biocontrôle</a:t>
            </a:r>
          </a:p>
          <a:p>
            <a:endParaRPr lang="fr-FR" sz="1200" dirty="0">
              <a:latin typeface="Arial" panose="020B0604020202020204" pitchFamily="34" charset="0"/>
              <a:cs typeface="Arial" panose="020B0604020202020204" pitchFamily="34" charset="0"/>
            </a:endParaRPr>
          </a:p>
        </p:txBody>
      </p:sp>
      <p:sp>
        <p:nvSpPr>
          <p:cNvPr id="40" name="ZoneTexte 39">
            <a:extLst>
              <a:ext uri="{FF2B5EF4-FFF2-40B4-BE49-F238E27FC236}">
                <a16:creationId xmlns:a16="http://schemas.microsoft.com/office/drawing/2014/main" id="{6FE32CAD-9F51-6047-9F34-42E15A7C0411}"/>
              </a:ext>
            </a:extLst>
          </p:cNvPr>
          <p:cNvSpPr txBox="1"/>
          <p:nvPr/>
        </p:nvSpPr>
        <p:spPr>
          <a:xfrm>
            <a:off x="6400800" y="2306125"/>
            <a:ext cx="2308097" cy="2492990"/>
          </a:xfrm>
          <a:prstGeom prst="rect">
            <a:avLst/>
          </a:prstGeom>
          <a:noFill/>
        </p:spPr>
        <p:txBody>
          <a:bodyPr wrap="square">
            <a:spAutoFit/>
          </a:bodyPr>
          <a:lstStyle/>
          <a:p>
            <a:r>
              <a:rPr lang="fr-FR" sz="1200">
                <a:latin typeface="Arial" panose="020B0604020202020204" pitchFamily="34" charset="0"/>
                <a:cs typeface="Arial" panose="020B0604020202020204" pitchFamily="34" charset="0"/>
              </a:rPr>
              <a:t>Association qui regroupe les forces agissant pour le développement et la promotion d’une agriculture à Haute Valeur Environnementale. Aujourd’hui l’association rassemble tous les acteurs (production, transformation, distribution, collectivités locales, acteurs du conseil agricole) afin de partager leurs expertises et participer au déploiement de la HVE.</a:t>
            </a:r>
          </a:p>
        </p:txBody>
      </p:sp>
      <p:pic>
        <p:nvPicPr>
          <p:cNvPr id="41" name="Picture 4" descr="HVE - accueil | HVE - Haute Valeur Environnementale">
            <a:extLst>
              <a:ext uri="{FF2B5EF4-FFF2-40B4-BE49-F238E27FC236}">
                <a16:creationId xmlns:a16="http://schemas.microsoft.com/office/drawing/2014/main" id="{16AAFD21-88FE-D742-8FE0-55DBF6683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85385"/>
            <a:ext cx="2252792" cy="68467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8611AA48-5F38-F445-AA33-20AA6A03AB05}"/>
              </a:ext>
            </a:extLst>
          </p:cNvPr>
          <p:cNvPicPr>
            <a:picLocks noChangeAspect="1"/>
          </p:cNvPicPr>
          <p:nvPr/>
        </p:nvPicPr>
        <p:blipFill>
          <a:blip r:embed="rId4"/>
          <a:stretch>
            <a:fillRect/>
          </a:stretch>
        </p:blipFill>
        <p:spPr>
          <a:xfrm>
            <a:off x="978001" y="2068857"/>
            <a:ext cx="1368403" cy="897221"/>
          </a:xfrm>
          <a:prstGeom prst="rect">
            <a:avLst/>
          </a:prstGeom>
        </p:spPr>
      </p:pic>
      <p:pic>
        <p:nvPicPr>
          <p:cNvPr id="2050" name="Picture 2" descr="CHAMBRE D&amp;#39;AGRICULTURE GIRONDE | INNO&amp;#39;VIN">
            <a:extLst>
              <a:ext uri="{FF2B5EF4-FFF2-40B4-BE49-F238E27FC236}">
                <a16:creationId xmlns:a16="http://schemas.microsoft.com/office/drawing/2014/main" id="{86B825B5-810B-48E5-A7C0-8CD9B1372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454" y="1549806"/>
            <a:ext cx="1002035" cy="1143167"/>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131378F5-4076-40C3-B2C6-935417133865}"/>
              </a:ext>
            </a:extLst>
          </p:cNvPr>
          <p:cNvSpPr txBox="1"/>
          <p:nvPr/>
        </p:nvSpPr>
        <p:spPr bwMode="auto">
          <a:xfrm>
            <a:off x="3463801" y="2858374"/>
            <a:ext cx="2027782" cy="1938992"/>
          </a:xfrm>
          <a:prstGeom prst="rect">
            <a:avLst/>
          </a:prstGeom>
          <a:noFill/>
          <a:ln w="9525">
            <a:noFill/>
            <a:miter lim="800000"/>
            <a:headEnd/>
            <a:tailEnd/>
          </a:ln>
          <a:effectLst/>
        </p:spPr>
        <p:txBody>
          <a:bodyPr wrap="square">
            <a:spAutoFit/>
          </a:bodyPr>
          <a:lstStyle/>
          <a:p>
            <a:pPr lvl="0"/>
            <a:r>
              <a:rPr lang="fr-FR" sz="1200" dirty="0">
                <a:effectLst/>
                <a:latin typeface="Arial" panose="020B0604020202020204" pitchFamily="34" charset="0"/>
                <a:ea typeface="Times New Roman" panose="02020603050405020304" pitchFamily="18" charset="0"/>
                <a:cs typeface="Arial" panose="020B0604020202020204" pitchFamily="34" charset="0"/>
              </a:rPr>
              <a:t>Accompagnement par la Chambre d’Agriculture de la Gironde de petits viticulteurs dans la construction des itinéraires techniques et la mise en place du cahier des charges pour atteindre l’objectif de </a:t>
            </a:r>
            <a:r>
              <a:rPr lang="fr-FR" sz="1200" dirty="0">
                <a:latin typeface="Arial" panose="020B0604020202020204" pitchFamily="34" charset="0"/>
                <a:ea typeface="Times New Roman" panose="02020603050405020304" pitchFamily="18" charset="0"/>
                <a:cs typeface="Arial" panose="020B0604020202020204" pitchFamily="34" charset="0"/>
              </a:rPr>
              <a:t>“</a:t>
            </a:r>
            <a:r>
              <a:rPr lang="fr-FR" sz="1200" dirty="0">
                <a:effectLst/>
                <a:latin typeface="Arial" panose="020B0604020202020204" pitchFamily="34" charset="0"/>
                <a:ea typeface="Times New Roman" panose="02020603050405020304" pitchFamily="18" charset="0"/>
                <a:cs typeface="Arial" panose="020B0604020202020204" pitchFamily="34" charset="0"/>
              </a:rPr>
              <a:t>Zéro Résidu de Pesticides</a:t>
            </a:r>
            <a:r>
              <a:rPr lang="fr-FR" sz="1200" dirty="0">
                <a:latin typeface="Arial" panose="020B0604020202020204" pitchFamily="34" charset="0"/>
                <a:ea typeface="Times New Roman" panose="02020603050405020304" pitchFamily="18" charset="0"/>
                <a:cs typeface="Arial" panose="020B0604020202020204" pitchFamily="34" charset="0"/>
              </a:rPr>
              <a:t>”</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2860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A067B19-5C38-F34C-88B0-0C7ECBC0699F}"/>
              </a:ext>
            </a:extLst>
          </p:cNvPr>
          <p:cNvSpPr/>
          <p:nvPr/>
        </p:nvSpPr>
        <p:spPr bwMode="auto">
          <a:xfrm>
            <a:off x="0" y="14074"/>
            <a:ext cx="9144000" cy="5143500"/>
          </a:xfrm>
          <a:prstGeom prst="rect">
            <a:avLst/>
          </a:prstGeom>
          <a:solidFill>
            <a:srgbClr val="346B0A"/>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3" name="Ellipse 12">
            <a:extLst>
              <a:ext uri="{FF2B5EF4-FFF2-40B4-BE49-F238E27FC236}">
                <a16:creationId xmlns:a16="http://schemas.microsoft.com/office/drawing/2014/main" id="{12E46BBA-CF5D-0448-B448-FB0A26F5B375}"/>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4" name="Rectangle : coins arrondis 13">
            <a:extLst>
              <a:ext uri="{FF2B5EF4-FFF2-40B4-BE49-F238E27FC236}">
                <a16:creationId xmlns:a16="http://schemas.microsoft.com/office/drawing/2014/main" id="{94EE043C-A08A-F945-9F22-301A3DCE27D2}"/>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5" name="Image 14">
            <a:extLst>
              <a:ext uri="{FF2B5EF4-FFF2-40B4-BE49-F238E27FC236}">
                <a16:creationId xmlns:a16="http://schemas.microsoft.com/office/drawing/2014/main" id="{8B67F89F-3900-D34D-8FD3-529C9671D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2" name="Espace réservé de la date 1">
            <a:extLst>
              <a:ext uri="{FF2B5EF4-FFF2-40B4-BE49-F238E27FC236}">
                <a16:creationId xmlns:a16="http://schemas.microsoft.com/office/drawing/2014/main" id="{AE74DC25-3998-3D49-8980-300C748ED2F7}"/>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EA131934-833C-2746-9D1B-97BD3FFCFF0E}"/>
              </a:ext>
            </a:extLst>
          </p:cNvPr>
          <p:cNvSpPr>
            <a:spLocks noGrp="1"/>
          </p:cNvSpPr>
          <p:nvPr>
            <p:ph type="ftr" sz="quarter" idx="11"/>
          </p:nvPr>
        </p:nvSpPr>
        <p:spPr/>
        <p:txBody>
          <a:bodyPr/>
          <a:lstStyle/>
          <a:p>
            <a:pPr defTabSz="914355"/>
            <a:r>
              <a:rPr lang="fr-FR" dirty="0">
                <a:latin typeface="Arial"/>
                <a:cs typeface="Arial"/>
              </a:rPr>
              <a:t>Présentation du Collectif Nouveaux Champs et du programme “Zéro Résidu de Pesticides” - V11</a:t>
            </a:r>
            <a:endParaRPr lang="fr-FR" dirty="0"/>
          </a:p>
        </p:txBody>
      </p:sp>
      <p:sp>
        <p:nvSpPr>
          <p:cNvPr id="4" name="Espace réservé du numéro de diapositive 3">
            <a:extLst>
              <a:ext uri="{FF2B5EF4-FFF2-40B4-BE49-F238E27FC236}">
                <a16:creationId xmlns:a16="http://schemas.microsoft.com/office/drawing/2014/main" id="{028D15F5-FA0D-8F4E-A4FB-181279AAA144}"/>
              </a:ext>
            </a:extLst>
          </p:cNvPr>
          <p:cNvSpPr>
            <a:spLocks noGrp="1"/>
          </p:cNvSpPr>
          <p:nvPr>
            <p:ph type="sldNum" sz="quarter" idx="12"/>
          </p:nvPr>
        </p:nvSpPr>
        <p:spPr/>
        <p:txBody>
          <a:bodyPr/>
          <a:lstStyle/>
          <a:p>
            <a:fld id="{92A23C4A-E48D-5640-B4C6-E7937792EB97}" type="slidenum">
              <a:rPr lang="fr-FR" smtClean="0"/>
              <a:pPr/>
              <a:t>42</a:t>
            </a:fld>
            <a:endParaRPr lang="fr-FR"/>
          </a:p>
        </p:txBody>
      </p:sp>
      <p:sp>
        <p:nvSpPr>
          <p:cNvPr id="22" name="Ellipse 21">
            <a:extLst>
              <a:ext uri="{FF2B5EF4-FFF2-40B4-BE49-F238E27FC236}">
                <a16:creationId xmlns:a16="http://schemas.microsoft.com/office/drawing/2014/main" id="{08500119-7C75-CE46-8FB3-7B7EC7BE415A}"/>
              </a:ext>
            </a:extLst>
          </p:cNvPr>
          <p:cNvSpPr/>
          <p:nvPr/>
        </p:nvSpPr>
        <p:spPr bwMode="auto">
          <a:xfrm>
            <a:off x="6400395" y="1957752"/>
            <a:ext cx="5235690" cy="5235690"/>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9" name="Rectangle 18">
            <a:extLst>
              <a:ext uri="{FF2B5EF4-FFF2-40B4-BE49-F238E27FC236}">
                <a16:creationId xmlns:a16="http://schemas.microsoft.com/office/drawing/2014/main" id="{70D622C1-2820-FF4B-864C-795C7E16DAE5}"/>
              </a:ext>
            </a:extLst>
          </p:cNvPr>
          <p:cNvSpPr/>
          <p:nvPr/>
        </p:nvSpPr>
        <p:spPr>
          <a:xfrm>
            <a:off x="2035906" y="2186611"/>
            <a:ext cx="5558263" cy="609654"/>
          </a:xfrm>
          <a:prstGeom prst="rect">
            <a:avLst/>
          </a:prstGeom>
        </p:spPr>
        <p:txBody>
          <a:bodyPr wrap="square">
            <a:spAutoFit/>
          </a:bodyPr>
          <a:lstStyle/>
          <a:p>
            <a:pPr algn="ctr">
              <a:lnSpc>
                <a:spcPts val="3580"/>
              </a:lnSpc>
              <a:defRPr/>
            </a:pPr>
            <a:r>
              <a:rPr lang="fr-FR" sz="6000" b="1" dirty="0">
                <a:solidFill>
                  <a:schemeClr val="bg1"/>
                </a:solidFill>
                <a:latin typeface="+mj-lt"/>
                <a:cs typeface="Calibri" panose="020F0502020204030204" pitchFamily="34" charset="0"/>
              </a:rPr>
              <a:t>Enjeux 2022</a:t>
            </a:r>
          </a:p>
        </p:txBody>
      </p:sp>
    </p:spTree>
    <p:extLst>
      <p:ext uri="{BB962C8B-B14F-4D97-AF65-F5344CB8AC3E}">
        <p14:creationId xmlns:p14="http://schemas.microsoft.com/office/powerpoint/2010/main" val="40959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8B166-EFB6-6C41-A5D5-2A349AA332C6}"/>
              </a:ext>
            </a:extLst>
          </p:cNvPr>
          <p:cNvSpPr/>
          <p:nvPr/>
        </p:nvSpPr>
        <p:spPr bwMode="auto">
          <a:xfrm rot="18900000">
            <a:off x="4660877" y="1121581"/>
            <a:ext cx="2544120" cy="2544120"/>
          </a:xfrm>
          <a:prstGeom prst="rect">
            <a:avLst/>
          </a:prstGeom>
          <a:noFill/>
          <a:ln w="12700" cap="rnd" cmpd="sng" algn="ctr">
            <a:solidFill>
              <a:schemeClr val="bg1">
                <a:lumMod val="65000"/>
              </a:schemeClr>
            </a:solidFill>
            <a:prstDash val="dash"/>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2" name="Ellipse 71">
            <a:extLst>
              <a:ext uri="{FF2B5EF4-FFF2-40B4-BE49-F238E27FC236}">
                <a16:creationId xmlns:a16="http://schemas.microsoft.com/office/drawing/2014/main" id="{C868ECDF-043F-B441-ADEC-A085CCFD5F7B}"/>
              </a:ext>
            </a:extLst>
          </p:cNvPr>
          <p:cNvSpPr/>
          <p:nvPr/>
        </p:nvSpPr>
        <p:spPr bwMode="auto">
          <a:xfrm>
            <a:off x="5930221" y="2377921"/>
            <a:ext cx="1616222" cy="1616222"/>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3" name="Ellipse 72">
            <a:extLst>
              <a:ext uri="{FF2B5EF4-FFF2-40B4-BE49-F238E27FC236}">
                <a16:creationId xmlns:a16="http://schemas.microsoft.com/office/drawing/2014/main" id="{3080737E-0471-A04B-A384-68CEE4E744CE}"/>
              </a:ext>
            </a:extLst>
          </p:cNvPr>
          <p:cNvSpPr/>
          <p:nvPr/>
        </p:nvSpPr>
        <p:spPr bwMode="auto">
          <a:xfrm>
            <a:off x="4206353" y="2377921"/>
            <a:ext cx="1616222" cy="1616222"/>
          </a:xfrm>
          <a:prstGeom prst="ellipse">
            <a:avLst/>
          </a:prstGeom>
          <a:solidFill>
            <a:srgbClr val="346B0A">
              <a:alpha val="8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1" name="Ellipse 70">
            <a:extLst>
              <a:ext uri="{FF2B5EF4-FFF2-40B4-BE49-F238E27FC236}">
                <a16:creationId xmlns:a16="http://schemas.microsoft.com/office/drawing/2014/main" id="{7E01D79B-D3DF-8542-B41D-1F2CD2409538}"/>
              </a:ext>
            </a:extLst>
          </p:cNvPr>
          <p:cNvSpPr/>
          <p:nvPr/>
        </p:nvSpPr>
        <p:spPr bwMode="auto">
          <a:xfrm>
            <a:off x="5930221" y="637706"/>
            <a:ext cx="1616222" cy="1616222"/>
          </a:xfrm>
          <a:prstGeom prst="ellipse">
            <a:avLst/>
          </a:prstGeom>
          <a:solidFill>
            <a:srgbClr val="346B0A"/>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5" name="Ellipse 4">
            <a:extLst>
              <a:ext uri="{FF2B5EF4-FFF2-40B4-BE49-F238E27FC236}">
                <a16:creationId xmlns:a16="http://schemas.microsoft.com/office/drawing/2014/main" id="{AFE4FE6F-8A0B-FD46-ABBD-5C842786C93E}"/>
              </a:ext>
            </a:extLst>
          </p:cNvPr>
          <p:cNvSpPr/>
          <p:nvPr/>
        </p:nvSpPr>
        <p:spPr bwMode="auto">
          <a:xfrm>
            <a:off x="-1303631" y="-2183712"/>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6" name="Image 5">
            <a:extLst>
              <a:ext uri="{FF2B5EF4-FFF2-40B4-BE49-F238E27FC236}">
                <a16:creationId xmlns:a16="http://schemas.microsoft.com/office/drawing/2014/main" id="{75C8F6CF-3FBC-514C-AD5E-314330E6C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7" name="Rectangle : coins arrondis 6">
            <a:extLst>
              <a:ext uri="{FF2B5EF4-FFF2-40B4-BE49-F238E27FC236}">
                <a16:creationId xmlns:a16="http://schemas.microsoft.com/office/drawing/2014/main" id="{C940238C-91D2-2745-BEC7-11994B69FC66}"/>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 name="Espace réservé de la date 1">
            <a:extLst>
              <a:ext uri="{FF2B5EF4-FFF2-40B4-BE49-F238E27FC236}">
                <a16:creationId xmlns:a16="http://schemas.microsoft.com/office/drawing/2014/main" id="{63F0A496-9DA9-214C-92F6-59F17D4F3876}"/>
              </a:ext>
            </a:extLst>
          </p:cNvPr>
          <p:cNvSpPr>
            <a:spLocks noGrp="1"/>
          </p:cNvSpPr>
          <p:nvPr>
            <p:ph type="dt" sz="half" idx="10"/>
          </p:nvPr>
        </p:nvSpPr>
        <p:spPr/>
        <p:txBody>
          <a:bodyPr/>
          <a:lstStyle/>
          <a:p>
            <a:pPr>
              <a:defRPr/>
            </a:pPr>
            <a:fld id="{1CE25186-DB85-8649-BE6A-C5A640002D7F}" type="datetime1">
              <a:rPr lang="fr-FR" smtClean="0"/>
              <a:t>18/05/2022</a:t>
            </a:fld>
            <a:endParaRPr lang="fr-FR"/>
          </a:p>
        </p:txBody>
      </p:sp>
      <p:sp>
        <p:nvSpPr>
          <p:cNvPr id="3" name="Espace réservé du pied de page 2">
            <a:extLst>
              <a:ext uri="{FF2B5EF4-FFF2-40B4-BE49-F238E27FC236}">
                <a16:creationId xmlns:a16="http://schemas.microsoft.com/office/drawing/2014/main" id="{4A69A4D2-9B50-D447-B289-F97FBC2E803C}"/>
              </a:ext>
            </a:extLst>
          </p:cNvPr>
          <p:cNvSpPr>
            <a:spLocks noGrp="1"/>
          </p:cNvSpPr>
          <p:nvPr>
            <p:ph type="ftr" sz="quarter" idx="11"/>
          </p:nvPr>
        </p:nvSpPr>
        <p:spPr/>
        <p:txBody>
          <a:bodyPr/>
          <a:lstStyle/>
          <a:p>
            <a:r>
              <a:rPr lang="fr-FR">
                <a:latin typeface="Arial"/>
                <a:cs typeface="Arial"/>
              </a:rPr>
              <a:t>Présentation du Collectif Nouveaux Champs et du programme “Zéro Résidu de Pesticides” - V11</a:t>
            </a:r>
            <a:endParaRPr lang="fr-FR"/>
          </a:p>
        </p:txBody>
      </p:sp>
      <p:sp>
        <p:nvSpPr>
          <p:cNvPr id="4" name="Espace réservé du numéro de diapositive 3">
            <a:extLst>
              <a:ext uri="{FF2B5EF4-FFF2-40B4-BE49-F238E27FC236}">
                <a16:creationId xmlns:a16="http://schemas.microsoft.com/office/drawing/2014/main" id="{4CCD9755-DDBC-BE40-95B4-B79CB542624A}"/>
              </a:ext>
            </a:extLst>
          </p:cNvPr>
          <p:cNvSpPr>
            <a:spLocks noGrp="1"/>
          </p:cNvSpPr>
          <p:nvPr>
            <p:ph type="sldNum" sz="quarter" idx="12"/>
          </p:nvPr>
        </p:nvSpPr>
        <p:spPr/>
        <p:txBody>
          <a:bodyPr/>
          <a:lstStyle/>
          <a:p>
            <a:fld id="{92A23C4A-E48D-5640-B4C6-E7937792EB97}" type="slidenum">
              <a:rPr lang="fr-FR" smtClean="0"/>
              <a:pPr/>
              <a:t>43</a:t>
            </a:fld>
            <a:endParaRPr lang="fr-FR"/>
          </a:p>
        </p:txBody>
      </p:sp>
      <p:sp>
        <p:nvSpPr>
          <p:cNvPr id="15" name="Rectangle 14">
            <a:extLst>
              <a:ext uri="{FF2B5EF4-FFF2-40B4-BE49-F238E27FC236}">
                <a16:creationId xmlns:a16="http://schemas.microsoft.com/office/drawing/2014/main" id="{6F7B4429-51D5-124D-894F-33EF4D21C198}"/>
              </a:ext>
            </a:extLst>
          </p:cNvPr>
          <p:cNvSpPr/>
          <p:nvPr/>
        </p:nvSpPr>
        <p:spPr>
          <a:xfrm>
            <a:off x="251520" y="1387338"/>
            <a:ext cx="2806690" cy="3342710"/>
          </a:xfrm>
          <a:prstGeom prst="rect">
            <a:avLst/>
          </a:prstGeom>
        </p:spPr>
        <p:txBody>
          <a:bodyPr wrap="square">
            <a:spAutoFit/>
          </a:bodyPr>
          <a:lstStyle/>
          <a:p>
            <a:pPr fontAlgn="auto">
              <a:lnSpc>
                <a:spcPts val="3200"/>
              </a:lnSpc>
              <a:spcAft>
                <a:spcPts val="0"/>
              </a:spcAft>
            </a:pPr>
            <a:r>
              <a:rPr lang="fr-FR" sz="2400" b="1" dirty="0">
                <a:solidFill>
                  <a:srgbClr val="346B0A"/>
                </a:solidFill>
                <a:latin typeface="+mj-lt"/>
                <a:cs typeface="Franklin Gothic Book"/>
              </a:rPr>
              <a:t>S’ADAPTER, POURSUIVRE LES EFFORTS  DANS UN CONTEXTE DE FLAMBÉES DES COÛTS DE PRODUCTION... </a:t>
            </a:r>
          </a:p>
        </p:txBody>
      </p:sp>
      <p:sp>
        <p:nvSpPr>
          <p:cNvPr id="47" name="Ellipse 46">
            <a:extLst>
              <a:ext uri="{FF2B5EF4-FFF2-40B4-BE49-F238E27FC236}">
                <a16:creationId xmlns:a16="http://schemas.microsoft.com/office/drawing/2014/main" id="{C9892D05-254C-524F-8AB4-36ECE4D68D4F}"/>
              </a:ext>
            </a:extLst>
          </p:cNvPr>
          <p:cNvSpPr/>
          <p:nvPr/>
        </p:nvSpPr>
        <p:spPr bwMode="auto">
          <a:xfrm>
            <a:off x="4206353" y="637706"/>
            <a:ext cx="1616222" cy="1616222"/>
          </a:xfrm>
          <a:prstGeom prst="ellipse">
            <a:avLst/>
          </a:prstGeom>
          <a:solidFill>
            <a:srgbClr val="3AD42D">
              <a:alpha val="8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2" name="Rectangle 31">
            <a:extLst>
              <a:ext uri="{FF2B5EF4-FFF2-40B4-BE49-F238E27FC236}">
                <a16:creationId xmlns:a16="http://schemas.microsoft.com/office/drawing/2014/main" id="{FB1042C5-1AA4-2947-8A0A-A17CD42A0D30}"/>
              </a:ext>
            </a:extLst>
          </p:cNvPr>
          <p:cNvSpPr/>
          <p:nvPr/>
        </p:nvSpPr>
        <p:spPr>
          <a:xfrm>
            <a:off x="4165045" y="1104369"/>
            <a:ext cx="1726706" cy="784830"/>
          </a:xfrm>
          <a:prstGeom prst="rect">
            <a:avLst/>
          </a:prstGeom>
        </p:spPr>
        <p:txBody>
          <a:bodyPr wrap="square">
            <a:spAutoFit/>
          </a:bodyPr>
          <a:lstStyle/>
          <a:p>
            <a:pPr lvl="0" algn="ctr"/>
            <a:r>
              <a:rPr lang="fr-FR" sz="1500" b="1">
                <a:solidFill>
                  <a:schemeClr val="bg1"/>
                </a:solidFill>
                <a:latin typeface="Trade Gothic LT Std Cn" panose="020B0606020502020204" pitchFamily="34" charset="77"/>
              </a:rPr>
              <a:t>TRANSFORMATION</a:t>
            </a:r>
          </a:p>
          <a:p>
            <a:pPr lvl="0" algn="ctr"/>
            <a:r>
              <a:rPr lang="fr-FR" sz="1500" b="1">
                <a:solidFill>
                  <a:schemeClr val="bg1"/>
                </a:solidFill>
                <a:latin typeface="Trade Gothic LT Std Cn" panose="020B0606020502020204" pitchFamily="34" charset="77"/>
              </a:rPr>
              <a:t>DES MODÈLES AGRICOLES</a:t>
            </a:r>
          </a:p>
        </p:txBody>
      </p:sp>
      <p:sp>
        <p:nvSpPr>
          <p:cNvPr id="45" name="ZoneTexte 44">
            <a:extLst>
              <a:ext uri="{FF2B5EF4-FFF2-40B4-BE49-F238E27FC236}">
                <a16:creationId xmlns:a16="http://schemas.microsoft.com/office/drawing/2014/main" id="{3B8B4608-5C72-E64B-968A-BC53175A8DE6}"/>
              </a:ext>
            </a:extLst>
          </p:cNvPr>
          <p:cNvSpPr txBox="1"/>
          <p:nvPr/>
        </p:nvSpPr>
        <p:spPr>
          <a:xfrm>
            <a:off x="2643506" y="2146597"/>
            <a:ext cx="1494813" cy="492443"/>
          </a:xfrm>
          <a:prstGeom prst="rect">
            <a:avLst/>
          </a:prstGeom>
          <a:noFill/>
        </p:spPr>
        <p:txBody>
          <a:bodyPr wrap="square" rtlCol="0">
            <a:spAutoFit/>
          </a:bodyPr>
          <a:lstStyle/>
          <a:p>
            <a:pPr algn="r"/>
            <a:r>
              <a:rPr lang="fr-FR" sz="1300" b="1">
                <a:solidFill>
                  <a:srgbClr val="006600"/>
                </a:solidFill>
                <a:latin typeface="Arial" panose="020B0604020202020204" pitchFamily="34" charset="0"/>
                <a:cs typeface="Arial" panose="020B0604020202020204" pitchFamily="34" charset="0"/>
              </a:rPr>
              <a:t>Démarche</a:t>
            </a:r>
          </a:p>
          <a:p>
            <a:pPr algn="r"/>
            <a:r>
              <a:rPr lang="fr-FR" sz="1300" b="1">
                <a:solidFill>
                  <a:srgbClr val="006600"/>
                </a:solidFill>
                <a:latin typeface="Arial" panose="020B0604020202020204" pitchFamily="34" charset="0"/>
                <a:cs typeface="Arial" panose="020B0604020202020204" pitchFamily="34" charset="0"/>
              </a:rPr>
              <a:t>réactive</a:t>
            </a:r>
          </a:p>
        </p:txBody>
      </p:sp>
      <p:sp>
        <p:nvSpPr>
          <p:cNvPr id="60" name="Rectangle 59">
            <a:extLst>
              <a:ext uri="{FF2B5EF4-FFF2-40B4-BE49-F238E27FC236}">
                <a16:creationId xmlns:a16="http://schemas.microsoft.com/office/drawing/2014/main" id="{1D72200C-646E-1A40-B149-D4751B973857}"/>
              </a:ext>
            </a:extLst>
          </p:cNvPr>
          <p:cNvSpPr/>
          <p:nvPr/>
        </p:nvSpPr>
        <p:spPr>
          <a:xfrm>
            <a:off x="5908786" y="1053402"/>
            <a:ext cx="1726706" cy="784830"/>
          </a:xfrm>
          <a:prstGeom prst="rect">
            <a:avLst/>
          </a:prstGeom>
        </p:spPr>
        <p:txBody>
          <a:bodyPr wrap="square">
            <a:spAutoFit/>
          </a:bodyPr>
          <a:lstStyle/>
          <a:p>
            <a:pPr lvl="0" algn="ctr"/>
            <a:r>
              <a:rPr lang="fr-FR" sz="1500" b="1">
                <a:solidFill>
                  <a:schemeClr val="bg1"/>
                </a:solidFill>
                <a:latin typeface="Trade Gothic LT Std Cn" panose="020B0606020502020204" pitchFamily="34" charset="77"/>
              </a:rPr>
              <a:t>DÉMARCHE COLLECTIVE DE PRODUCTEURS</a:t>
            </a:r>
          </a:p>
        </p:txBody>
      </p:sp>
      <p:sp>
        <p:nvSpPr>
          <p:cNvPr id="68" name="Rectangle 67">
            <a:extLst>
              <a:ext uri="{FF2B5EF4-FFF2-40B4-BE49-F238E27FC236}">
                <a16:creationId xmlns:a16="http://schemas.microsoft.com/office/drawing/2014/main" id="{6110E3DD-1080-FB42-A33E-7FC7EEFA043B}"/>
              </a:ext>
            </a:extLst>
          </p:cNvPr>
          <p:cNvSpPr/>
          <p:nvPr/>
        </p:nvSpPr>
        <p:spPr>
          <a:xfrm>
            <a:off x="4149692" y="3032362"/>
            <a:ext cx="1726706" cy="338554"/>
          </a:xfrm>
          <a:prstGeom prst="rect">
            <a:avLst/>
          </a:prstGeom>
        </p:spPr>
        <p:txBody>
          <a:bodyPr wrap="square">
            <a:spAutoFit/>
          </a:bodyPr>
          <a:lstStyle/>
          <a:p>
            <a:pPr lvl="0" algn="ctr"/>
            <a:r>
              <a:rPr lang="fr-FR" sz="1600" b="1">
                <a:solidFill>
                  <a:schemeClr val="bg1"/>
                </a:solidFill>
                <a:latin typeface="Trade Gothic LT Std Cn" panose="020B0606020502020204" pitchFamily="34" charset="77"/>
              </a:rPr>
              <a:t>SANTÉ</a:t>
            </a:r>
          </a:p>
        </p:txBody>
      </p:sp>
      <p:sp>
        <p:nvSpPr>
          <p:cNvPr id="70" name="Rectangle 69">
            <a:extLst>
              <a:ext uri="{FF2B5EF4-FFF2-40B4-BE49-F238E27FC236}">
                <a16:creationId xmlns:a16="http://schemas.microsoft.com/office/drawing/2014/main" id="{F834AF2B-F3D2-EE4E-A8F2-650AEF33A126}"/>
              </a:ext>
            </a:extLst>
          </p:cNvPr>
          <p:cNvSpPr/>
          <p:nvPr/>
        </p:nvSpPr>
        <p:spPr>
          <a:xfrm>
            <a:off x="5908786" y="2929766"/>
            <a:ext cx="1726706" cy="553998"/>
          </a:xfrm>
          <a:prstGeom prst="rect">
            <a:avLst/>
          </a:prstGeom>
        </p:spPr>
        <p:txBody>
          <a:bodyPr wrap="square">
            <a:spAutoFit/>
          </a:bodyPr>
          <a:lstStyle/>
          <a:p>
            <a:pPr lvl="0" algn="ctr"/>
            <a:r>
              <a:rPr lang="fr-FR" sz="1500" b="1">
                <a:solidFill>
                  <a:schemeClr val="bg1"/>
                </a:solidFill>
                <a:latin typeface="Trade Gothic LT Std Cn" panose="020B0606020502020204" pitchFamily="34" charset="77"/>
              </a:rPr>
              <a:t>ORIGINE</a:t>
            </a:r>
          </a:p>
          <a:p>
            <a:pPr lvl="0" algn="ctr"/>
            <a:r>
              <a:rPr lang="fr-FR" sz="1500" b="1">
                <a:solidFill>
                  <a:srgbClr val="0070C0"/>
                </a:solidFill>
                <a:latin typeface="Trade Gothic LT Std Cn" panose="020B0606020502020204" pitchFamily="34" charset="77"/>
              </a:rPr>
              <a:t>FR</a:t>
            </a:r>
            <a:r>
              <a:rPr lang="fr-FR" sz="1500" b="1">
                <a:solidFill>
                  <a:schemeClr val="bg1"/>
                </a:solidFill>
                <a:latin typeface="Trade Gothic LT Std Cn" panose="020B0606020502020204" pitchFamily="34" charset="77"/>
              </a:rPr>
              <a:t>AN</a:t>
            </a:r>
            <a:r>
              <a:rPr lang="fr-FR" sz="1500" b="1">
                <a:solidFill>
                  <a:srgbClr val="FF0000"/>
                </a:solidFill>
                <a:latin typeface="Trade Gothic LT Std Cn" panose="020B0606020502020204" pitchFamily="34" charset="77"/>
              </a:rPr>
              <a:t>CE</a:t>
            </a:r>
          </a:p>
        </p:txBody>
      </p:sp>
      <p:sp>
        <p:nvSpPr>
          <p:cNvPr id="74" name="ZoneTexte 73">
            <a:extLst>
              <a:ext uri="{FF2B5EF4-FFF2-40B4-BE49-F238E27FC236}">
                <a16:creationId xmlns:a16="http://schemas.microsoft.com/office/drawing/2014/main" id="{86929B0C-3072-F543-86FD-1B8663FCB4E7}"/>
              </a:ext>
            </a:extLst>
          </p:cNvPr>
          <p:cNvSpPr txBox="1"/>
          <p:nvPr/>
        </p:nvSpPr>
        <p:spPr>
          <a:xfrm>
            <a:off x="7710182" y="2146597"/>
            <a:ext cx="1494813" cy="492443"/>
          </a:xfrm>
          <a:prstGeom prst="rect">
            <a:avLst/>
          </a:prstGeom>
          <a:noFill/>
        </p:spPr>
        <p:txBody>
          <a:bodyPr wrap="square" rtlCol="0">
            <a:spAutoFit/>
          </a:bodyPr>
          <a:lstStyle/>
          <a:p>
            <a:r>
              <a:rPr lang="fr-FR" sz="1300" b="1">
                <a:solidFill>
                  <a:srgbClr val="006600"/>
                </a:solidFill>
                <a:latin typeface="Arial" panose="020B0604020202020204" pitchFamily="34" charset="0"/>
                <a:cs typeface="Arial" panose="020B0604020202020204" pitchFamily="34" charset="0"/>
              </a:rPr>
              <a:t>Démarche</a:t>
            </a:r>
          </a:p>
          <a:p>
            <a:r>
              <a:rPr lang="fr-FR" sz="1300" b="1">
                <a:solidFill>
                  <a:srgbClr val="006600"/>
                </a:solidFill>
                <a:latin typeface="Arial" panose="020B0604020202020204" pitchFamily="34" charset="0"/>
                <a:cs typeface="Arial" panose="020B0604020202020204" pitchFamily="34" charset="0"/>
              </a:rPr>
              <a:t>positive</a:t>
            </a:r>
          </a:p>
        </p:txBody>
      </p:sp>
      <p:sp>
        <p:nvSpPr>
          <p:cNvPr id="75" name="ZoneTexte 74">
            <a:extLst>
              <a:ext uri="{FF2B5EF4-FFF2-40B4-BE49-F238E27FC236}">
                <a16:creationId xmlns:a16="http://schemas.microsoft.com/office/drawing/2014/main" id="{C9297463-6DC4-7342-8273-A3E89DCC79BA}"/>
              </a:ext>
            </a:extLst>
          </p:cNvPr>
          <p:cNvSpPr txBox="1"/>
          <p:nvPr/>
        </p:nvSpPr>
        <p:spPr>
          <a:xfrm>
            <a:off x="3707904" y="232496"/>
            <a:ext cx="4444633" cy="292388"/>
          </a:xfrm>
          <a:prstGeom prst="rect">
            <a:avLst/>
          </a:prstGeom>
          <a:noFill/>
        </p:spPr>
        <p:txBody>
          <a:bodyPr wrap="square" rtlCol="0">
            <a:spAutoFit/>
          </a:bodyPr>
          <a:lstStyle/>
          <a:p>
            <a:pPr algn="ctr"/>
            <a:r>
              <a:rPr lang="fr-FR" sz="1300" b="1">
                <a:solidFill>
                  <a:srgbClr val="006600"/>
                </a:solidFill>
                <a:latin typeface="Arial" panose="020B0604020202020204" pitchFamily="34" charset="0"/>
                <a:cs typeface="Arial" panose="020B0604020202020204" pitchFamily="34" charset="0"/>
              </a:rPr>
              <a:t>Dimension globale</a:t>
            </a:r>
            <a:endParaRPr lang="fr-FR" sz="1300">
              <a:solidFill>
                <a:srgbClr val="006600"/>
              </a:solidFill>
              <a:latin typeface="Arial" panose="020B0604020202020204" pitchFamily="34" charset="0"/>
              <a:cs typeface="Arial" panose="020B0604020202020204" pitchFamily="34" charset="0"/>
            </a:endParaRPr>
          </a:p>
        </p:txBody>
      </p:sp>
      <p:sp>
        <p:nvSpPr>
          <p:cNvPr id="76" name="ZoneTexte 75">
            <a:extLst>
              <a:ext uri="{FF2B5EF4-FFF2-40B4-BE49-F238E27FC236}">
                <a16:creationId xmlns:a16="http://schemas.microsoft.com/office/drawing/2014/main" id="{1D04019B-78C4-4E4E-B4A6-5D01987EF398}"/>
              </a:ext>
            </a:extLst>
          </p:cNvPr>
          <p:cNvSpPr txBox="1"/>
          <p:nvPr/>
        </p:nvSpPr>
        <p:spPr>
          <a:xfrm>
            <a:off x="3707904" y="4166826"/>
            <a:ext cx="4444633" cy="492443"/>
          </a:xfrm>
          <a:prstGeom prst="rect">
            <a:avLst/>
          </a:prstGeom>
          <a:noFill/>
        </p:spPr>
        <p:txBody>
          <a:bodyPr wrap="square" rtlCol="0">
            <a:spAutoFit/>
          </a:bodyPr>
          <a:lstStyle/>
          <a:p>
            <a:pPr algn="ctr"/>
            <a:r>
              <a:rPr lang="fr-FR" sz="1300" b="1">
                <a:solidFill>
                  <a:srgbClr val="006600"/>
                </a:solidFill>
                <a:latin typeface="Arial" panose="020B0604020202020204" pitchFamily="34" charset="0"/>
                <a:cs typeface="Arial" panose="020B0604020202020204" pitchFamily="34" charset="0"/>
              </a:rPr>
              <a:t>Dimension personnelle</a:t>
            </a:r>
          </a:p>
          <a:p>
            <a:pPr algn="ctr"/>
            <a:r>
              <a:rPr lang="fr-FR" sz="1300">
                <a:solidFill>
                  <a:srgbClr val="006600"/>
                </a:solidFill>
                <a:latin typeface="Arial" panose="020B0604020202020204" pitchFamily="34" charset="0"/>
                <a:cs typeface="Arial" panose="020B0604020202020204" pitchFamily="34" charset="0"/>
              </a:rPr>
              <a:t>(son alimentation)</a:t>
            </a:r>
          </a:p>
        </p:txBody>
      </p:sp>
      <p:sp>
        <p:nvSpPr>
          <p:cNvPr id="9" name="Rectangle 8">
            <a:extLst>
              <a:ext uri="{FF2B5EF4-FFF2-40B4-BE49-F238E27FC236}">
                <a16:creationId xmlns:a16="http://schemas.microsoft.com/office/drawing/2014/main" id="{F7E96950-3AA3-A647-9D0F-7E7F01DCCD0E}"/>
              </a:ext>
            </a:extLst>
          </p:cNvPr>
          <p:cNvSpPr/>
          <p:nvPr/>
        </p:nvSpPr>
        <p:spPr>
          <a:xfrm>
            <a:off x="7524328" y="3154607"/>
            <a:ext cx="1152881" cy="430887"/>
          </a:xfrm>
          <a:prstGeom prst="rect">
            <a:avLst/>
          </a:prstGeom>
        </p:spPr>
        <p:txBody>
          <a:bodyPr wrap="none">
            <a:spAutoFit/>
          </a:bodyPr>
          <a:lstStyle/>
          <a:p>
            <a:pPr algn="ctr"/>
            <a:r>
              <a:rPr lang="fr-FR" sz="1100">
                <a:latin typeface="Arial" panose="020B0604020202020204" pitchFamily="34" charset="0"/>
                <a:cs typeface="Arial" panose="020B0604020202020204" pitchFamily="34" charset="0"/>
              </a:rPr>
              <a:t>&gt; Recherche</a:t>
            </a:r>
          </a:p>
          <a:p>
            <a:pPr algn="ctr"/>
            <a:r>
              <a:rPr lang="fr-FR" sz="1100">
                <a:latin typeface="Arial" panose="020B0604020202020204" pitchFamily="34" charset="0"/>
                <a:cs typeface="Arial" panose="020B0604020202020204" pitchFamily="34" charset="0"/>
              </a:rPr>
              <a:t>     de garanties</a:t>
            </a:r>
          </a:p>
        </p:txBody>
      </p:sp>
      <p:sp>
        <p:nvSpPr>
          <p:cNvPr id="77" name="Rectangle 76">
            <a:extLst>
              <a:ext uri="{FF2B5EF4-FFF2-40B4-BE49-F238E27FC236}">
                <a16:creationId xmlns:a16="http://schemas.microsoft.com/office/drawing/2014/main" id="{8EC8FA89-A4DD-2045-A104-31570D7490A4}"/>
              </a:ext>
            </a:extLst>
          </p:cNvPr>
          <p:cNvSpPr/>
          <p:nvPr/>
        </p:nvSpPr>
        <p:spPr>
          <a:xfrm>
            <a:off x="7635492" y="1236989"/>
            <a:ext cx="1019831" cy="430887"/>
          </a:xfrm>
          <a:prstGeom prst="rect">
            <a:avLst/>
          </a:prstGeom>
        </p:spPr>
        <p:txBody>
          <a:bodyPr wrap="none">
            <a:spAutoFit/>
          </a:bodyPr>
          <a:lstStyle/>
          <a:p>
            <a:r>
              <a:rPr lang="fr-FR" sz="1100">
                <a:latin typeface="Arial" panose="020B0604020202020204" pitchFamily="34" charset="0"/>
                <a:cs typeface="Arial" panose="020B0604020202020204" pitchFamily="34" charset="0"/>
              </a:rPr>
              <a:t>&gt; “</a:t>
            </a:r>
            <a:r>
              <a:rPr lang="fr-FR" sz="1100" err="1">
                <a:latin typeface="Arial" panose="020B0604020202020204" pitchFamily="34" charset="0"/>
                <a:cs typeface="Arial" panose="020B0604020202020204" pitchFamily="34" charset="0"/>
              </a:rPr>
              <a:t>Agriloving</a:t>
            </a:r>
            <a:r>
              <a:rPr lang="fr-FR" sz="1100">
                <a:latin typeface="Arial" panose="020B0604020202020204" pitchFamily="34" charset="0"/>
                <a:cs typeface="Arial" panose="020B0604020202020204" pitchFamily="34" charset="0"/>
              </a:rPr>
              <a:t>”</a:t>
            </a:r>
          </a:p>
          <a:p>
            <a:r>
              <a:rPr lang="fr-FR" sz="1100">
                <a:latin typeface="Arial" panose="020B0604020202020204" pitchFamily="34" charset="0"/>
                <a:cs typeface="Arial" panose="020B0604020202020204" pitchFamily="34" charset="0"/>
              </a:rPr>
              <a:t>&gt; Partage</a:t>
            </a:r>
          </a:p>
        </p:txBody>
      </p:sp>
      <p:sp>
        <p:nvSpPr>
          <p:cNvPr id="78" name="ZoneTexte 77">
            <a:extLst>
              <a:ext uri="{FF2B5EF4-FFF2-40B4-BE49-F238E27FC236}">
                <a16:creationId xmlns:a16="http://schemas.microsoft.com/office/drawing/2014/main" id="{EF4045CF-89B5-1946-B1C0-DA1417AFA17C}"/>
              </a:ext>
            </a:extLst>
          </p:cNvPr>
          <p:cNvSpPr txBox="1"/>
          <p:nvPr/>
        </p:nvSpPr>
        <p:spPr>
          <a:xfrm>
            <a:off x="2270239" y="3009741"/>
            <a:ext cx="1868735" cy="600164"/>
          </a:xfrm>
          <a:prstGeom prst="rect">
            <a:avLst/>
          </a:prstGeom>
          <a:noFill/>
        </p:spPr>
        <p:txBody>
          <a:bodyPr wrap="square" rtlCol="0">
            <a:spAutoFit/>
          </a:bodyPr>
          <a:lstStyle/>
          <a:p>
            <a:pPr algn="r"/>
            <a:r>
              <a:rPr lang="fr-FR" sz="1100">
                <a:latin typeface="Arial" panose="020B0604020202020204" pitchFamily="34" charset="0"/>
                <a:cs typeface="Arial" panose="020B0604020202020204" pitchFamily="34" charset="0"/>
              </a:rPr>
              <a:t>&gt; Innocuité</a:t>
            </a:r>
          </a:p>
          <a:p>
            <a:pPr algn="r"/>
            <a:r>
              <a:rPr lang="fr-FR" sz="1100">
                <a:latin typeface="Arial" panose="020B0604020202020204" pitchFamily="34" charset="0"/>
                <a:cs typeface="Arial" panose="020B0604020202020204" pitchFamily="34" charset="0"/>
              </a:rPr>
              <a:t>&gt; Médecine</a:t>
            </a:r>
          </a:p>
          <a:p>
            <a:pPr algn="r"/>
            <a:r>
              <a:rPr lang="fr-FR" sz="1100">
                <a:latin typeface="Arial" panose="020B0604020202020204" pitchFamily="34" charset="0"/>
                <a:cs typeface="Arial" panose="020B0604020202020204" pitchFamily="34" charset="0"/>
              </a:rPr>
              <a:t>&gt; Bien-être</a:t>
            </a:r>
          </a:p>
        </p:txBody>
      </p:sp>
      <p:sp>
        <p:nvSpPr>
          <p:cNvPr id="79" name="ZoneTexte 78">
            <a:extLst>
              <a:ext uri="{FF2B5EF4-FFF2-40B4-BE49-F238E27FC236}">
                <a16:creationId xmlns:a16="http://schemas.microsoft.com/office/drawing/2014/main" id="{E0F333D9-FE8A-364C-9D27-DA4B7416155B}"/>
              </a:ext>
            </a:extLst>
          </p:cNvPr>
          <p:cNvSpPr txBox="1"/>
          <p:nvPr/>
        </p:nvSpPr>
        <p:spPr>
          <a:xfrm>
            <a:off x="1856971" y="1240789"/>
            <a:ext cx="2294665" cy="430887"/>
          </a:xfrm>
          <a:prstGeom prst="rect">
            <a:avLst/>
          </a:prstGeom>
          <a:noFill/>
        </p:spPr>
        <p:txBody>
          <a:bodyPr wrap="square" rtlCol="0">
            <a:spAutoFit/>
          </a:bodyPr>
          <a:lstStyle/>
          <a:p>
            <a:pPr algn="r"/>
            <a:r>
              <a:rPr lang="fr-FR" sz="1100" dirty="0">
                <a:latin typeface="Arial" panose="020B0604020202020204" pitchFamily="34" charset="0"/>
                <a:cs typeface="Arial" panose="020B0604020202020204" pitchFamily="34" charset="0"/>
              </a:rPr>
              <a:t>&gt; Engagement</a:t>
            </a:r>
          </a:p>
          <a:p>
            <a:pPr algn="r"/>
            <a:r>
              <a:rPr lang="fr-FR" sz="1100" dirty="0">
                <a:latin typeface="Arial" panose="020B0604020202020204" pitchFamily="34" charset="0"/>
                <a:cs typeface="Arial" panose="020B0604020202020204" pitchFamily="34" charset="0"/>
              </a:rPr>
              <a:t>&gt; Peur pour la planète</a:t>
            </a:r>
          </a:p>
        </p:txBody>
      </p:sp>
    </p:spTree>
    <p:extLst>
      <p:ext uri="{BB962C8B-B14F-4D97-AF65-F5344CB8AC3E}">
        <p14:creationId xmlns:p14="http://schemas.microsoft.com/office/powerpoint/2010/main" val="351977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llipse 33">
            <a:extLst>
              <a:ext uri="{FF2B5EF4-FFF2-40B4-BE49-F238E27FC236}">
                <a16:creationId xmlns:a16="http://schemas.microsoft.com/office/drawing/2014/main" id="{40F7F291-AD66-CD4D-980B-D503DFC5D9DE}"/>
              </a:ext>
            </a:extLst>
          </p:cNvPr>
          <p:cNvSpPr/>
          <p:nvPr/>
        </p:nvSpPr>
        <p:spPr bwMode="auto">
          <a:xfrm>
            <a:off x="5763353" y="2806940"/>
            <a:ext cx="5578891" cy="557889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5" name="Ellipse 4">
            <a:extLst>
              <a:ext uri="{FF2B5EF4-FFF2-40B4-BE49-F238E27FC236}">
                <a16:creationId xmlns:a16="http://schemas.microsoft.com/office/drawing/2014/main" id="{C4DE8AE8-74F0-4F41-9EF3-74C7C35A1A1C}"/>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Rectangle : coins arrondis 5">
            <a:extLst>
              <a:ext uri="{FF2B5EF4-FFF2-40B4-BE49-F238E27FC236}">
                <a16:creationId xmlns:a16="http://schemas.microsoft.com/office/drawing/2014/main" id="{29E4ADEF-10EA-3144-85F9-5E89C6326DA5}"/>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7" name="Image 6">
            <a:extLst>
              <a:ext uri="{FF2B5EF4-FFF2-40B4-BE49-F238E27FC236}">
                <a16:creationId xmlns:a16="http://schemas.microsoft.com/office/drawing/2014/main" id="{7A7C93E9-EEFE-1B4D-B773-450C1030D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8" name="Rectangle 7">
            <a:extLst>
              <a:ext uri="{FF2B5EF4-FFF2-40B4-BE49-F238E27FC236}">
                <a16:creationId xmlns:a16="http://schemas.microsoft.com/office/drawing/2014/main" id="{A278FD01-AEC9-3A4B-ACB6-F57B9712B95C}"/>
              </a:ext>
            </a:extLst>
          </p:cNvPr>
          <p:cNvSpPr/>
          <p:nvPr/>
        </p:nvSpPr>
        <p:spPr>
          <a:xfrm>
            <a:off x="308300" y="2202109"/>
            <a:ext cx="2814910" cy="1477328"/>
          </a:xfrm>
          <a:prstGeom prst="rect">
            <a:avLst/>
          </a:prstGeom>
        </p:spPr>
        <p:txBody>
          <a:bodyPr wrap="square">
            <a:spAutoFit/>
          </a:bodyPr>
          <a:lstStyle/>
          <a:p>
            <a:pPr>
              <a:lnSpc>
                <a:spcPts val="3580"/>
              </a:lnSpc>
              <a:defRPr/>
            </a:pPr>
            <a:r>
              <a:rPr lang="fr-FR" sz="3400" b="1" dirty="0">
                <a:solidFill>
                  <a:srgbClr val="346B0A"/>
                </a:solidFill>
                <a:latin typeface="+mj-lt"/>
                <a:cs typeface="Calibri" panose="020F0502020204030204" pitchFamily="34" charset="0"/>
              </a:rPr>
              <a:t>PROJETS</a:t>
            </a:r>
          </a:p>
          <a:p>
            <a:pPr>
              <a:lnSpc>
                <a:spcPts val="3580"/>
              </a:lnSpc>
              <a:defRPr/>
            </a:pPr>
            <a:r>
              <a:rPr lang="fr-FR" sz="3400" b="1" dirty="0">
                <a:solidFill>
                  <a:srgbClr val="346B0A"/>
                </a:solidFill>
                <a:latin typeface="+mj-lt"/>
                <a:cs typeface="Calibri" panose="020F0502020204030204" pitchFamily="34" charset="0"/>
              </a:rPr>
              <a:t>ET AMBITIONS </a:t>
            </a:r>
          </a:p>
        </p:txBody>
      </p:sp>
      <p:sp>
        <p:nvSpPr>
          <p:cNvPr id="9" name="Rectangle 8">
            <a:extLst>
              <a:ext uri="{FF2B5EF4-FFF2-40B4-BE49-F238E27FC236}">
                <a16:creationId xmlns:a16="http://schemas.microsoft.com/office/drawing/2014/main" id="{865D3F03-E08C-604D-A2EE-5F0E98FE4A35}"/>
              </a:ext>
            </a:extLst>
          </p:cNvPr>
          <p:cNvSpPr/>
          <p:nvPr/>
        </p:nvSpPr>
        <p:spPr>
          <a:xfrm>
            <a:off x="4330287" y="483518"/>
            <a:ext cx="4562193" cy="461665"/>
          </a:xfrm>
          <a:prstGeom prst="rect">
            <a:avLst/>
          </a:prstGeom>
        </p:spPr>
        <p:txBody>
          <a:bodyPr wrap="square">
            <a:spAutoFit/>
          </a:bodyPr>
          <a:lstStyle/>
          <a:p>
            <a:r>
              <a:rPr lang="fr-FR" sz="1200" b="1">
                <a:latin typeface="Arial" panose="020B0604020202020204" pitchFamily="34" charset="0"/>
                <a:cs typeface="Arial" panose="020B0604020202020204" pitchFamily="34" charset="0"/>
              </a:rPr>
              <a:t>Développer notre Collectif </a:t>
            </a:r>
            <a:r>
              <a:rPr lang="fr-FR" sz="1200">
                <a:latin typeface="Arial" panose="020B0604020202020204" pitchFamily="34" charset="0"/>
                <a:cs typeface="Arial" panose="020B0604020202020204" pitchFamily="34" charset="0"/>
              </a:rPr>
              <a:t>sur la base du volontariat, </a:t>
            </a:r>
            <a:br>
              <a:rPr lang="fr-FR" sz="1200">
                <a:latin typeface="Arial" panose="020B0604020202020204" pitchFamily="34" charset="0"/>
                <a:cs typeface="Arial" panose="020B0604020202020204" pitchFamily="34" charset="0"/>
              </a:rPr>
            </a:br>
            <a:r>
              <a:rPr lang="fr-FR" sz="1200">
                <a:latin typeface="Arial" panose="020B0604020202020204" pitchFamily="34" charset="0"/>
                <a:cs typeface="Arial" panose="020B0604020202020204" pitchFamily="34" charset="0"/>
              </a:rPr>
              <a:t>avec de nouveaux adhérents, et de nouvelles espèces</a:t>
            </a:r>
          </a:p>
        </p:txBody>
      </p:sp>
      <p:grpSp>
        <p:nvGrpSpPr>
          <p:cNvPr id="10" name="Groupe 9">
            <a:extLst>
              <a:ext uri="{FF2B5EF4-FFF2-40B4-BE49-F238E27FC236}">
                <a16:creationId xmlns:a16="http://schemas.microsoft.com/office/drawing/2014/main" id="{38944B80-DD04-E645-B624-7BB94566D4D1}"/>
              </a:ext>
            </a:extLst>
          </p:cNvPr>
          <p:cNvGrpSpPr/>
          <p:nvPr/>
        </p:nvGrpSpPr>
        <p:grpSpPr>
          <a:xfrm>
            <a:off x="3682134" y="437689"/>
            <a:ext cx="616496" cy="614879"/>
            <a:chOff x="3851920" y="401773"/>
            <a:chExt cx="616496" cy="614879"/>
          </a:xfrm>
        </p:grpSpPr>
        <p:sp>
          <p:nvSpPr>
            <p:cNvPr id="11" name="Ellipse 10">
              <a:extLst>
                <a:ext uri="{FF2B5EF4-FFF2-40B4-BE49-F238E27FC236}">
                  <a16:creationId xmlns:a16="http://schemas.microsoft.com/office/drawing/2014/main" id="{C65446A6-1A1D-C949-B3B7-1C28EEA40501}"/>
                </a:ext>
              </a:extLst>
            </p:cNvPr>
            <p:cNvSpPr/>
            <p:nvPr/>
          </p:nvSpPr>
          <p:spPr bwMode="auto">
            <a:xfrm>
              <a:off x="3851920" y="401773"/>
              <a:ext cx="614879" cy="614879"/>
            </a:xfrm>
            <a:prstGeom prst="ellipse">
              <a:avLst/>
            </a:prstGeom>
            <a:solidFill>
              <a:srgbClr val="3AD42D"/>
            </a:solidFill>
            <a:ln w="285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Script MT Bold" pitchFamily="66" charset="0"/>
              </a:endParaRPr>
            </a:p>
          </p:txBody>
        </p:sp>
        <p:sp>
          <p:nvSpPr>
            <p:cNvPr id="12" name="Rectangle 11">
              <a:extLst>
                <a:ext uri="{FF2B5EF4-FFF2-40B4-BE49-F238E27FC236}">
                  <a16:creationId xmlns:a16="http://schemas.microsoft.com/office/drawing/2014/main" id="{5A2A41E5-BD88-DD44-B6E3-104587C45EB6}"/>
                </a:ext>
              </a:extLst>
            </p:cNvPr>
            <p:cNvSpPr/>
            <p:nvPr/>
          </p:nvSpPr>
          <p:spPr>
            <a:xfrm>
              <a:off x="3868307" y="411785"/>
              <a:ext cx="600109" cy="519822"/>
            </a:xfrm>
            <a:prstGeom prst="rect">
              <a:avLst/>
            </a:prstGeom>
          </p:spPr>
          <p:txBody>
            <a:bodyPr wrap="square">
              <a:spAutoFit/>
            </a:bodyPr>
            <a:lstStyle/>
            <a:p>
              <a:pPr algn="ctr">
                <a:lnSpc>
                  <a:spcPts val="3580"/>
                </a:lnSpc>
                <a:defRPr/>
              </a:pPr>
              <a:r>
                <a:rPr lang="fr-FR" sz="2400" b="1">
                  <a:solidFill>
                    <a:schemeClr val="bg1"/>
                  </a:solidFill>
                  <a:latin typeface="Trade Gothic LT Std Cn" panose="020B0606020502020204" pitchFamily="34" charset="77"/>
                  <a:cs typeface="Calibri" panose="020F0502020204030204" pitchFamily="34" charset="0"/>
                </a:rPr>
                <a:t>1</a:t>
              </a:r>
            </a:p>
          </p:txBody>
        </p:sp>
      </p:grpSp>
      <p:sp>
        <p:nvSpPr>
          <p:cNvPr id="13" name="Rectangle 12">
            <a:extLst>
              <a:ext uri="{FF2B5EF4-FFF2-40B4-BE49-F238E27FC236}">
                <a16:creationId xmlns:a16="http://schemas.microsoft.com/office/drawing/2014/main" id="{2D88E866-8AD9-E242-9749-C48E9A693281}"/>
              </a:ext>
            </a:extLst>
          </p:cNvPr>
          <p:cNvSpPr/>
          <p:nvPr/>
        </p:nvSpPr>
        <p:spPr>
          <a:xfrm>
            <a:off x="4330287" y="1194482"/>
            <a:ext cx="4279021" cy="646331"/>
          </a:xfrm>
          <a:prstGeom prst="rect">
            <a:avLst/>
          </a:prstGeom>
        </p:spPr>
        <p:txBody>
          <a:bodyPr wrap="square">
            <a:spAutoFit/>
          </a:bodyPr>
          <a:lstStyle/>
          <a:p>
            <a:r>
              <a:rPr lang="fr-FR" sz="1200">
                <a:latin typeface="Arial" panose="020B0604020202020204" pitchFamily="34" charset="0"/>
                <a:cs typeface="Arial" panose="020B0604020202020204" pitchFamily="34" charset="0"/>
              </a:rPr>
              <a:t>Agir pour favoriser </a:t>
            </a:r>
            <a:r>
              <a:rPr lang="fr-FR" sz="1200" b="1">
                <a:latin typeface="Arial" panose="020B0604020202020204" pitchFamily="34" charset="0"/>
                <a:cs typeface="Arial" panose="020B0604020202020204" pitchFamily="34" charset="0"/>
              </a:rPr>
              <a:t>l’émergence de notre nouvelle agriculture, un agriculture engagée qui rémunère celui qui produit!</a:t>
            </a:r>
            <a:endParaRPr lang="fr-FR" sz="1200">
              <a:latin typeface="Arial" panose="020B0604020202020204" pitchFamily="34" charset="0"/>
              <a:cs typeface="Arial" panose="020B0604020202020204" pitchFamily="34" charset="0"/>
            </a:endParaRPr>
          </a:p>
        </p:txBody>
      </p:sp>
      <p:grpSp>
        <p:nvGrpSpPr>
          <p:cNvPr id="16" name="Groupe 15">
            <a:extLst>
              <a:ext uri="{FF2B5EF4-FFF2-40B4-BE49-F238E27FC236}">
                <a16:creationId xmlns:a16="http://schemas.microsoft.com/office/drawing/2014/main" id="{0810C30A-5980-5743-863A-D2FD586589B8}"/>
              </a:ext>
            </a:extLst>
          </p:cNvPr>
          <p:cNvGrpSpPr/>
          <p:nvPr/>
        </p:nvGrpSpPr>
        <p:grpSpPr>
          <a:xfrm>
            <a:off x="3676745" y="1112578"/>
            <a:ext cx="616496" cy="614879"/>
            <a:chOff x="3851920" y="1419622"/>
            <a:chExt cx="616496" cy="614879"/>
          </a:xfrm>
        </p:grpSpPr>
        <p:sp>
          <p:nvSpPr>
            <p:cNvPr id="17" name="Ellipse 16">
              <a:extLst>
                <a:ext uri="{FF2B5EF4-FFF2-40B4-BE49-F238E27FC236}">
                  <a16:creationId xmlns:a16="http://schemas.microsoft.com/office/drawing/2014/main" id="{21FFA322-3319-874E-829F-F6F7B78C5270}"/>
                </a:ext>
              </a:extLst>
            </p:cNvPr>
            <p:cNvSpPr/>
            <p:nvPr/>
          </p:nvSpPr>
          <p:spPr bwMode="auto">
            <a:xfrm>
              <a:off x="3851920" y="1419622"/>
              <a:ext cx="614879" cy="614879"/>
            </a:xfrm>
            <a:prstGeom prst="ellipse">
              <a:avLst/>
            </a:prstGeom>
            <a:solidFill>
              <a:srgbClr val="3AD42D"/>
            </a:solidFill>
            <a:ln w="285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Script MT Bold" pitchFamily="66" charset="0"/>
              </a:endParaRPr>
            </a:p>
          </p:txBody>
        </p:sp>
        <p:sp>
          <p:nvSpPr>
            <p:cNvPr id="18" name="Rectangle 17">
              <a:extLst>
                <a:ext uri="{FF2B5EF4-FFF2-40B4-BE49-F238E27FC236}">
                  <a16:creationId xmlns:a16="http://schemas.microsoft.com/office/drawing/2014/main" id="{2D3FF6FB-BB05-704B-B266-7375265DCAB5}"/>
                </a:ext>
              </a:extLst>
            </p:cNvPr>
            <p:cNvSpPr/>
            <p:nvPr/>
          </p:nvSpPr>
          <p:spPr>
            <a:xfrm>
              <a:off x="3868307" y="1439305"/>
              <a:ext cx="600109" cy="519822"/>
            </a:xfrm>
            <a:prstGeom prst="rect">
              <a:avLst/>
            </a:prstGeom>
          </p:spPr>
          <p:txBody>
            <a:bodyPr wrap="square">
              <a:spAutoFit/>
            </a:bodyPr>
            <a:lstStyle/>
            <a:p>
              <a:pPr algn="ctr">
                <a:lnSpc>
                  <a:spcPts val="3580"/>
                </a:lnSpc>
                <a:defRPr/>
              </a:pPr>
              <a:r>
                <a:rPr lang="fr-FR" sz="2400" b="1">
                  <a:solidFill>
                    <a:schemeClr val="bg1"/>
                  </a:solidFill>
                  <a:latin typeface="Trade Gothic LT Std Cn" panose="020B0606020502020204" pitchFamily="34" charset="77"/>
                  <a:cs typeface="Calibri" panose="020F0502020204030204" pitchFamily="34" charset="0"/>
                </a:rPr>
                <a:t>2</a:t>
              </a:r>
            </a:p>
          </p:txBody>
        </p:sp>
      </p:grpSp>
      <p:grpSp>
        <p:nvGrpSpPr>
          <p:cNvPr id="29" name="Groupe 28">
            <a:extLst>
              <a:ext uri="{FF2B5EF4-FFF2-40B4-BE49-F238E27FC236}">
                <a16:creationId xmlns:a16="http://schemas.microsoft.com/office/drawing/2014/main" id="{BE9D17E8-B124-5B48-887D-2D362F7CC8E8}"/>
              </a:ext>
            </a:extLst>
          </p:cNvPr>
          <p:cNvGrpSpPr/>
          <p:nvPr/>
        </p:nvGrpSpPr>
        <p:grpSpPr>
          <a:xfrm>
            <a:off x="475814" y="3782069"/>
            <a:ext cx="703537" cy="72008"/>
            <a:chOff x="467544" y="2394040"/>
            <a:chExt cx="703537" cy="72008"/>
          </a:xfrm>
        </p:grpSpPr>
        <p:sp>
          <p:nvSpPr>
            <p:cNvPr id="30" name="Ellipse 29">
              <a:extLst>
                <a:ext uri="{FF2B5EF4-FFF2-40B4-BE49-F238E27FC236}">
                  <a16:creationId xmlns:a16="http://schemas.microsoft.com/office/drawing/2014/main" id="{F1F09938-C37C-CB43-AE1B-8084F11054D2}"/>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1" name="Ellipse 30">
              <a:extLst>
                <a:ext uri="{FF2B5EF4-FFF2-40B4-BE49-F238E27FC236}">
                  <a16:creationId xmlns:a16="http://schemas.microsoft.com/office/drawing/2014/main" id="{E9231AC4-3FC7-1E42-B91C-8C56249F921E}"/>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2" name="Ellipse 31">
              <a:extLst>
                <a:ext uri="{FF2B5EF4-FFF2-40B4-BE49-F238E27FC236}">
                  <a16:creationId xmlns:a16="http://schemas.microsoft.com/office/drawing/2014/main" id="{ED054BB8-EA86-7B47-8060-D8ED2392656F}"/>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3" name="Ellipse 32">
              <a:extLst>
                <a:ext uri="{FF2B5EF4-FFF2-40B4-BE49-F238E27FC236}">
                  <a16:creationId xmlns:a16="http://schemas.microsoft.com/office/drawing/2014/main" id="{C336B18D-5EC9-CE4B-A6F5-57EE7E650933}"/>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4" name="Espace réservé du numéro de diapositive 3">
            <a:extLst>
              <a:ext uri="{FF2B5EF4-FFF2-40B4-BE49-F238E27FC236}">
                <a16:creationId xmlns:a16="http://schemas.microsoft.com/office/drawing/2014/main" id="{BA7E45DD-8B76-B140-95CE-9001BF2C3A8E}"/>
              </a:ext>
            </a:extLst>
          </p:cNvPr>
          <p:cNvSpPr>
            <a:spLocks noGrp="1"/>
          </p:cNvSpPr>
          <p:nvPr>
            <p:ph type="sldNum" sz="quarter" idx="12"/>
          </p:nvPr>
        </p:nvSpPr>
        <p:spPr>
          <a:xfrm>
            <a:off x="6400800" y="4846262"/>
            <a:ext cx="2743200" cy="245768"/>
          </a:xfrm>
        </p:spPr>
        <p:txBody>
          <a:bodyPr/>
          <a:lstStyle/>
          <a:p>
            <a:fld id="{92A23C4A-E48D-5640-B4C6-E7937792EB97}" type="slidenum">
              <a:rPr lang="fr-FR" smtClean="0"/>
              <a:pPr/>
              <a:t>44</a:t>
            </a:fld>
            <a:endParaRPr lang="fr-FR"/>
          </a:p>
        </p:txBody>
      </p:sp>
      <p:sp>
        <p:nvSpPr>
          <p:cNvPr id="43" name="Rectangle 42">
            <a:extLst>
              <a:ext uri="{FF2B5EF4-FFF2-40B4-BE49-F238E27FC236}">
                <a16:creationId xmlns:a16="http://schemas.microsoft.com/office/drawing/2014/main" id="{583EB75D-044F-0C46-8388-A28A4989F767}"/>
              </a:ext>
            </a:extLst>
          </p:cNvPr>
          <p:cNvSpPr/>
          <p:nvPr/>
        </p:nvSpPr>
        <p:spPr>
          <a:xfrm>
            <a:off x="4330287" y="1874484"/>
            <a:ext cx="4279021" cy="646331"/>
          </a:xfrm>
          <a:prstGeom prst="rect">
            <a:avLst/>
          </a:prstGeom>
        </p:spPr>
        <p:txBody>
          <a:bodyPr wrap="square">
            <a:spAutoFit/>
          </a:bodyPr>
          <a:lstStyle/>
          <a:p>
            <a:r>
              <a:rPr lang="fr-FR" sz="1200">
                <a:latin typeface="Arial" panose="020B0604020202020204" pitchFamily="34" charset="0"/>
                <a:cs typeface="Arial" panose="020B0604020202020204" pitchFamily="34" charset="0"/>
              </a:rPr>
              <a:t>Capitaliser sur la bonne perception conso pour </a:t>
            </a:r>
          </a:p>
          <a:p>
            <a:r>
              <a:rPr lang="fr-FR" sz="1200">
                <a:latin typeface="Arial" panose="020B0604020202020204" pitchFamily="34" charset="0"/>
                <a:cs typeface="Arial" panose="020B0604020202020204" pitchFamily="34" charset="0"/>
              </a:rPr>
              <a:t>développer des partenariats équilibrés avec </a:t>
            </a:r>
            <a:br>
              <a:rPr lang="fr-FR" sz="1200">
                <a:latin typeface="Arial" panose="020B0604020202020204" pitchFamily="34" charset="0"/>
                <a:cs typeface="Arial" panose="020B0604020202020204" pitchFamily="34" charset="0"/>
              </a:rPr>
            </a:br>
            <a:r>
              <a:rPr lang="fr-FR" sz="1200">
                <a:latin typeface="Arial" panose="020B0604020202020204" pitchFamily="34" charset="0"/>
                <a:cs typeface="Arial" panose="020B0604020202020204" pitchFamily="34" charset="0"/>
              </a:rPr>
              <a:t>les </a:t>
            </a:r>
            <a:r>
              <a:rPr lang="fr-FR" sz="1200" b="1">
                <a:latin typeface="Arial" panose="020B0604020202020204" pitchFamily="34" charset="0"/>
                <a:cs typeface="Arial" panose="020B0604020202020204" pitchFamily="34" charset="0"/>
              </a:rPr>
              <a:t>circuits de distribution</a:t>
            </a:r>
            <a:endParaRPr lang="fr-FR" sz="1200">
              <a:latin typeface="Arial" panose="020B0604020202020204" pitchFamily="34" charset="0"/>
              <a:cs typeface="Arial" panose="020B0604020202020204" pitchFamily="34" charset="0"/>
            </a:endParaRPr>
          </a:p>
        </p:txBody>
      </p:sp>
      <p:grpSp>
        <p:nvGrpSpPr>
          <p:cNvPr id="44" name="Groupe 43">
            <a:extLst>
              <a:ext uri="{FF2B5EF4-FFF2-40B4-BE49-F238E27FC236}">
                <a16:creationId xmlns:a16="http://schemas.microsoft.com/office/drawing/2014/main" id="{A17EA3EA-10AF-4047-9D6F-461BFE6F4498}"/>
              </a:ext>
            </a:extLst>
          </p:cNvPr>
          <p:cNvGrpSpPr/>
          <p:nvPr/>
        </p:nvGrpSpPr>
        <p:grpSpPr>
          <a:xfrm>
            <a:off x="3676745" y="1787467"/>
            <a:ext cx="616496" cy="614879"/>
            <a:chOff x="3851920" y="1419622"/>
            <a:chExt cx="616496" cy="614879"/>
          </a:xfrm>
        </p:grpSpPr>
        <p:sp>
          <p:nvSpPr>
            <p:cNvPr id="45" name="Ellipse 44">
              <a:extLst>
                <a:ext uri="{FF2B5EF4-FFF2-40B4-BE49-F238E27FC236}">
                  <a16:creationId xmlns:a16="http://schemas.microsoft.com/office/drawing/2014/main" id="{A5CB3402-DE06-6B41-8742-7587F7720530}"/>
                </a:ext>
              </a:extLst>
            </p:cNvPr>
            <p:cNvSpPr/>
            <p:nvPr/>
          </p:nvSpPr>
          <p:spPr bwMode="auto">
            <a:xfrm>
              <a:off x="3851920" y="1419622"/>
              <a:ext cx="614879" cy="614879"/>
            </a:xfrm>
            <a:prstGeom prst="ellipse">
              <a:avLst/>
            </a:prstGeom>
            <a:solidFill>
              <a:srgbClr val="3AD42D"/>
            </a:solidFill>
            <a:ln w="285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Script MT Bold" pitchFamily="66" charset="0"/>
              </a:endParaRPr>
            </a:p>
          </p:txBody>
        </p:sp>
        <p:sp>
          <p:nvSpPr>
            <p:cNvPr id="46" name="Rectangle 45">
              <a:extLst>
                <a:ext uri="{FF2B5EF4-FFF2-40B4-BE49-F238E27FC236}">
                  <a16:creationId xmlns:a16="http://schemas.microsoft.com/office/drawing/2014/main" id="{1B021E12-E87B-C249-9598-E048C1247BA4}"/>
                </a:ext>
              </a:extLst>
            </p:cNvPr>
            <p:cNvSpPr/>
            <p:nvPr/>
          </p:nvSpPr>
          <p:spPr>
            <a:xfrm>
              <a:off x="3868307" y="1439305"/>
              <a:ext cx="600109" cy="519822"/>
            </a:xfrm>
            <a:prstGeom prst="rect">
              <a:avLst/>
            </a:prstGeom>
          </p:spPr>
          <p:txBody>
            <a:bodyPr wrap="square">
              <a:spAutoFit/>
            </a:bodyPr>
            <a:lstStyle/>
            <a:p>
              <a:pPr algn="ctr">
                <a:lnSpc>
                  <a:spcPts val="3580"/>
                </a:lnSpc>
                <a:defRPr/>
              </a:pPr>
              <a:r>
                <a:rPr lang="fr-FR" sz="2400" b="1">
                  <a:solidFill>
                    <a:schemeClr val="bg1"/>
                  </a:solidFill>
                  <a:latin typeface="Trade Gothic LT Std Cn" panose="020B0606020502020204" pitchFamily="34" charset="77"/>
                  <a:cs typeface="Calibri" panose="020F0502020204030204" pitchFamily="34" charset="0"/>
                </a:rPr>
                <a:t>3</a:t>
              </a:r>
            </a:p>
          </p:txBody>
        </p:sp>
      </p:grpSp>
      <p:sp>
        <p:nvSpPr>
          <p:cNvPr id="47" name="Rectangle 46">
            <a:extLst>
              <a:ext uri="{FF2B5EF4-FFF2-40B4-BE49-F238E27FC236}">
                <a16:creationId xmlns:a16="http://schemas.microsoft.com/office/drawing/2014/main" id="{E55E2FD5-DF28-5149-BE6C-57785A8CA2C1}"/>
              </a:ext>
            </a:extLst>
          </p:cNvPr>
          <p:cNvSpPr/>
          <p:nvPr/>
        </p:nvSpPr>
        <p:spPr>
          <a:xfrm>
            <a:off x="4269530" y="2563079"/>
            <a:ext cx="4703358" cy="461665"/>
          </a:xfrm>
          <a:prstGeom prst="rect">
            <a:avLst/>
          </a:prstGeom>
        </p:spPr>
        <p:txBody>
          <a:bodyPr wrap="square">
            <a:spAutoFit/>
          </a:bodyPr>
          <a:lstStyle/>
          <a:p>
            <a:r>
              <a:rPr lang="fr-FR" sz="1200" b="1">
                <a:latin typeface="Arial" panose="020B0604020202020204" pitchFamily="34" charset="0"/>
                <a:cs typeface="Arial" panose="020B0604020202020204" pitchFamily="34" charset="0"/>
              </a:rPr>
              <a:t>Impliquer nos parties prenantes</a:t>
            </a:r>
            <a:r>
              <a:rPr lang="fr-FR" sz="1200">
                <a:latin typeface="Arial" panose="020B0604020202020204" pitchFamily="34" charset="0"/>
                <a:cs typeface="Arial" panose="020B0604020202020204" pitchFamily="34" charset="0"/>
              </a:rPr>
              <a:t>, dont bien sûr</a:t>
            </a:r>
          </a:p>
          <a:p>
            <a:r>
              <a:rPr lang="fr-FR" sz="1200">
                <a:latin typeface="Arial" panose="020B0604020202020204" pitchFamily="34" charset="0"/>
                <a:cs typeface="Arial" panose="020B0604020202020204" pitchFamily="34" charset="0"/>
              </a:rPr>
              <a:t>les consommateurs !</a:t>
            </a:r>
          </a:p>
        </p:txBody>
      </p:sp>
      <p:grpSp>
        <p:nvGrpSpPr>
          <p:cNvPr id="48" name="Groupe 47">
            <a:extLst>
              <a:ext uri="{FF2B5EF4-FFF2-40B4-BE49-F238E27FC236}">
                <a16:creationId xmlns:a16="http://schemas.microsoft.com/office/drawing/2014/main" id="{780B54A7-78B1-3849-A505-8F783F471BE8}"/>
              </a:ext>
            </a:extLst>
          </p:cNvPr>
          <p:cNvGrpSpPr/>
          <p:nvPr/>
        </p:nvGrpSpPr>
        <p:grpSpPr>
          <a:xfrm>
            <a:off x="3676745" y="2462356"/>
            <a:ext cx="616496" cy="614879"/>
            <a:chOff x="3851920" y="1419622"/>
            <a:chExt cx="616496" cy="614879"/>
          </a:xfrm>
        </p:grpSpPr>
        <p:sp>
          <p:nvSpPr>
            <p:cNvPr id="49" name="Ellipse 48">
              <a:extLst>
                <a:ext uri="{FF2B5EF4-FFF2-40B4-BE49-F238E27FC236}">
                  <a16:creationId xmlns:a16="http://schemas.microsoft.com/office/drawing/2014/main" id="{0620E094-9124-DB46-A0A6-FB46B5DCD207}"/>
                </a:ext>
              </a:extLst>
            </p:cNvPr>
            <p:cNvSpPr/>
            <p:nvPr/>
          </p:nvSpPr>
          <p:spPr bwMode="auto">
            <a:xfrm>
              <a:off x="3851920" y="1419622"/>
              <a:ext cx="614879" cy="614879"/>
            </a:xfrm>
            <a:prstGeom prst="ellipse">
              <a:avLst/>
            </a:prstGeom>
            <a:solidFill>
              <a:srgbClr val="3AD42D"/>
            </a:solidFill>
            <a:ln w="285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Script MT Bold" pitchFamily="66" charset="0"/>
              </a:endParaRPr>
            </a:p>
          </p:txBody>
        </p:sp>
        <p:sp>
          <p:nvSpPr>
            <p:cNvPr id="50" name="Rectangle 49">
              <a:extLst>
                <a:ext uri="{FF2B5EF4-FFF2-40B4-BE49-F238E27FC236}">
                  <a16:creationId xmlns:a16="http://schemas.microsoft.com/office/drawing/2014/main" id="{426EF5A1-3236-CB44-8A74-620DB864E2A2}"/>
                </a:ext>
              </a:extLst>
            </p:cNvPr>
            <p:cNvSpPr/>
            <p:nvPr/>
          </p:nvSpPr>
          <p:spPr>
            <a:xfrm>
              <a:off x="3868307" y="1439305"/>
              <a:ext cx="600109" cy="519822"/>
            </a:xfrm>
            <a:prstGeom prst="rect">
              <a:avLst/>
            </a:prstGeom>
          </p:spPr>
          <p:txBody>
            <a:bodyPr wrap="square">
              <a:spAutoFit/>
            </a:bodyPr>
            <a:lstStyle/>
            <a:p>
              <a:pPr algn="ctr">
                <a:lnSpc>
                  <a:spcPts val="3580"/>
                </a:lnSpc>
                <a:defRPr/>
              </a:pPr>
              <a:r>
                <a:rPr lang="fr-FR" sz="2400" b="1">
                  <a:solidFill>
                    <a:schemeClr val="bg1"/>
                  </a:solidFill>
                  <a:latin typeface="Trade Gothic LT Std Cn" panose="020B0606020502020204" pitchFamily="34" charset="77"/>
                  <a:cs typeface="Calibri" panose="020F0502020204030204" pitchFamily="34" charset="0"/>
                </a:rPr>
                <a:t>4</a:t>
              </a:r>
            </a:p>
          </p:txBody>
        </p:sp>
      </p:grpSp>
      <p:sp>
        <p:nvSpPr>
          <p:cNvPr id="51" name="Rectangle 50">
            <a:extLst>
              <a:ext uri="{FF2B5EF4-FFF2-40B4-BE49-F238E27FC236}">
                <a16:creationId xmlns:a16="http://schemas.microsoft.com/office/drawing/2014/main" id="{67558FF5-6D56-3448-ADCD-B4C0782944FE}"/>
              </a:ext>
            </a:extLst>
          </p:cNvPr>
          <p:cNvSpPr/>
          <p:nvPr/>
        </p:nvSpPr>
        <p:spPr>
          <a:xfrm>
            <a:off x="4308011" y="3193175"/>
            <a:ext cx="4703358" cy="646331"/>
          </a:xfrm>
          <a:prstGeom prst="rect">
            <a:avLst/>
          </a:prstGeom>
        </p:spPr>
        <p:txBody>
          <a:bodyPr wrap="square">
            <a:spAutoFit/>
          </a:bodyPr>
          <a:lstStyle/>
          <a:p>
            <a:r>
              <a:rPr lang="fr-FR" sz="1200">
                <a:latin typeface="Arial" panose="020B0604020202020204" pitchFamily="34" charset="0"/>
                <a:cs typeface="Arial" panose="020B0604020202020204" pitchFamily="34" charset="0"/>
              </a:rPr>
              <a:t>Poursuivre les travaux sur la substitution des </a:t>
            </a:r>
            <a:r>
              <a:rPr lang="fr-FR" sz="1200" b="1">
                <a:latin typeface="Arial" panose="020B0604020202020204" pitchFamily="34" charset="0"/>
                <a:cs typeface="Arial" panose="020B0604020202020204" pitchFamily="34" charset="0"/>
              </a:rPr>
              <a:t>emballages plastiques </a:t>
            </a:r>
            <a:r>
              <a:rPr lang="fr-FR" sz="1200">
                <a:latin typeface="Arial" panose="020B0604020202020204" pitchFamily="34" charset="0"/>
                <a:cs typeface="Arial" panose="020B0604020202020204" pitchFamily="34" charset="0"/>
              </a:rPr>
              <a:t>et développer une offre </a:t>
            </a:r>
            <a:r>
              <a:rPr lang="fr-FR" sz="1200" b="1">
                <a:latin typeface="Arial" panose="020B0604020202020204" pitchFamily="34" charset="0"/>
                <a:cs typeface="Arial" panose="020B0604020202020204" pitchFamily="34" charset="0"/>
              </a:rPr>
              <a:t>vrac</a:t>
            </a:r>
            <a:r>
              <a:rPr lang="fr-FR" sz="1200">
                <a:latin typeface="Arial" panose="020B0604020202020204" pitchFamily="34" charset="0"/>
                <a:cs typeface="Arial" panose="020B0604020202020204" pitchFamily="34" charset="0"/>
              </a:rPr>
              <a:t> pour les circuits qui s’y prêtent</a:t>
            </a:r>
          </a:p>
        </p:txBody>
      </p:sp>
      <p:grpSp>
        <p:nvGrpSpPr>
          <p:cNvPr id="52" name="Groupe 51">
            <a:extLst>
              <a:ext uri="{FF2B5EF4-FFF2-40B4-BE49-F238E27FC236}">
                <a16:creationId xmlns:a16="http://schemas.microsoft.com/office/drawing/2014/main" id="{4FB131F4-A8DD-AF49-B9A4-8CF1F6F5D110}"/>
              </a:ext>
            </a:extLst>
          </p:cNvPr>
          <p:cNvGrpSpPr/>
          <p:nvPr/>
        </p:nvGrpSpPr>
        <p:grpSpPr>
          <a:xfrm>
            <a:off x="3676745" y="3137245"/>
            <a:ext cx="616496" cy="614879"/>
            <a:chOff x="3851920" y="1419622"/>
            <a:chExt cx="616496" cy="614879"/>
          </a:xfrm>
        </p:grpSpPr>
        <p:sp>
          <p:nvSpPr>
            <p:cNvPr id="53" name="Ellipse 52">
              <a:extLst>
                <a:ext uri="{FF2B5EF4-FFF2-40B4-BE49-F238E27FC236}">
                  <a16:creationId xmlns:a16="http://schemas.microsoft.com/office/drawing/2014/main" id="{2C5248CE-7900-A948-97AB-F80EA44C84A0}"/>
                </a:ext>
              </a:extLst>
            </p:cNvPr>
            <p:cNvSpPr/>
            <p:nvPr/>
          </p:nvSpPr>
          <p:spPr bwMode="auto">
            <a:xfrm>
              <a:off x="3851920" y="1419622"/>
              <a:ext cx="614879" cy="614879"/>
            </a:xfrm>
            <a:prstGeom prst="ellipse">
              <a:avLst/>
            </a:prstGeom>
            <a:solidFill>
              <a:srgbClr val="3AD42D"/>
            </a:solidFill>
            <a:ln w="285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Script MT Bold" pitchFamily="66" charset="0"/>
              </a:endParaRPr>
            </a:p>
          </p:txBody>
        </p:sp>
        <p:sp>
          <p:nvSpPr>
            <p:cNvPr id="54" name="Rectangle 53">
              <a:extLst>
                <a:ext uri="{FF2B5EF4-FFF2-40B4-BE49-F238E27FC236}">
                  <a16:creationId xmlns:a16="http://schemas.microsoft.com/office/drawing/2014/main" id="{A9092DDC-DD45-8F40-A80B-C2CA3AA93443}"/>
                </a:ext>
              </a:extLst>
            </p:cNvPr>
            <p:cNvSpPr/>
            <p:nvPr/>
          </p:nvSpPr>
          <p:spPr>
            <a:xfrm>
              <a:off x="3868307" y="1439305"/>
              <a:ext cx="600109" cy="519822"/>
            </a:xfrm>
            <a:prstGeom prst="rect">
              <a:avLst/>
            </a:prstGeom>
          </p:spPr>
          <p:txBody>
            <a:bodyPr wrap="square">
              <a:spAutoFit/>
            </a:bodyPr>
            <a:lstStyle/>
            <a:p>
              <a:pPr algn="ctr">
                <a:lnSpc>
                  <a:spcPts val="3580"/>
                </a:lnSpc>
                <a:defRPr/>
              </a:pPr>
              <a:r>
                <a:rPr lang="fr-FR" sz="2400" b="1">
                  <a:solidFill>
                    <a:schemeClr val="bg1"/>
                  </a:solidFill>
                  <a:latin typeface="Trade Gothic LT Std Cn" panose="020B0606020502020204" pitchFamily="34" charset="77"/>
                  <a:cs typeface="Calibri" panose="020F0502020204030204" pitchFamily="34" charset="0"/>
                </a:rPr>
                <a:t>5</a:t>
              </a:r>
            </a:p>
          </p:txBody>
        </p:sp>
      </p:grpSp>
      <p:sp>
        <p:nvSpPr>
          <p:cNvPr id="55" name="Rectangle 54">
            <a:extLst>
              <a:ext uri="{FF2B5EF4-FFF2-40B4-BE49-F238E27FC236}">
                <a16:creationId xmlns:a16="http://schemas.microsoft.com/office/drawing/2014/main" id="{D04DFA1B-502B-CA4A-89E1-D86129946247}"/>
              </a:ext>
            </a:extLst>
          </p:cNvPr>
          <p:cNvSpPr/>
          <p:nvPr/>
        </p:nvSpPr>
        <p:spPr>
          <a:xfrm>
            <a:off x="4330287" y="3857961"/>
            <a:ext cx="5264224" cy="646331"/>
          </a:xfrm>
          <a:prstGeom prst="rect">
            <a:avLst/>
          </a:prstGeom>
        </p:spPr>
        <p:txBody>
          <a:bodyPr wrap="square">
            <a:spAutoFit/>
          </a:bodyPr>
          <a:lstStyle/>
          <a:p>
            <a:r>
              <a:rPr lang="fr-FR" sz="1200">
                <a:latin typeface="Arial" panose="020B0604020202020204" pitchFamily="34" charset="0"/>
                <a:cs typeface="Arial" panose="020B0604020202020204" pitchFamily="34" charset="0"/>
              </a:rPr>
              <a:t>Devenir un </a:t>
            </a:r>
            <a:r>
              <a:rPr lang="fr-FR" sz="1200" b="1">
                <a:latin typeface="Arial" panose="020B0604020202020204" pitchFamily="34" charset="0"/>
                <a:cs typeface="Arial" panose="020B0604020202020204" pitchFamily="34" charset="0"/>
              </a:rPr>
              <a:t>label transversal alimentaire</a:t>
            </a:r>
            <a:r>
              <a:rPr lang="fr-FR" sz="1200">
                <a:latin typeface="Arial" panose="020B0604020202020204" pitchFamily="34" charset="0"/>
                <a:cs typeface="Arial" panose="020B0604020202020204" pitchFamily="34" charset="0"/>
              </a:rPr>
              <a:t>, </a:t>
            </a:r>
            <a:br>
              <a:rPr lang="fr-FR" sz="1200">
                <a:latin typeface="Arial" panose="020B0604020202020204" pitchFamily="34" charset="0"/>
                <a:cs typeface="Arial" panose="020B0604020202020204" pitchFamily="34" charset="0"/>
              </a:rPr>
            </a:br>
            <a:r>
              <a:rPr lang="fr-FR" sz="1200">
                <a:latin typeface="Arial" panose="020B0604020202020204" pitchFamily="34" charset="0"/>
                <a:cs typeface="Arial" panose="020B0604020202020204" pitchFamily="34" charset="0"/>
              </a:rPr>
              <a:t>visible et compris par les consommateurs… label au service </a:t>
            </a:r>
          </a:p>
          <a:p>
            <a:r>
              <a:rPr lang="fr-FR" sz="1200">
                <a:latin typeface="Arial" panose="020B0604020202020204" pitchFamily="34" charset="0"/>
                <a:cs typeface="Arial" panose="020B0604020202020204" pitchFamily="34" charset="0"/>
              </a:rPr>
              <a:t>de la souveraineté alimentaire</a:t>
            </a:r>
          </a:p>
        </p:txBody>
      </p:sp>
      <p:grpSp>
        <p:nvGrpSpPr>
          <p:cNvPr id="56" name="Groupe 55">
            <a:extLst>
              <a:ext uri="{FF2B5EF4-FFF2-40B4-BE49-F238E27FC236}">
                <a16:creationId xmlns:a16="http://schemas.microsoft.com/office/drawing/2014/main" id="{441EC416-731C-D54F-85A0-166166018200}"/>
              </a:ext>
            </a:extLst>
          </p:cNvPr>
          <p:cNvGrpSpPr/>
          <p:nvPr/>
        </p:nvGrpSpPr>
        <p:grpSpPr>
          <a:xfrm>
            <a:off x="3676745" y="3812132"/>
            <a:ext cx="616496" cy="614879"/>
            <a:chOff x="3851920" y="1419622"/>
            <a:chExt cx="616496" cy="614879"/>
          </a:xfrm>
        </p:grpSpPr>
        <p:sp>
          <p:nvSpPr>
            <p:cNvPr id="57" name="Ellipse 56">
              <a:extLst>
                <a:ext uri="{FF2B5EF4-FFF2-40B4-BE49-F238E27FC236}">
                  <a16:creationId xmlns:a16="http://schemas.microsoft.com/office/drawing/2014/main" id="{B75F9F09-3900-FD4A-ACCB-9439CAC44581}"/>
                </a:ext>
              </a:extLst>
            </p:cNvPr>
            <p:cNvSpPr/>
            <p:nvPr/>
          </p:nvSpPr>
          <p:spPr bwMode="auto">
            <a:xfrm>
              <a:off x="3851920" y="1419622"/>
              <a:ext cx="614879" cy="614879"/>
            </a:xfrm>
            <a:prstGeom prst="ellipse">
              <a:avLst/>
            </a:prstGeom>
            <a:solidFill>
              <a:srgbClr val="3AD42D"/>
            </a:solidFill>
            <a:ln w="2857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Script MT Bold" pitchFamily="66" charset="0"/>
              </a:endParaRPr>
            </a:p>
          </p:txBody>
        </p:sp>
        <p:sp>
          <p:nvSpPr>
            <p:cNvPr id="58" name="Rectangle 57">
              <a:extLst>
                <a:ext uri="{FF2B5EF4-FFF2-40B4-BE49-F238E27FC236}">
                  <a16:creationId xmlns:a16="http://schemas.microsoft.com/office/drawing/2014/main" id="{1C715F90-8DD8-634E-A5CC-377C8692F7BF}"/>
                </a:ext>
              </a:extLst>
            </p:cNvPr>
            <p:cNvSpPr/>
            <p:nvPr/>
          </p:nvSpPr>
          <p:spPr>
            <a:xfrm>
              <a:off x="3868307" y="1439305"/>
              <a:ext cx="600109" cy="519822"/>
            </a:xfrm>
            <a:prstGeom prst="rect">
              <a:avLst/>
            </a:prstGeom>
          </p:spPr>
          <p:txBody>
            <a:bodyPr wrap="square">
              <a:spAutoFit/>
            </a:bodyPr>
            <a:lstStyle/>
            <a:p>
              <a:pPr algn="ctr">
                <a:lnSpc>
                  <a:spcPts val="3580"/>
                </a:lnSpc>
                <a:defRPr/>
              </a:pPr>
              <a:r>
                <a:rPr lang="fr-FR" sz="2400" b="1">
                  <a:solidFill>
                    <a:schemeClr val="bg1"/>
                  </a:solidFill>
                  <a:latin typeface="Trade Gothic LT Std Cn" panose="020B0606020502020204" pitchFamily="34" charset="77"/>
                  <a:cs typeface="Calibri" panose="020F0502020204030204" pitchFamily="34" charset="0"/>
                </a:rPr>
                <a:t>6</a:t>
              </a:r>
            </a:p>
          </p:txBody>
        </p:sp>
      </p:grpSp>
      <p:sp>
        <p:nvSpPr>
          <p:cNvPr id="39" name="Espace réservé de la date 1">
            <a:extLst>
              <a:ext uri="{FF2B5EF4-FFF2-40B4-BE49-F238E27FC236}">
                <a16:creationId xmlns:a16="http://schemas.microsoft.com/office/drawing/2014/main" id="{76AC8A22-921B-4821-8778-2F8AE2368E0C}"/>
              </a:ext>
            </a:extLst>
          </p:cNvPr>
          <p:cNvSpPr>
            <a:spLocks noGrp="1"/>
          </p:cNvSpPr>
          <p:nvPr>
            <p:ph type="dt" sz="half" idx="10"/>
          </p:nvPr>
        </p:nvSpPr>
        <p:spPr>
          <a:xfrm>
            <a:off x="251520" y="4876006"/>
            <a:ext cx="2133600" cy="476250"/>
          </a:xfrm>
        </p:spPr>
        <p:txBody>
          <a:bodyPr/>
          <a:lstStyle/>
          <a:p>
            <a:pPr>
              <a:defRPr/>
            </a:pPr>
            <a:fld id="{10494F95-E73C-7841-99C8-F1CF26E9BD77}" type="datetime1">
              <a:rPr lang="fr-FR" smtClean="0"/>
              <a:t>18/05/2022</a:t>
            </a:fld>
            <a:endParaRPr lang="fr-FR"/>
          </a:p>
        </p:txBody>
      </p:sp>
      <p:sp>
        <p:nvSpPr>
          <p:cNvPr id="40" name="Espace réservé du pied de page 2">
            <a:extLst>
              <a:ext uri="{FF2B5EF4-FFF2-40B4-BE49-F238E27FC236}">
                <a16:creationId xmlns:a16="http://schemas.microsoft.com/office/drawing/2014/main" id="{7B341DE4-52AE-4013-A6F2-126483CDCA1D}"/>
              </a:ext>
            </a:extLst>
          </p:cNvPr>
          <p:cNvSpPr>
            <a:spLocks noGrp="1"/>
          </p:cNvSpPr>
          <p:nvPr>
            <p:ph type="ftr" sz="quarter" idx="11"/>
          </p:nvPr>
        </p:nvSpPr>
        <p:spPr>
          <a:xfrm>
            <a:off x="1043608" y="4876006"/>
            <a:ext cx="5264224" cy="476250"/>
          </a:xfrm>
        </p:spPr>
        <p:txBody>
          <a:bodyPr/>
          <a:lstStyle/>
          <a:p>
            <a:r>
              <a:rPr lang="fr-FR">
                <a:latin typeface="Arial"/>
                <a:cs typeface="Arial"/>
              </a:rPr>
              <a:t>Présentation du Collectif Nouveaux Champs et du programme “Zéro Résidu de Pesticides” - V11</a:t>
            </a:r>
            <a:endParaRPr lang="fr-FR"/>
          </a:p>
        </p:txBody>
      </p:sp>
    </p:spTree>
    <p:extLst>
      <p:ext uri="{BB962C8B-B14F-4D97-AF65-F5344CB8AC3E}">
        <p14:creationId xmlns:p14="http://schemas.microsoft.com/office/powerpoint/2010/main" val="124863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B69259D-9F84-C94C-8342-CA1049E5913D}"/>
              </a:ext>
            </a:extLst>
          </p:cNvPr>
          <p:cNvSpPr/>
          <p:nvPr/>
        </p:nvSpPr>
        <p:spPr bwMode="auto">
          <a:xfrm>
            <a:off x="-1" y="-51470"/>
            <a:ext cx="9144000" cy="5194970"/>
          </a:xfrm>
          <a:prstGeom prst="rect">
            <a:avLst/>
          </a:prstGeom>
          <a:solidFill>
            <a:srgbClr val="346B0A"/>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Script MT Bold" pitchFamily="66" charset="0"/>
            </a:endParaRPr>
          </a:p>
        </p:txBody>
      </p:sp>
      <p:sp>
        <p:nvSpPr>
          <p:cNvPr id="18" name="Ellipse 17">
            <a:extLst>
              <a:ext uri="{FF2B5EF4-FFF2-40B4-BE49-F238E27FC236}">
                <a16:creationId xmlns:a16="http://schemas.microsoft.com/office/drawing/2014/main" id="{F653513C-56D5-6043-9824-3D4200FB224D}"/>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20" name="Image 19">
            <a:extLst>
              <a:ext uri="{FF2B5EF4-FFF2-40B4-BE49-F238E27FC236}">
                <a16:creationId xmlns:a16="http://schemas.microsoft.com/office/drawing/2014/main" id="{FF90688E-57F5-4A42-938C-059FA4128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21" name="Ellipse 20">
            <a:extLst>
              <a:ext uri="{FF2B5EF4-FFF2-40B4-BE49-F238E27FC236}">
                <a16:creationId xmlns:a16="http://schemas.microsoft.com/office/drawing/2014/main" id="{9B26CFD1-FB65-8E4D-A2E9-96DCA16F5450}"/>
              </a:ext>
            </a:extLst>
          </p:cNvPr>
          <p:cNvSpPr/>
          <p:nvPr/>
        </p:nvSpPr>
        <p:spPr bwMode="auto">
          <a:xfrm>
            <a:off x="6400395" y="1957752"/>
            <a:ext cx="5235690" cy="5235690"/>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3" name="Rectangle 22">
            <a:extLst>
              <a:ext uri="{FF2B5EF4-FFF2-40B4-BE49-F238E27FC236}">
                <a16:creationId xmlns:a16="http://schemas.microsoft.com/office/drawing/2014/main" id="{6F8C0850-11CB-4F4B-9857-7A9EFBCA4EF6}"/>
              </a:ext>
            </a:extLst>
          </p:cNvPr>
          <p:cNvSpPr/>
          <p:nvPr/>
        </p:nvSpPr>
        <p:spPr>
          <a:xfrm>
            <a:off x="3192718" y="3658249"/>
            <a:ext cx="2758563" cy="523220"/>
          </a:xfrm>
          <a:prstGeom prst="rect">
            <a:avLst/>
          </a:prstGeom>
        </p:spPr>
        <p:txBody>
          <a:bodyPr wrap="square">
            <a:spAutoFit/>
          </a:bodyPr>
          <a:lstStyle/>
          <a:p>
            <a:pPr algn="ctr"/>
            <a:r>
              <a:rPr lang="fr-FR" b="1" dirty="0">
                <a:solidFill>
                  <a:schemeClr val="bg1"/>
                </a:solidFill>
                <a:latin typeface="Arial" panose="020B0604020202020204" pitchFamily="34" charset="0"/>
                <a:cs typeface="Arial" panose="020B0604020202020204" pitchFamily="34" charset="0"/>
              </a:rPr>
              <a:t>Plus d’infos sur</a:t>
            </a:r>
          </a:p>
          <a:p>
            <a:pPr algn="ctr"/>
            <a:r>
              <a:rPr lang="fr-FR" b="1" dirty="0" err="1">
                <a:solidFill>
                  <a:schemeClr val="bg1"/>
                </a:solidFill>
                <a:latin typeface="Arial" panose="020B0604020202020204" pitchFamily="34" charset="0"/>
                <a:cs typeface="Arial" panose="020B0604020202020204" pitchFamily="34" charset="0"/>
              </a:rPr>
              <a:t>www.nouveaux-champs.fr</a:t>
            </a:r>
            <a:endParaRPr lang="fr-FR" b="1" dirty="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6C58B9DB-6599-F644-8040-07CA221C3308}"/>
              </a:ext>
            </a:extLst>
          </p:cNvPr>
          <p:cNvSpPr/>
          <p:nvPr/>
        </p:nvSpPr>
        <p:spPr>
          <a:xfrm>
            <a:off x="2922434" y="1502586"/>
            <a:ext cx="3441582" cy="553998"/>
          </a:xfrm>
          <a:prstGeom prst="rect">
            <a:avLst/>
          </a:prstGeom>
        </p:spPr>
        <p:txBody>
          <a:bodyPr wrap="square">
            <a:spAutoFit/>
          </a:bodyPr>
          <a:lstStyle/>
          <a:p>
            <a:pPr algn="ctr">
              <a:lnSpc>
                <a:spcPts val="3580"/>
              </a:lnSpc>
              <a:defRPr/>
            </a:pPr>
            <a:r>
              <a:rPr lang="fr-FR" sz="3200" b="1" dirty="0">
                <a:solidFill>
                  <a:schemeClr val="bg1"/>
                </a:solidFill>
                <a:latin typeface="Trade Gothic LT Std Cn" panose="020B0606020502020204" pitchFamily="34" charset="77"/>
                <a:cs typeface="Calibri" panose="020F0502020204030204" pitchFamily="34" charset="0"/>
              </a:rPr>
              <a:t>REJOIGNEZ-NOUS !</a:t>
            </a:r>
          </a:p>
        </p:txBody>
      </p:sp>
      <p:pic>
        <p:nvPicPr>
          <p:cNvPr id="26" name="Image 25">
            <a:extLst>
              <a:ext uri="{FF2B5EF4-FFF2-40B4-BE49-F238E27FC236}">
                <a16:creationId xmlns:a16="http://schemas.microsoft.com/office/drawing/2014/main" id="{1EF477CA-66B7-844D-885F-D11D1BEF32ED}"/>
              </a:ext>
            </a:extLst>
          </p:cNvPr>
          <p:cNvPicPr>
            <a:picLocks noChangeAspect="1"/>
          </p:cNvPicPr>
          <p:nvPr/>
        </p:nvPicPr>
        <p:blipFill>
          <a:blip r:embed="rId3"/>
          <a:stretch>
            <a:fillRect/>
          </a:stretch>
        </p:blipFill>
        <p:spPr>
          <a:xfrm>
            <a:off x="1720420" y="2363178"/>
            <a:ext cx="5594781" cy="988477"/>
          </a:xfrm>
          <a:prstGeom prst="rect">
            <a:avLst/>
          </a:prstGeom>
        </p:spPr>
      </p:pic>
      <p:sp>
        <p:nvSpPr>
          <p:cNvPr id="2" name="Espace réservé de la date 1">
            <a:extLst>
              <a:ext uri="{FF2B5EF4-FFF2-40B4-BE49-F238E27FC236}">
                <a16:creationId xmlns:a16="http://schemas.microsoft.com/office/drawing/2014/main" id="{2FC98079-63C4-FC48-908B-720912FB17FC}"/>
              </a:ext>
            </a:extLst>
          </p:cNvPr>
          <p:cNvSpPr>
            <a:spLocks noGrp="1"/>
          </p:cNvSpPr>
          <p:nvPr>
            <p:ph type="dt" sz="half" idx="10"/>
          </p:nvPr>
        </p:nvSpPr>
        <p:spPr/>
        <p:txBody>
          <a:bodyPr/>
          <a:lstStyle/>
          <a:p>
            <a:pPr>
              <a:defRPr/>
            </a:pPr>
            <a:fld id="{5FCA8FCA-D601-2C4D-AE90-E4FA38C50F5E}" type="datetime1">
              <a:rPr lang="fr-FR" smtClean="0"/>
              <a:t>18/05/2022</a:t>
            </a:fld>
            <a:endParaRPr lang="fr-FR" dirty="0"/>
          </a:p>
        </p:txBody>
      </p:sp>
      <p:sp>
        <p:nvSpPr>
          <p:cNvPr id="3" name="Espace réservé du pied de page 2">
            <a:extLst>
              <a:ext uri="{FF2B5EF4-FFF2-40B4-BE49-F238E27FC236}">
                <a16:creationId xmlns:a16="http://schemas.microsoft.com/office/drawing/2014/main" id="{3DF23725-28C3-BF4D-8D72-637CB12B9A09}"/>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2F3236DC-3206-8D43-80ED-10E32DC6FC4C}"/>
              </a:ext>
            </a:extLst>
          </p:cNvPr>
          <p:cNvSpPr>
            <a:spLocks noGrp="1"/>
          </p:cNvSpPr>
          <p:nvPr>
            <p:ph type="sldNum" sz="quarter" idx="12"/>
          </p:nvPr>
        </p:nvSpPr>
        <p:spPr/>
        <p:txBody>
          <a:bodyPr/>
          <a:lstStyle/>
          <a:p>
            <a:fld id="{92A23C4A-E48D-5640-B4C6-E7937792EB97}" type="slidenum">
              <a:rPr lang="fr-FR" smtClean="0"/>
              <a:pPr/>
              <a:t>45</a:t>
            </a:fld>
            <a:endParaRPr lang="fr-FR" dirty="0"/>
          </a:p>
        </p:txBody>
      </p:sp>
    </p:spTree>
    <p:extLst>
      <p:ext uri="{BB962C8B-B14F-4D97-AF65-F5344CB8AC3E}">
        <p14:creationId xmlns:p14="http://schemas.microsoft.com/office/powerpoint/2010/main" val="7638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6BD00EDA-5F9D-604D-A03A-0DA212FEDDE0}"/>
              </a:ext>
            </a:extLst>
          </p:cNvPr>
          <p:cNvSpPr/>
          <p:nvPr/>
        </p:nvSpPr>
        <p:spPr bwMode="auto">
          <a:xfrm>
            <a:off x="7095663" y="2892239"/>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Rectangle : coins arrondis 5">
            <a:extLst>
              <a:ext uri="{FF2B5EF4-FFF2-40B4-BE49-F238E27FC236}">
                <a16:creationId xmlns:a16="http://schemas.microsoft.com/office/drawing/2014/main" id="{ADF78BA3-006A-9440-B8B1-AA430B93C3F7}"/>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 name="Ellipse 6">
            <a:extLst>
              <a:ext uri="{FF2B5EF4-FFF2-40B4-BE49-F238E27FC236}">
                <a16:creationId xmlns:a16="http://schemas.microsoft.com/office/drawing/2014/main" id="{73D1A2A8-059E-2040-8D3E-855561210372}"/>
              </a:ext>
            </a:extLst>
          </p:cNvPr>
          <p:cNvSpPr/>
          <p:nvPr/>
        </p:nvSpPr>
        <p:spPr bwMode="auto">
          <a:xfrm>
            <a:off x="2167653" y="1635646"/>
            <a:ext cx="1368152" cy="1368152"/>
          </a:xfrm>
          <a:prstGeom prst="ellipse">
            <a:avLst/>
          </a:prstGeom>
          <a:solidFill>
            <a:srgbClr val="346B0A">
              <a:alpha val="55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8" name="ZoneTexte 7">
            <a:extLst>
              <a:ext uri="{FF2B5EF4-FFF2-40B4-BE49-F238E27FC236}">
                <a16:creationId xmlns:a16="http://schemas.microsoft.com/office/drawing/2014/main" id="{B6083623-F802-044B-B72C-CFC6EFAB8F23}"/>
              </a:ext>
            </a:extLst>
          </p:cNvPr>
          <p:cNvSpPr txBox="1"/>
          <p:nvPr/>
        </p:nvSpPr>
        <p:spPr>
          <a:xfrm>
            <a:off x="2195223" y="2192352"/>
            <a:ext cx="1313013" cy="451406"/>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AOE</a:t>
            </a:r>
          </a:p>
          <a:p>
            <a:pPr algn="ctr">
              <a:lnSpc>
                <a:spcPts val="1360"/>
              </a:lnSpc>
            </a:pPr>
            <a:r>
              <a:rPr lang="fr-FR" sz="1300" b="1" dirty="0">
                <a:solidFill>
                  <a:schemeClr val="bg1"/>
                </a:solidFill>
                <a:latin typeface="Trade Gothic LT Std Condensed N" panose="020B0606020502020204" pitchFamily="34" charset="77"/>
              </a:rPr>
              <a:t>13 </a:t>
            </a:r>
            <a:r>
              <a:rPr lang="fr-FR" sz="1300" dirty="0">
                <a:solidFill>
                  <a:schemeClr val="bg1"/>
                </a:solidFill>
                <a:latin typeface="Trade Gothic LT Std Condensed N" panose="020B0606020502020204" pitchFamily="34" charset="77"/>
              </a:rPr>
              <a:t>ADHÉRENTS</a:t>
            </a:r>
          </a:p>
        </p:txBody>
      </p:sp>
      <p:sp>
        <p:nvSpPr>
          <p:cNvPr id="9" name="Ellipse 8">
            <a:extLst>
              <a:ext uri="{FF2B5EF4-FFF2-40B4-BE49-F238E27FC236}">
                <a16:creationId xmlns:a16="http://schemas.microsoft.com/office/drawing/2014/main" id="{095E89E6-8AEC-7146-AB4B-7D4CD4CA95D7}"/>
              </a:ext>
            </a:extLst>
          </p:cNvPr>
          <p:cNvSpPr/>
          <p:nvPr/>
        </p:nvSpPr>
        <p:spPr bwMode="auto">
          <a:xfrm>
            <a:off x="-1273885" y="-2074508"/>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0" name="Image 9">
            <a:extLst>
              <a:ext uri="{FF2B5EF4-FFF2-40B4-BE49-F238E27FC236}">
                <a16:creationId xmlns:a16="http://schemas.microsoft.com/office/drawing/2014/main" id="{FEA20803-A322-2C41-B6B7-AC1E2D1C4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1" name="Rectangle 10">
            <a:extLst>
              <a:ext uri="{FF2B5EF4-FFF2-40B4-BE49-F238E27FC236}">
                <a16:creationId xmlns:a16="http://schemas.microsoft.com/office/drawing/2014/main" id="{19C4AD98-1F63-CC44-BD9D-07309F253D36}"/>
              </a:ext>
            </a:extLst>
          </p:cNvPr>
          <p:cNvSpPr/>
          <p:nvPr/>
        </p:nvSpPr>
        <p:spPr>
          <a:xfrm>
            <a:off x="2919603" y="127651"/>
            <a:ext cx="5893488" cy="1015663"/>
          </a:xfrm>
          <a:prstGeom prst="rect">
            <a:avLst/>
          </a:prstGeom>
        </p:spPr>
        <p:txBody>
          <a:bodyPr wrap="square">
            <a:spAutoFit/>
          </a:bodyPr>
          <a:lstStyle/>
          <a:p>
            <a:pPr>
              <a:lnSpc>
                <a:spcPts val="3580"/>
              </a:lnSpc>
              <a:defRPr/>
            </a:pPr>
            <a:r>
              <a:rPr lang="fr-FR" sz="3400" b="1" dirty="0">
                <a:solidFill>
                  <a:srgbClr val="346B0A"/>
                </a:solidFill>
                <a:latin typeface="+mj-lt"/>
                <a:cs typeface="Calibri" panose="020F0502020204030204" pitchFamily="34" charset="0"/>
              </a:rPr>
              <a:t>LES ADHÉRENTS PAR ESPÈCES</a:t>
            </a:r>
          </a:p>
        </p:txBody>
      </p:sp>
      <p:grpSp>
        <p:nvGrpSpPr>
          <p:cNvPr id="12" name="Groupe 11">
            <a:extLst>
              <a:ext uri="{FF2B5EF4-FFF2-40B4-BE49-F238E27FC236}">
                <a16:creationId xmlns:a16="http://schemas.microsoft.com/office/drawing/2014/main" id="{A38E69ED-2176-1E43-9B6E-F254E954C3E7}"/>
              </a:ext>
            </a:extLst>
          </p:cNvPr>
          <p:cNvGrpSpPr/>
          <p:nvPr/>
        </p:nvGrpSpPr>
        <p:grpSpPr>
          <a:xfrm>
            <a:off x="3195637" y="1486482"/>
            <a:ext cx="703537" cy="72008"/>
            <a:chOff x="467544" y="2394040"/>
            <a:chExt cx="703537" cy="72008"/>
          </a:xfrm>
        </p:grpSpPr>
        <p:sp>
          <p:nvSpPr>
            <p:cNvPr id="13" name="Ellipse 12">
              <a:extLst>
                <a:ext uri="{FF2B5EF4-FFF2-40B4-BE49-F238E27FC236}">
                  <a16:creationId xmlns:a16="http://schemas.microsoft.com/office/drawing/2014/main" id="{C2985643-6B4C-7841-8370-B29D8E52E557}"/>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4" name="Ellipse 13">
              <a:extLst>
                <a:ext uri="{FF2B5EF4-FFF2-40B4-BE49-F238E27FC236}">
                  <a16:creationId xmlns:a16="http://schemas.microsoft.com/office/drawing/2014/main" id="{E2D3D5C2-8483-7F43-8C09-EDE17DE98108}"/>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9566B8B6-98DD-554A-93A8-2F366BD7E0B8}"/>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B5F64480-2DF3-CE4E-BCD2-4F12B59ACCAA}"/>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17" name="Rectangle 16">
            <a:extLst>
              <a:ext uri="{FF2B5EF4-FFF2-40B4-BE49-F238E27FC236}">
                <a16:creationId xmlns:a16="http://schemas.microsoft.com/office/drawing/2014/main" id="{CAD235A1-92E9-E34F-B52E-20A6D8EB7B29}"/>
              </a:ext>
            </a:extLst>
          </p:cNvPr>
          <p:cNvSpPr/>
          <p:nvPr/>
        </p:nvSpPr>
        <p:spPr>
          <a:xfrm>
            <a:off x="3067281" y="1090444"/>
            <a:ext cx="5662566" cy="307777"/>
          </a:xfrm>
          <a:prstGeom prst="rect">
            <a:avLst/>
          </a:prstGeom>
        </p:spPr>
        <p:txBody>
          <a:bodyPr wrap="square">
            <a:spAutoFit/>
          </a:bodyPr>
          <a:lstStyle/>
          <a:p>
            <a:r>
              <a:rPr lang="fr-FR" dirty="0">
                <a:latin typeface="Arial" panose="020B0604020202020204" pitchFamily="34" charset="0"/>
                <a:cs typeface="Arial" panose="020B0604020202020204" pitchFamily="34" charset="0"/>
              </a:rPr>
              <a:t>Les fruits et légumes frais, 34 adhérents, </a:t>
            </a:r>
            <a:r>
              <a:rPr lang="fr-FR" b="1" dirty="0">
                <a:latin typeface="Arial" panose="020B0604020202020204" pitchFamily="34" charset="0"/>
                <a:cs typeface="Arial" panose="020B0604020202020204" pitchFamily="34" charset="0"/>
              </a:rPr>
              <a:t>64% de l’effectif</a:t>
            </a:r>
            <a:endParaRPr lang="fr-FR" dirty="0">
              <a:latin typeface="Arial" panose="020B0604020202020204" pitchFamily="34" charset="0"/>
              <a:cs typeface="Arial" panose="020B0604020202020204" pitchFamily="34" charset="0"/>
            </a:endParaRPr>
          </a:p>
        </p:txBody>
      </p:sp>
      <p:sp>
        <p:nvSpPr>
          <p:cNvPr id="18" name="Ellipse 17">
            <a:extLst>
              <a:ext uri="{FF2B5EF4-FFF2-40B4-BE49-F238E27FC236}">
                <a16:creationId xmlns:a16="http://schemas.microsoft.com/office/drawing/2014/main" id="{84429C8C-04D4-D943-81E1-596FEE7D4ADE}"/>
              </a:ext>
            </a:extLst>
          </p:cNvPr>
          <p:cNvSpPr/>
          <p:nvPr/>
        </p:nvSpPr>
        <p:spPr bwMode="auto">
          <a:xfrm>
            <a:off x="3847360" y="1635646"/>
            <a:ext cx="1368152" cy="1368152"/>
          </a:xfrm>
          <a:prstGeom prst="ellipse">
            <a:avLst/>
          </a:prstGeom>
          <a:solidFill>
            <a:srgbClr val="3AD42D">
              <a:alpha val="8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19" name="ZoneTexte 18">
            <a:extLst>
              <a:ext uri="{FF2B5EF4-FFF2-40B4-BE49-F238E27FC236}">
                <a16:creationId xmlns:a16="http://schemas.microsoft.com/office/drawing/2014/main" id="{B7955273-D075-4E4F-85A4-7BC541BB6ED4}"/>
              </a:ext>
            </a:extLst>
          </p:cNvPr>
          <p:cNvSpPr txBox="1"/>
          <p:nvPr/>
        </p:nvSpPr>
        <p:spPr>
          <a:xfrm>
            <a:off x="3874930" y="2192352"/>
            <a:ext cx="1313013" cy="451406"/>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PDT</a:t>
            </a:r>
          </a:p>
          <a:p>
            <a:pPr algn="ctr">
              <a:lnSpc>
                <a:spcPts val="1360"/>
              </a:lnSpc>
            </a:pPr>
            <a:r>
              <a:rPr lang="fr-FR" sz="1300" b="1" dirty="0">
                <a:solidFill>
                  <a:schemeClr val="bg1"/>
                </a:solidFill>
                <a:latin typeface="Trade Gothic LT Std Condensed N" panose="020B0606020502020204" pitchFamily="34" charset="77"/>
              </a:rPr>
              <a:t>4 </a:t>
            </a:r>
            <a:r>
              <a:rPr lang="fr-FR" sz="1300" dirty="0">
                <a:solidFill>
                  <a:schemeClr val="bg1"/>
                </a:solidFill>
                <a:latin typeface="Trade Gothic LT Std Condensed N" panose="020B0606020502020204" pitchFamily="34" charset="77"/>
              </a:rPr>
              <a:t>ADHÉRENTS</a:t>
            </a:r>
          </a:p>
        </p:txBody>
      </p:sp>
      <p:sp>
        <p:nvSpPr>
          <p:cNvPr id="20" name="Ellipse 19">
            <a:extLst>
              <a:ext uri="{FF2B5EF4-FFF2-40B4-BE49-F238E27FC236}">
                <a16:creationId xmlns:a16="http://schemas.microsoft.com/office/drawing/2014/main" id="{FE76BD54-29BA-5843-8274-673AD2771ABE}"/>
              </a:ext>
            </a:extLst>
          </p:cNvPr>
          <p:cNvSpPr/>
          <p:nvPr/>
        </p:nvSpPr>
        <p:spPr bwMode="auto">
          <a:xfrm>
            <a:off x="5541828" y="1635646"/>
            <a:ext cx="1368152" cy="1368152"/>
          </a:xfrm>
          <a:prstGeom prst="ellipse">
            <a:avLst/>
          </a:prstGeom>
          <a:solidFill>
            <a:srgbClr val="346B0A">
              <a:alpha val="55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21" name="ZoneTexte 20">
            <a:extLst>
              <a:ext uri="{FF2B5EF4-FFF2-40B4-BE49-F238E27FC236}">
                <a16:creationId xmlns:a16="http://schemas.microsoft.com/office/drawing/2014/main" id="{4931307D-9874-9C45-8F0E-691CF320CEF3}"/>
              </a:ext>
            </a:extLst>
          </p:cNvPr>
          <p:cNvSpPr txBox="1"/>
          <p:nvPr/>
        </p:nvSpPr>
        <p:spPr>
          <a:xfrm>
            <a:off x="5569398" y="2163084"/>
            <a:ext cx="1313013" cy="630942"/>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TOMATES</a:t>
            </a:r>
          </a:p>
          <a:p>
            <a:pPr algn="ctr">
              <a:lnSpc>
                <a:spcPts val="1360"/>
              </a:lnSpc>
            </a:pPr>
            <a:r>
              <a:rPr lang="fr-FR" sz="1300" b="1" dirty="0">
                <a:solidFill>
                  <a:schemeClr val="bg1"/>
                </a:solidFill>
                <a:latin typeface="Trade Gothic LT Std Condensed N" panose="020B0606020502020204" pitchFamily="34" charset="77"/>
              </a:rPr>
              <a:t>CONCOMBRE</a:t>
            </a:r>
          </a:p>
          <a:p>
            <a:pPr algn="ctr">
              <a:lnSpc>
                <a:spcPts val="1360"/>
              </a:lnSpc>
            </a:pPr>
            <a:r>
              <a:rPr lang="fr-FR" sz="1300" b="1" dirty="0">
                <a:solidFill>
                  <a:schemeClr val="bg1"/>
                </a:solidFill>
                <a:latin typeface="Trade Gothic LT Std Condensed N" panose="020B0606020502020204" pitchFamily="34" charset="77"/>
              </a:rPr>
              <a:t>3 </a:t>
            </a:r>
            <a:r>
              <a:rPr lang="fr-FR" sz="1300" dirty="0">
                <a:solidFill>
                  <a:schemeClr val="bg1"/>
                </a:solidFill>
                <a:latin typeface="Trade Gothic LT Std Condensed N" panose="020B0606020502020204" pitchFamily="34" charset="77"/>
              </a:rPr>
              <a:t>ADHÉRENTS</a:t>
            </a:r>
          </a:p>
        </p:txBody>
      </p:sp>
      <p:pic>
        <p:nvPicPr>
          <p:cNvPr id="22" name="Image 21">
            <a:extLst>
              <a:ext uri="{FF2B5EF4-FFF2-40B4-BE49-F238E27FC236}">
                <a16:creationId xmlns:a16="http://schemas.microsoft.com/office/drawing/2014/main" id="{40E6DECC-B1DD-5D47-947A-6DBAD7B223A0}"/>
              </a:ext>
            </a:extLst>
          </p:cNvPr>
          <p:cNvPicPr>
            <a:picLocks noChangeAspect="1"/>
          </p:cNvPicPr>
          <p:nvPr/>
        </p:nvPicPr>
        <p:blipFill>
          <a:blip r:embed="rId3"/>
          <a:stretch>
            <a:fillRect/>
          </a:stretch>
        </p:blipFill>
        <p:spPr>
          <a:xfrm>
            <a:off x="4359007" y="1825774"/>
            <a:ext cx="369327" cy="313928"/>
          </a:xfrm>
          <a:prstGeom prst="rect">
            <a:avLst/>
          </a:prstGeom>
        </p:spPr>
      </p:pic>
      <p:sp>
        <p:nvSpPr>
          <p:cNvPr id="23" name="Ellipse 22">
            <a:extLst>
              <a:ext uri="{FF2B5EF4-FFF2-40B4-BE49-F238E27FC236}">
                <a16:creationId xmlns:a16="http://schemas.microsoft.com/office/drawing/2014/main" id="{3EDF07A3-9A88-D246-8F3F-E17A4AC17086}"/>
              </a:ext>
            </a:extLst>
          </p:cNvPr>
          <p:cNvSpPr/>
          <p:nvPr/>
        </p:nvSpPr>
        <p:spPr bwMode="auto">
          <a:xfrm>
            <a:off x="7236296" y="1635646"/>
            <a:ext cx="1368152" cy="1368152"/>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24" name="ZoneTexte 23">
            <a:extLst>
              <a:ext uri="{FF2B5EF4-FFF2-40B4-BE49-F238E27FC236}">
                <a16:creationId xmlns:a16="http://schemas.microsoft.com/office/drawing/2014/main" id="{7C9369D3-83E9-2A40-BB76-96F789B20A59}"/>
              </a:ext>
            </a:extLst>
          </p:cNvPr>
          <p:cNvSpPr txBox="1"/>
          <p:nvPr/>
        </p:nvSpPr>
        <p:spPr>
          <a:xfrm>
            <a:off x="7263866" y="2097416"/>
            <a:ext cx="1313013" cy="630942"/>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FRUITS</a:t>
            </a:r>
          </a:p>
          <a:p>
            <a:pPr algn="ctr">
              <a:lnSpc>
                <a:spcPts val="1360"/>
              </a:lnSpc>
            </a:pPr>
            <a:r>
              <a:rPr lang="fr-FR" sz="1300" b="1" dirty="0">
                <a:solidFill>
                  <a:schemeClr val="bg1"/>
                </a:solidFill>
                <a:latin typeface="Trade Gothic LT Std Condensed N" panose="020B0606020502020204" pitchFamily="34" charset="77"/>
              </a:rPr>
              <a:t>ROUGES</a:t>
            </a:r>
          </a:p>
          <a:p>
            <a:pPr algn="ctr">
              <a:lnSpc>
                <a:spcPts val="1360"/>
              </a:lnSpc>
            </a:pPr>
            <a:r>
              <a:rPr lang="fr-FR" sz="1300" b="1" dirty="0">
                <a:solidFill>
                  <a:schemeClr val="bg1"/>
                </a:solidFill>
                <a:latin typeface="Trade Gothic LT Std Condensed N" panose="020B0606020502020204" pitchFamily="34" charset="77"/>
              </a:rPr>
              <a:t> 2 </a:t>
            </a:r>
            <a:r>
              <a:rPr lang="fr-FR" sz="1300" dirty="0">
                <a:solidFill>
                  <a:schemeClr val="bg1"/>
                </a:solidFill>
                <a:latin typeface="Trade Gothic LT Std Condensed N" panose="020B0606020502020204" pitchFamily="34" charset="77"/>
              </a:rPr>
              <a:t>ADHÉRENTS</a:t>
            </a:r>
          </a:p>
        </p:txBody>
      </p:sp>
      <p:sp>
        <p:nvSpPr>
          <p:cNvPr id="25" name="Ellipse 24">
            <a:extLst>
              <a:ext uri="{FF2B5EF4-FFF2-40B4-BE49-F238E27FC236}">
                <a16:creationId xmlns:a16="http://schemas.microsoft.com/office/drawing/2014/main" id="{12CD6F15-0DA3-8D4D-A0C3-C5EE26D5B73C}"/>
              </a:ext>
            </a:extLst>
          </p:cNvPr>
          <p:cNvSpPr/>
          <p:nvPr/>
        </p:nvSpPr>
        <p:spPr bwMode="auto">
          <a:xfrm>
            <a:off x="2152892" y="3147814"/>
            <a:ext cx="1368152" cy="1368152"/>
          </a:xfrm>
          <a:prstGeom prst="ellipse">
            <a:avLst/>
          </a:prstGeom>
          <a:solidFill>
            <a:srgbClr val="3AD42D">
              <a:alpha val="8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26" name="Ellipse 25">
            <a:extLst>
              <a:ext uri="{FF2B5EF4-FFF2-40B4-BE49-F238E27FC236}">
                <a16:creationId xmlns:a16="http://schemas.microsoft.com/office/drawing/2014/main" id="{83C49428-391E-D047-8C7A-004C4D48E797}"/>
              </a:ext>
            </a:extLst>
          </p:cNvPr>
          <p:cNvSpPr/>
          <p:nvPr/>
        </p:nvSpPr>
        <p:spPr bwMode="auto">
          <a:xfrm>
            <a:off x="3852239" y="3147814"/>
            <a:ext cx="1368152" cy="1368152"/>
          </a:xfrm>
          <a:prstGeom prst="ellipse">
            <a:avLst/>
          </a:prstGeom>
          <a:solidFill>
            <a:srgbClr val="346B0A">
              <a:alpha val="55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27" name="Ellipse 26">
            <a:extLst>
              <a:ext uri="{FF2B5EF4-FFF2-40B4-BE49-F238E27FC236}">
                <a16:creationId xmlns:a16="http://schemas.microsoft.com/office/drawing/2014/main" id="{5627927D-6E5F-2849-8824-C1695F6C0B05}"/>
              </a:ext>
            </a:extLst>
          </p:cNvPr>
          <p:cNvSpPr/>
          <p:nvPr/>
        </p:nvSpPr>
        <p:spPr bwMode="auto">
          <a:xfrm>
            <a:off x="5541828" y="3147814"/>
            <a:ext cx="1368152" cy="1368152"/>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28" name="ZoneTexte 27">
            <a:extLst>
              <a:ext uri="{FF2B5EF4-FFF2-40B4-BE49-F238E27FC236}">
                <a16:creationId xmlns:a16="http://schemas.microsoft.com/office/drawing/2014/main" id="{E887D0C5-79A7-3147-92CC-1C1B36BA5A38}"/>
              </a:ext>
            </a:extLst>
          </p:cNvPr>
          <p:cNvSpPr txBox="1"/>
          <p:nvPr/>
        </p:nvSpPr>
        <p:spPr>
          <a:xfrm>
            <a:off x="5576754" y="3740943"/>
            <a:ext cx="1313013" cy="451406"/>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MELON</a:t>
            </a:r>
          </a:p>
          <a:p>
            <a:pPr algn="ctr">
              <a:lnSpc>
                <a:spcPts val="1360"/>
              </a:lnSpc>
            </a:pPr>
            <a:r>
              <a:rPr lang="fr-FR" sz="1300" b="1" dirty="0">
                <a:solidFill>
                  <a:schemeClr val="bg1"/>
                </a:solidFill>
                <a:latin typeface="Trade Gothic LT Std Condensed N" panose="020B0606020502020204" pitchFamily="34" charset="77"/>
              </a:rPr>
              <a:t>3 </a:t>
            </a:r>
            <a:r>
              <a:rPr lang="fr-FR" sz="1300" dirty="0">
                <a:solidFill>
                  <a:schemeClr val="bg1"/>
                </a:solidFill>
                <a:latin typeface="Trade Gothic LT Std Condensed N" panose="020B0606020502020204" pitchFamily="34" charset="77"/>
              </a:rPr>
              <a:t>ADHÉRENTS</a:t>
            </a:r>
          </a:p>
        </p:txBody>
      </p:sp>
      <p:sp>
        <p:nvSpPr>
          <p:cNvPr id="29" name="Ellipse 28">
            <a:extLst>
              <a:ext uri="{FF2B5EF4-FFF2-40B4-BE49-F238E27FC236}">
                <a16:creationId xmlns:a16="http://schemas.microsoft.com/office/drawing/2014/main" id="{BA11630D-9542-9945-9008-D150468C950F}"/>
              </a:ext>
            </a:extLst>
          </p:cNvPr>
          <p:cNvSpPr/>
          <p:nvPr/>
        </p:nvSpPr>
        <p:spPr bwMode="auto">
          <a:xfrm>
            <a:off x="7236296" y="3147814"/>
            <a:ext cx="1368152" cy="1368152"/>
          </a:xfrm>
          <a:prstGeom prst="ellipse">
            <a:avLst/>
          </a:prstGeom>
          <a:solidFill>
            <a:srgbClr val="346B0A">
              <a:alpha val="55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30" name="ZoneTexte 29">
            <a:extLst>
              <a:ext uri="{FF2B5EF4-FFF2-40B4-BE49-F238E27FC236}">
                <a16:creationId xmlns:a16="http://schemas.microsoft.com/office/drawing/2014/main" id="{55985760-6C12-4744-809F-DF6C6FA0F43C}"/>
              </a:ext>
            </a:extLst>
          </p:cNvPr>
          <p:cNvSpPr txBox="1"/>
          <p:nvPr/>
        </p:nvSpPr>
        <p:spPr>
          <a:xfrm>
            <a:off x="7271222" y="3776528"/>
            <a:ext cx="1313013" cy="451406"/>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ASPERGES</a:t>
            </a:r>
          </a:p>
          <a:p>
            <a:pPr algn="ctr">
              <a:lnSpc>
                <a:spcPts val="1360"/>
              </a:lnSpc>
            </a:pPr>
            <a:r>
              <a:rPr lang="fr-FR" sz="1300" b="1" dirty="0">
                <a:solidFill>
                  <a:schemeClr val="bg1"/>
                </a:solidFill>
                <a:latin typeface="Trade Gothic LT Std Condensed N" panose="020B0606020502020204" pitchFamily="34" charset="77"/>
              </a:rPr>
              <a:t>1 </a:t>
            </a:r>
            <a:r>
              <a:rPr lang="fr-FR" sz="1300" dirty="0">
                <a:solidFill>
                  <a:schemeClr val="bg1"/>
                </a:solidFill>
                <a:latin typeface="Trade Gothic LT Std Condensed N" panose="020B0606020502020204" pitchFamily="34" charset="77"/>
              </a:rPr>
              <a:t>ADHÉRENT</a:t>
            </a:r>
          </a:p>
        </p:txBody>
      </p:sp>
      <p:sp>
        <p:nvSpPr>
          <p:cNvPr id="31" name="Ellipse 30">
            <a:extLst>
              <a:ext uri="{FF2B5EF4-FFF2-40B4-BE49-F238E27FC236}">
                <a16:creationId xmlns:a16="http://schemas.microsoft.com/office/drawing/2014/main" id="{D6913419-BC9C-8440-81A2-8B2B9F8EA41A}"/>
              </a:ext>
            </a:extLst>
          </p:cNvPr>
          <p:cNvSpPr/>
          <p:nvPr/>
        </p:nvSpPr>
        <p:spPr bwMode="auto">
          <a:xfrm>
            <a:off x="493207" y="1635646"/>
            <a:ext cx="1368152" cy="1368152"/>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32" name="ZoneTexte 31">
            <a:extLst>
              <a:ext uri="{FF2B5EF4-FFF2-40B4-BE49-F238E27FC236}">
                <a16:creationId xmlns:a16="http://schemas.microsoft.com/office/drawing/2014/main" id="{E9D1C8BC-60E8-624C-9E55-124194F10114}"/>
              </a:ext>
            </a:extLst>
          </p:cNvPr>
          <p:cNvSpPr txBox="1"/>
          <p:nvPr/>
        </p:nvSpPr>
        <p:spPr>
          <a:xfrm>
            <a:off x="528133" y="2192352"/>
            <a:ext cx="1313013" cy="451406"/>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ARBO</a:t>
            </a:r>
          </a:p>
          <a:p>
            <a:pPr algn="ctr">
              <a:lnSpc>
                <a:spcPts val="1360"/>
              </a:lnSpc>
            </a:pPr>
            <a:r>
              <a:rPr lang="fr-FR" sz="1300" b="1" dirty="0">
                <a:solidFill>
                  <a:schemeClr val="bg1"/>
                </a:solidFill>
                <a:latin typeface="Trade Gothic LT Std Condensed N" panose="020B0606020502020204" pitchFamily="34" charset="77"/>
              </a:rPr>
              <a:t>5 </a:t>
            </a:r>
            <a:r>
              <a:rPr lang="fr-FR" sz="1300" dirty="0">
                <a:solidFill>
                  <a:schemeClr val="bg1"/>
                </a:solidFill>
                <a:latin typeface="Trade Gothic LT Std Condensed N" panose="020B0606020502020204" pitchFamily="34" charset="77"/>
              </a:rPr>
              <a:t>ADHÉRENTS</a:t>
            </a:r>
          </a:p>
        </p:txBody>
      </p:sp>
      <p:sp>
        <p:nvSpPr>
          <p:cNvPr id="33" name="Ellipse 32">
            <a:extLst>
              <a:ext uri="{FF2B5EF4-FFF2-40B4-BE49-F238E27FC236}">
                <a16:creationId xmlns:a16="http://schemas.microsoft.com/office/drawing/2014/main" id="{178C8103-0F66-DA49-A4B9-511288D45B31}"/>
              </a:ext>
            </a:extLst>
          </p:cNvPr>
          <p:cNvSpPr/>
          <p:nvPr/>
        </p:nvSpPr>
        <p:spPr bwMode="auto">
          <a:xfrm>
            <a:off x="476820" y="3147814"/>
            <a:ext cx="1368152" cy="1368152"/>
          </a:xfrm>
          <a:prstGeom prst="ellipse">
            <a:avLst/>
          </a:prstGeom>
          <a:solidFill>
            <a:srgbClr val="346B0A">
              <a:alpha val="55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pic>
        <p:nvPicPr>
          <p:cNvPr id="34" name="Image 33">
            <a:extLst>
              <a:ext uri="{FF2B5EF4-FFF2-40B4-BE49-F238E27FC236}">
                <a16:creationId xmlns:a16="http://schemas.microsoft.com/office/drawing/2014/main" id="{1DB3FB52-FD5F-0B47-BD1A-EBAE1714EB84}"/>
              </a:ext>
            </a:extLst>
          </p:cNvPr>
          <p:cNvPicPr>
            <a:picLocks noChangeAspect="1"/>
          </p:cNvPicPr>
          <p:nvPr/>
        </p:nvPicPr>
        <p:blipFill>
          <a:blip r:embed="rId4"/>
          <a:stretch>
            <a:fillRect/>
          </a:stretch>
        </p:blipFill>
        <p:spPr>
          <a:xfrm>
            <a:off x="2332332" y="1773553"/>
            <a:ext cx="1054100" cy="495300"/>
          </a:xfrm>
          <a:prstGeom prst="rect">
            <a:avLst/>
          </a:prstGeom>
        </p:spPr>
      </p:pic>
      <p:pic>
        <p:nvPicPr>
          <p:cNvPr id="35" name="Image 34">
            <a:extLst>
              <a:ext uri="{FF2B5EF4-FFF2-40B4-BE49-F238E27FC236}">
                <a16:creationId xmlns:a16="http://schemas.microsoft.com/office/drawing/2014/main" id="{B3AD5441-9210-D940-8CA8-38E5588C5B5B}"/>
              </a:ext>
            </a:extLst>
          </p:cNvPr>
          <p:cNvPicPr>
            <a:picLocks noChangeAspect="1"/>
          </p:cNvPicPr>
          <p:nvPr/>
        </p:nvPicPr>
        <p:blipFill>
          <a:blip r:embed="rId5"/>
          <a:stretch>
            <a:fillRect/>
          </a:stretch>
        </p:blipFill>
        <p:spPr>
          <a:xfrm>
            <a:off x="644755" y="1779662"/>
            <a:ext cx="1088258" cy="522112"/>
          </a:xfrm>
          <a:prstGeom prst="rect">
            <a:avLst/>
          </a:prstGeom>
        </p:spPr>
      </p:pic>
      <p:pic>
        <p:nvPicPr>
          <p:cNvPr id="36" name="Image 35">
            <a:extLst>
              <a:ext uri="{FF2B5EF4-FFF2-40B4-BE49-F238E27FC236}">
                <a16:creationId xmlns:a16="http://schemas.microsoft.com/office/drawing/2014/main" id="{E84180D4-3D79-AE46-9CF3-642521D9D2C8}"/>
              </a:ext>
            </a:extLst>
          </p:cNvPr>
          <p:cNvPicPr>
            <a:picLocks noChangeAspect="1"/>
          </p:cNvPicPr>
          <p:nvPr/>
        </p:nvPicPr>
        <p:blipFill>
          <a:blip r:embed="rId6"/>
          <a:stretch>
            <a:fillRect/>
          </a:stretch>
        </p:blipFill>
        <p:spPr>
          <a:xfrm>
            <a:off x="5898564" y="1752881"/>
            <a:ext cx="716453" cy="388357"/>
          </a:xfrm>
          <a:prstGeom prst="rect">
            <a:avLst/>
          </a:prstGeom>
        </p:spPr>
      </p:pic>
      <p:pic>
        <p:nvPicPr>
          <p:cNvPr id="37" name="Image 36">
            <a:extLst>
              <a:ext uri="{FF2B5EF4-FFF2-40B4-BE49-F238E27FC236}">
                <a16:creationId xmlns:a16="http://schemas.microsoft.com/office/drawing/2014/main" id="{68BBBEE9-1D7C-3544-951B-35504E00342E}"/>
              </a:ext>
            </a:extLst>
          </p:cNvPr>
          <p:cNvPicPr>
            <a:picLocks noChangeAspect="1"/>
          </p:cNvPicPr>
          <p:nvPr/>
        </p:nvPicPr>
        <p:blipFill>
          <a:blip r:embed="rId7"/>
          <a:stretch>
            <a:fillRect/>
          </a:stretch>
        </p:blipFill>
        <p:spPr>
          <a:xfrm>
            <a:off x="7407085" y="1752881"/>
            <a:ext cx="1026574" cy="490971"/>
          </a:xfrm>
          <a:prstGeom prst="rect">
            <a:avLst/>
          </a:prstGeom>
        </p:spPr>
      </p:pic>
      <p:sp>
        <p:nvSpPr>
          <p:cNvPr id="38" name="ZoneTexte 37">
            <a:extLst>
              <a:ext uri="{FF2B5EF4-FFF2-40B4-BE49-F238E27FC236}">
                <a16:creationId xmlns:a16="http://schemas.microsoft.com/office/drawing/2014/main" id="{072777DD-DBD2-364C-A6DA-71BF3CD6471D}"/>
              </a:ext>
            </a:extLst>
          </p:cNvPr>
          <p:cNvSpPr txBox="1"/>
          <p:nvPr/>
        </p:nvSpPr>
        <p:spPr>
          <a:xfrm>
            <a:off x="504390" y="3695143"/>
            <a:ext cx="1313013" cy="630942"/>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POIREAU</a:t>
            </a:r>
          </a:p>
          <a:p>
            <a:pPr algn="ctr">
              <a:lnSpc>
                <a:spcPts val="1360"/>
              </a:lnSpc>
            </a:pPr>
            <a:r>
              <a:rPr lang="fr-FR" sz="1300" b="1" dirty="0">
                <a:solidFill>
                  <a:schemeClr val="bg1"/>
                </a:solidFill>
                <a:latin typeface="Trade Gothic LT Std Condensed N" panose="020B0606020502020204" pitchFamily="34" charset="77"/>
              </a:rPr>
              <a:t>CAROTTE</a:t>
            </a:r>
          </a:p>
          <a:p>
            <a:pPr algn="ctr">
              <a:lnSpc>
                <a:spcPts val="1360"/>
              </a:lnSpc>
            </a:pPr>
            <a:r>
              <a:rPr lang="fr-FR" sz="1300" b="1" dirty="0">
                <a:solidFill>
                  <a:schemeClr val="bg1"/>
                </a:solidFill>
                <a:latin typeface="Trade Gothic LT Std Condensed N" panose="020B0606020502020204" pitchFamily="34" charset="77"/>
              </a:rPr>
              <a:t>2 </a:t>
            </a:r>
            <a:r>
              <a:rPr lang="fr-FR" sz="1300" dirty="0">
                <a:solidFill>
                  <a:schemeClr val="bg1"/>
                </a:solidFill>
                <a:latin typeface="Trade Gothic LT Std Condensed N" panose="020B0606020502020204" pitchFamily="34" charset="77"/>
              </a:rPr>
              <a:t>ADHÉRENTS</a:t>
            </a:r>
          </a:p>
        </p:txBody>
      </p:sp>
      <p:pic>
        <p:nvPicPr>
          <p:cNvPr id="39" name="Image 38">
            <a:extLst>
              <a:ext uri="{FF2B5EF4-FFF2-40B4-BE49-F238E27FC236}">
                <a16:creationId xmlns:a16="http://schemas.microsoft.com/office/drawing/2014/main" id="{A9BD8D02-8ADB-EB49-B1C8-AC59A942E4C0}"/>
              </a:ext>
            </a:extLst>
          </p:cNvPr>
          <p:cNvPicPr>
            <a:picLocks noChangeAspect="1"/>
          </p:cNvPicPr>
          <p:nvPr/>
        </p:nvPicPr>
        <p:blipFill>
          <a:blip r:embed="rId8"/>
          <a:stretch>
            <a:fillRect/>
          </a:stretch>
        </p:blipFill>
        <p:spPr>
          <a:xfrm flipH="1">
            <a:off x="776538" y="3281548"/>
            <a:ext cx="719027" cy="427851"/>
          </a:xfrm>
          <a:prstGeom prst="rect">
            <a:avLst/>
          </a:prstGeom>
        </p:spPr>
      </p:pic>
      <p:sp>
        <p:nvSpPr>
          <p:cNvPr id="40" name="ZoneTexte 39">
            <a:extLst>
              <a:ext uri="{FF2B5EF4-FFF2-40B4-BE49-F238E27FC236}">
                <a16:creationId xmlns:a16="http://schemas.microsoft.com/office/drawing/2014/main" id="{39F1D540-6075-9645-A1EA-41CCCECF2E37}"/>
              </a:ext>
            </a:extLst>
          </p:cNvPr>
          <p:cNvSpPr txBox="1"/>
          <p:nvPr/>
        </p:nvSpPr>
        <p:spPr>
          <a:xfrm>
            <a:off x="2183288" y="3695143"/>
            <a:ext cx="1313013" cy="630942"/>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CHOU</a:t>
            </a:r>
          </a:p>
          <a:p>
            <a:pPr algn="ctr">
              <a:lnSpc>
                <a:spcPts val="1360"/>
              </a:lnSpc>
            </a:pPr>
            <a:r>
              <a:rPr lang="fr-FR" sz="1300" b="1" dirty="0">
                <a:solidFill>
                  <a:schemeClr val="bg1"/>
                </a:solidFill>
                <a:latin typeface="Trade Gothic LT Std Condensed N" panose="020B0606020502020204" pitchFamily="34" charset="77"/>
              </a:rPr>
              <a:t>ARTICHAUT</a:t>
            </a:r>
          </a:p>
          <a:p>
            <a:pPr algn="ctr">
              <a:lnSpc>
                <a:spcPts val="1360"/>
              </a:lnSpc>
            </a:pPr>
            <a:r>
              <a:rPr lang="fr-FR" sz="1300" b="1" dirty="0">
                <a:solidFill>
                  <a:schemeClr val="bg1"/>
                </a:solidFill>
                <a:latin typeface="Trade Gothic LT Std Condensed N" panose="020B0606020502020204" pitchFamily="34" charset="77"/>
              </a:rPr>
              <a:t>1 </a:t>
            </a:r>
            <a:r>
              <a:rPr lang="fr-FR" sz="1300" dirty="0">
                <a:solidFill>
                  <a:schemeClr val="bg1"/>
                </a:solidFill>
                <a:latin typeface="Trade Gothic LT Std Condensed N" panose="020B0606020502020204" pitchFamily="34" charset="77"/>
              </a:rPr>
              <a:t>ADHÉRENT</a:t>
            </a:r>
          </a:p>
        </p:txBody>
      </p:sp>
      <p:pic>
        <p:nvPicPr>
          <p:cNvPr id="41" name="Image 40">
            <a:extLst>
              <a:ext uri="{FF2B5EF4-FFF2-40B4-BE49-F238E27FC236}">
                <a16:creationId xmlns:a16="http://schemas.microsoft.com/office/drawing/2014/main" id="{01D5E3C4-1B58-8647-A93E-47B457CB9F4D}"/>
              </a:ext>
            </a:extLst>
          </p:cNvPr>
          <p:cNvPicPr>
            <a:picLocks noChangeAspect="1"/>
          </p:cNvPicPr>
          <p:nvPr/>
        </p:nvPicPr>
        <p:blipFill>
          <a:blip r:embed="rId9"/>
          <a:stretch>
            <a:fillRect/>
          </a:stretch>
        </p:blipFill>
        <p:spPr>
          <a:xfrm>
            <a:off x="2489382" y="3314447"/>
            <a:ext cx="673544" cy="365638"/>
          </a:xfrm>
          <a:prstGeom prst="rect">
            <a:avLst/>
          </a:prstGeom>
        </p:spPr>
      </p:pic>
      <p:sp>
        <p:nvSpPr>
          <p:cNvPr id="42" name="ZoneTexte 41">
            <a:extLst>
              <a:ext uri="{FF2B5EF4-FFF2-40B4-BE49-F238E27FC236}">
                <a16:creationId xmlns:a16="http://schemas.microsoft.com/office/drawing/2014/main" id="{283029C3-A083-3442-B986-C38966E90949}"/>
              </a:ext>
            </a:extLst>
          </p:cNvPr>
          <p:cNvSpPr txBox="1"/>
          <p:nvPr/>
        </p:nvSpPr>
        <p:spPr>
          <a:xfrm>
            <a:off x="3892166" y="3695143"/>
            <a:ext cx="1313013" cy="630942"/>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PATATE DOUCE</a:t>
            </a:r>
          </a:p>
          <a:p>
            <a:pPr algn="ctr">
              <a:lnSpc>
                <a:spcPts val="1360"/>
              </a:lnSpc>
            </a:pPr>
            <a:r>
              <a:rPr lang="fr-FR" sz="1300" b="1" dirty="0">
                <a:solidFill>
                  <a:schemeClr val="bg1"/>
                </a:solidFill>
                <a:latin typeface="Trade Gothic LT Std Condensed N" panose="020B0606020502020204" pitchFamily="34" charset="77"/>
              </a:rPr>
              <a:t>NAVET</a:t>
            </a:r>
          </a:p>
          <a:p>
            <a:pPr algn="ctr">
              <a:lnSpc>
                <a:spcPts val="1360"/>
              </a:lnSpc>
            </a:pPr>
            <a:r>
              <a:rPr lang="fr-FR" sz="1300" b="1" dirty="0">
                <a:solidFill>
                  <a:schemeClr val="bg1"/>
                </a:solidFill>
                <a:latin typeface="Trade Gothic LT Std Condensed N" panose="020B0606020502020204" pitchFamily="34" charset="77"/>
              </a:rPr>
              <a:t>1 </a:t>
            </a:r>
            <a:r>
              <a:rPr lang="fr-FR" sz="1300" dirty="0">
                <a:solidFill>
                  <a:schemeClr val="bg1"/>
                </a:solidFill>
                <a:latin typeface="Trade Gothic LT Std Condensed N" panose="020B0606020502020204" pitchFamily="34" charset="77"/>
              </a:rPr>
              <a:t>ADHÉRENT</a:t>
            </a:r>
          </a:p>
        </p:txBody>
      </p:sp>
      <p:pic>
        <p:nvPicPr>
          <p:cNvPr id="43" name="Image 42">
            <a:extLst>
              <a:ext uri="{FF2B5EF4-FFF2-40B4-BE49-F238E27FC236}">
                <a16:creationId xmlns:a16="http://schemas.microsoft.com/office/drawing/2014/main" id="{33CBA7A5-A2F9-7343-A625-DCA39B0CD159}"/>
              </a:ext>
            </a:extLst>
          </p:cNvPr>
          <p:cNvPicPr>
            <a:picLocks noChangeAspect="1"/>
          </p:cNvPicPr>
          <p:nvPr/>
        </p:nvPicPr>
        <p:blipFill>
          <a:blip r:embed="rId10"/>
          <a:stretch>
            <a:fillRect/>
          </a:stretch>
        </p:blipFill>
        <p:spPr>
          <a:xfrm>
            <a:off x="4243447" y="3261528"/>
            <a:ext cx="657105" cy="417535"/>
          </a:xfrm>
          <a:prstGeom prst="rect">
            <a:avLst/>
          </a:prstGeom>
        </p:spPr>
      </p:pic>
      <p:pic>
        <p:nvPicPr>
          <p:cNvPr id="44" name="Image 43">
            <a:extLst>
              <a:ext uri="{FF2B5EF4-FFF2-40B4-BE49-F238E27FC236}">
                <a16:creationId xmlns:a16="http://schemas.microsoft.com/office/drawing/2014/main" id="{52D6C3CD-AA19-E64F-BC39-D7BD12F6B5D4}"/>
              </a:ext>
            </a:extLst>
          </p:cNvPr>
          <p:cNvPicPr>
            <a:picLocks noChangeAspect="1"/>
          </p:cNvPicPr>
          <p:nvPr/>
        </p:nvPicPr>
        <p:blipFill>
          <a:blip r:embed="rId11"/>
          <a:stretch>
            <a:fillRect/>
          </a:stretch>
        </p:blipFill>
        <p:spPr>
          <a:xfrm>
            <a:off x="6053590" y="3328253"/>
            <a:ext cx="406400" cy="355600"/>
          </a:xfrm>
          <a:prstGeom prst="rect">
            <a:avLst/>
          </a:prstGeom>
        </p:spPr>
      </p:pic>
      <p:pic>
        <p:nvPicPr>
          <p:cNvPr id="45" name="Image 44">
            <a:extLst>
              <a:ext uri="{FF2B5EF4-FFF2-40B4-BE49-F238E27FC236}">
                <a16:creationId xmlns:a16="http://schemas.microsoft.com/office/drawing/2014/main" id="{B8A4B520-8DFA-8740-B083-4EFD3ED85FCE}"/>
              </a:ext>
            </a:extLst>
          </p:cNvPr>
          <p:cNvPicPr>
            <a:picLocks noChangeAspect="1"/>
          </p:cNvPicPr>
          <p:nvPr/>
        </p:nvPicPr>
        <p:blipFill>
          <a:blip r:embed="rId12"/>
          <a:stretch>
            <a:fillRect/>
          </a:stretch>
        </p:blipFill>
        <p:spPr>
          <a:xfrm>
            <a:off x="7713997" y="3342294"/>
            <a:ext cx="412750" cy="412750"/>
          </a:xfrm>
          <a:prstGeom prst="rect">
            <a:avLst/>
          </a:prstGeom>
        </p:spPr>
      </p:pic>
      <p:sp>
        <p:nvSpPr>
          <p:cNvPr id="2" name="Espace réservé de la date 1">
            <a:extLst>
              <a:ext uri="{FF2B5EF4-FFF2-40B4-BE49-F238E27FC236}">
                <a16:creationId xmlns:a16="http://schemas.microsoft.com/office/drawing/2014/main" id="{1E490EAB-EFB0-C748-B96B-CD1A2BB853B5}"/>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BD8CF648-CE53-7141-93A8-F04035D23802}"/>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81360B3E-279F-2645-AE93-B6D84718EEF4}"/>
              </a:ext>
            </a:extLst>
          </p:cNvPr>
          <p:cNvSpPr>
            <a:spLocks noGrp="1"/>
          </p:cNvSpPr>
          <p:nvPr>
            <p:ph type="sldNum" sz="quarter" idx="12"/>
          </p:nvPr>
        </p:nvSpPr>
        <p:spPr/>
        <p:txBody>
          <a:bodyPr/>
          <a:lstStyle/>
          <a:p>
            <a:fld id="{92A23C4A-E48D-5640-B4C6-E7937792EB97}" type="slidenum">
              <a:rPr lang="fr-FR" smtClean="0"/>
              <a:pPr/>
              <a:t>5</a:t>
            </a:fld>
            <a:endParaRPr lang="fr-FR" dirty="0"/>
          </a:p>
        </p:txBody>
      </p:sp>
    </p:spTree>
    <p:extLst>
      <p:ext uri="{BB962C8B-B14F-4D97-AF65-F5344CB8AC3E}">
        <p14:creationId xmlns:p14="http://schemas.microsoft.com/office/powerpoint/2010/main" val="13209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6E3A6027-118E-F640-825B-D30E88006B51}"/>
              </a:ext>
            </a:extLst>
          </p:cNvPr>
          <p:cNvSpPr/>
          <p:nvPr/>
        </p:nvSpPr>
        <p:spPr bwMode="auto">
          <a:xfrm>
            <a:off x="7095663" y="2892239"/>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Rectangle : coins arrondis 5">
            <a:extLst>
              <a:ext uri="{FF2B5EF4-FFF2-40B4-BE49-F238E27FC236}">
                <a16:creationId xmlns:a16="http://schemas.microsoft.com/office/drawing/2014/main" id="{9B9DCEEC-820C-D84B-8FFC-16C0FFDB35C3}"/>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7" name="Ellipse 6">
            <a:extLst>
              <a:ext uri="{FF2B5EF4-FFF2-40B4-BE49-F238E27FC236}">
                <a16:creationId xmlns:a16="http://schemas.microsoft.com/office/drawing/2014/main" id="{14B46405-4EB0-DF44-9C28-E53CD78627FE}"/>
              </a:ext>
            </a:extLst>
          </p:cNvPr>
          <p:cNvSpPr/>
          <p:nvPr/>
        </p:nvSpPr>
        <p:spPr bwMode="auto">
          <a:xfrm>
            <a:off x="4431416" y="1060386"/>
            <a:ext cx="1368152" cy="1368152"/>
          </a:xfrm>
          <a:prstGeom prst="ellipse">
            <a:avLst/>
          </a:prstGeom>
          <a:solidFill>
            <a:srgbClr val="346B0A">
              <a:alpha val="55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8" name="ZoneTexte 7">
            <a:extLst>
              <a:ext uri="{FF2B5EF4-FFF2-40B4-BE49-F238E27FC236}">
                <a16:creationId xmlns:a16="http://schemas.microsoft.com/office/drawing/2014/main" id="{F90D6EC5-9CA3-9440-BFEA-8FC3636BC3D1}"/>
              </a:ext>
            </a:extLst>
          </p:cNvPr>
          <p:cNvSpPr txBox="1"/>
          <p:nvPr/>
        </p:nvSpPr>
        <p:spPr>
          <a:xfrm>
            <a:off x="4458986" y="1659250"/>
            <a:ext cx="1313013" cy="451406"/>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SURGELÉ</a:t>
            </a:r>
          </a:p>
          <a:p>
            <a:pPr algn="ctr">
              <a:lnSpc>
                <a:spcPts val="1360"/>
              </a:lnSpc>
            </a:pPr>
            <a:r>
              <a:rPr lang="fr-FR" sz="1300" b="1" dirty="0">
                <a:solidFill>
                  <a:schemeClr val="bg1"/>
                </a:solidFill>
                <a:latin typeface="Trade Gothic LT Std Condensed N" panose="020B0606020502020204" pitchFamily="34" charset="77"/>
              </a:rPr>
              <a:t>1 </a:t>
            </a:r>
            <a:r>
              <a:rPr lang="fr-FR" sz="1300" dirty="0">
                <a:solidFill>
                  <a:schemeClr val="bg1"/>
                </a:solidFill>
                <a:latin typeface="Trade Gothic LT Std Condensed N" panose="020B0606020502020204" pitchFamily="34" charset="77"/>
              </a:rPr>
              <a:t>ADHÉRENT</a:t>
            </a:r>
          </a:p>
        </p:txBody>
      </p:sp>
      <p:sp>
        <p:nvSpPr>
          <p:cNvPr id="9" name="Ellipse 8">
            <a:extLst>
              <a:ext uri="{FF2B5EF4-FFF2-40B4-BE49-F238E27FC236}">
                <a16:creationId xmlns:a16="http://schemas.microsoft.com/office/drawing/2014/main" id="{3CA5EC0B-E3C5-8045-9E0E-131BDD444722}"/>
              </a:ext>
            </a:extLst>
          </p:cNvPr>
          <p:cNvSpPr/>
          <p:nvPr/>
        </p:nvSpPr>
        <p:spPr bwMode="auto">
          <a:xfrm>
            <a:off x="-1273885" y="-2074508"/>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0" name="Image 9">
            <a:extLst>
              <a:ext uri="{FF2B5EF4-FFF2-40B4-BE49-F238E27FC236}">
                <a16:creationId xmlns:a16="http://schemas.microsoft.com/office/drawing/2014/main" id="{E40E441C-6E8C-5C48-BD7D-1F9201A04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1" name="Rectangle 10">
            <a:extLst>
              <a:ext uri="{FF2B5EF4-FFF2-40B4-BE49-F238E27FC236}">
                <a16:creationId xmlns:a16="http://schemas.microsoft.com/office/drawing/2014/main" id="{4F11847A-7A02-9D43-988C-B6E2495DD815}"/>
              </a:ext>
            </a:extLst>
          </p:cNvPr>
          <p:cNvSpPr/>
          <p:nvPr/>
        </p:nvSpPr>
        <p:spPr>
          <a:xfrm>
            <a:off x="384150" y="1845681"/>
            <a:ext cx="5230518" cy="1015663"/>
          </a:xfrm>
          <a:prstGeom prst="rect">
            <a:avLst/>
          </a:prstGeom>
        </p:spPr>
        <p:txBody>
          <a:bodyPr wrap="square">
            <a:spAutoFit/>
          </a:bodyPr>
          <a:lstStyle/>
          <a:p>
            <a:pPr>
              <a:lnSpc>
                <a:spcPts val="3580"/>
              </a:lnSpc>
              <a:defRPr/>
            </a:pPr>
            <a:r>
              <a:rPr lang="fr-FR" sz="3400" b="1" dirty="0">
                <a:solidFill>
                  <a:srgbClr val="346B0A"/>
                </a:solidFill>
                <a:latin typeface="+mj-lt"/>
                <a:cs typeface="Calibri" panose="020F0502020204030204" pitchFamily="34" charset="0"/>
              </a:rPr>
              <a:t>LES ADHÉRENTS</a:t>
            </a:r>
            <a:br>
              <a:rPr lang="fr-FR" sz="3400" b="1" dirty="0">
                <a:solidFill>
                  <a:srgbClr val="346B0A"/>
                </a:solidFill>
                <a:latin typeface="+mj-lt"/>
                <a:cs typeface="Calibri" panose="020F0502020204030204" pitchFamily="34" charset="0"/>
              </a:rPr>
            </a:br>
            <a:r>
              <a:rPr lang="fr-FR" sz="3400" b="1" dirty="0">
                <a:solidFill>
                  <a:srgbClr val="346B0A"/>
                </a:solidFill>
                <a:latin typeface="+mj-lt"/>
                <a:cs typeface="Calibri" panose="020F0502020204030204" pitchFamily="34" charset="0"/>
              </a:rPr>
              <a:t>PAR ESPÈCES</a:t>
            </a:r>
          </a:p>
        </p:txBody>
      </p:sp>
      <p:grpSp>
        <p:nvGrpSpPr>
          <p:cNvPr id="12" name="Groupe 11">
            <a:extLst>
              <a:ext uri="{FF2B5EF4-FFF2-40B4-BE49-F238E27FC236}">
                <a16:creationId xmlns:a16="http://schemas.microsoft.com/office/drawing/2014/main" id="{D12399BB-9EA2-E544-B14B-B399FD678B4C}"/>
              </a:ext>
            </a:extLst>
          </p:cNvPr>
          <p:cNvGrpSpPr/>
          <p:nvPr/>
        </p:nvGrpSpPr>
        <p:grpSpPr>
          <a:xfrm>
            <a:off x="505601" y="2936721"/>
            <a:ext cx="703537" cy="72008"/>
            <a:chOff x="467544" y="2394040"/>
            <a:chExt cx="703537" cy="72008"/>
          </a:xfrm>
        </p:grpSpPr>
        <p:sp>
          <p:nvSpPr>
            <p:cNvPr id="13" name="Ellipse 12">
              <a:extLst>
                <a:ext uri="{FF2B5EF4-FFF2-40B4-BE49-F238E27FC236}">
                  <a16:creationId xmlns:a16="http://schemas.microsoft.com/office/drawing/2014/main" id="{BAB64B23-F933-BA48-B19B-5FB81452E275}"/>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4" name="Ellipse 13">
              <a:extLst>
                <a:ext uri="{FF2B5EF4-FFF2-40B4-BE49-F238E27FC236}">
                  <a16:creationId xmlns:a16="http://schemas.microsoft.com/office/drawing/2014/main" id="{C72A3884-6B06-5741-B17E-1DA975E97DB7}"/>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722209A2-3450-CF48-B459-D040FD099167}"/>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6" name="Ellipse 15">
              <a:extLst>
                <a:ext uri="{FF2B5EF4-FFF2-40B4-BE49-F238E27FC236}">
                  <a16:creationId xmlns:a16="http://schemas.microsoft.com/office/drawing/2014/main" id="{F5FF9590-F4A1-0142-8422-5BE03F01E2D9}"/>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17" name="Rectangle 16">
            <a:extLst>
              <a:ext uri="{FF2B5EF4-FFF2-40B4-BE49-F238E27FC236}">
                <a16:creationId xmlns:a16="http://schemas.microsoft.com/office/drawing/2014/main" id="{FAC4900A-D797-3045-A32E-22A83872B554}"/>
              </a:ext>
            </a:extLst>
          </p:cNvPr>
          <p:cNvSpPr/>
          <p:nvPr/>
        </p:nvSpPr>
        <p:spPr>
          <a:xfrm>
            <a:off x="384150" y="3152585"/>
            <a:ext cx="5590558" cy="738664"/>
          </a:xfrm>
          <a:prstGeom prst="rect">
            <a:avLst/>
          </a:prstGeom>
        </p:spPr>
        <p:txBody>
          <a:bodyPr wrap="square">
            <a:spAutoFit/>
          </a:bodyPr>
          <a:lstStyle/>
          <a:p>
            <a:r>
              <a:rPr lang="fr-FR" dirty="0">
                <a:latin typeface="Arial" panose="020B0604020202020204" pitchFamily="34" charset="0"/>
                <a:cs typeface="Arial" panose="020B0604020202020204" pitchFamily="34" charset="0"/>
              </a:rPr>
              <a:t>Les espèces transformées</a:t>
            </a:r>
          </a:p>
          <a:p>
            <a:r>
              <a:rPr lang="fr-FR" dirty="0">
                <a:latin typeface="Arial" panose="020B0604020202020204" pitchFamily="34" charset="0"/>
                <a:cs typeface="Arial" panose="020B0604020202020204" pitchFamily="34" charset="0"/>
              </a:rPr>
              <a:t>et surgelées, 19 adhérents,</a:t>
            </a:r>
          </a:p>
          <a:p>
            <a:r>
              <a:rPr lang="fr-FR" b="1" dirty="0">
                <a:latin typeface="Arial" panose="020B0604020202020204" pitchFamily="34" charset="0"/>
                <a:cs typeface="Arial" panose="020B0604020202020204" pitchFamily="34" charset="0"/>
              </a:rPr>
              <a:t>36% de l’effectif</a:t>
            </a:r>
            <a:endParaRPr lang="fr-FR" sz="1200" b="1" dirty="0">
              <a:latin typeface="Arial" panose="020B0604020202020204" pitchFamily="34" charset="0"/>
              <a:cs typeface="Arial" panose="020B0604020202020204" pitchFamily="34" charset="0"/>
            </a:endParaRPr>
          </a:p>
        </p:txBody>
      </p:sp>
      <p:sp>
        <p:nvSpPr>
          <p:cNvPr id="18" name="Ellipse 17">
            <a:extLst>
              <a:ext uri="{FF2B5EF4-FFF2-40B4-BE49-F238E27FC236}">
                <a16:creationId xmlns:a16="http://schemas.microsoft.com/office/drawing/2014/main" id="{B3AC2093-93B3-F64D-8F9C-7235B321108F}"/>
              </a:ext>
            </a:extLst>
          </p:cNvPr>
          <p:cNvSpPr/>
          <p:nvPr/>
        </p:nvSpPr>
        <p:spPr bwMode="auto">
          <a:xfrm>
            <a:off x="6142413" y="1060386"/>
            <a:ext cx="1368152" cy="1368152"/>
          </a:xfrm>
          <a:prstGeom prst="ellipse">
            <a:avLst/>
          </a:prstGeom>
          <a:solidFill>
            <a:srgbClr val="3AD42D">
              <a:alpha val="8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19" name="ZoneTexte 18">
            <a:extLst>
              <a:ext uri="{FF2B5EF4-FFF2-40B4-BE49-F238E27FC236}">
                <a16:creationId xmlns:a16="http://schemas.microsoft.com/office/drawing/2014/main" id="{613D5C67-B3F3-D84C-8712-685A3BA9DF1E}"/>
              </a:ext>
            </a:extLst>
          </p:cNvPr>
          <p:cNvSpPr txBox="1"/>
          <p:nvPr/>
        </p:nvSpPr>
        <p:spPr>
          <a:xfrm>
            <a:off x="6169983" y="1669325"/>
            <a:ext cx="1313013" cy="451406"/>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VIN</a:t>
            </a:r>
          </a:p>
          <a:p>
            <a:pPr algn="ctr">
              <a:lnSpc>
                <a:spcPts val="1360"/>
              </a:lnSpc>
            </a:pPr>
            <a:r>
              <a:rPr lang="fr-FR" sz="1300" b="1" dirty="0">
                <a:solidFill>
                  <a:schemeClr val="bg1"/>
                </a:solidFill>
                <a:latin typeface="Trade Gothic LT Std Condensed N" panose="020B0606020502020204" pitchFamily="34" charset="77"/>
              </a:rPr>
              <a:t>9 </a:t>
            </a:r>
            <a:r>
              <a:rPr lang="fr-FR" sz="1300" dirty="0">
                <a:solidFill>
                  <a:schemeClr val="bg1"/>
                </a:solidFill>
                <a:latin typeface="Trade Gothic LT Std Condensed N" panose="020B0606020502020204" pitchFamily="34" charset="77"/>
              </a:rPr>
              <a:t>ADHÉRENTS</a:t>
            </a:r>
          </a:p>
        </p:txBody>
      </p:sp>
      <p:sp>
        <p:nvSpPr>
          <p:cNvPr id="21" name="Ellipse 20">
            <a:extLst>
              <a:ext uri="{FF2B5EF4-FFF2-40B4-BE49-F238E27FC236}">
                <a16:creationId xmlns:a16="http://schemas.microsoft.com/office/drawing/2014/main" id="{EF999F56-3221-ED45-BAB1-3C97A84654B4}"/>
              </a:ext>
            </a:extLst>
          </p:cNvPr>
          <p:cNvSpPr/>
          <p:nvPr/>
        </p:nvSpPr>
        <p:spPr bwMode="auto">
          <a:xfrm>
            <a:off x="3595986" y="2572554"/>
            <a:ext cx="1368152" cy="1368152"/>
          </a:xfrm>
          <a:prstGeom prst="ellipse">
            <a:avLst/>
          </a:prstGeom>
          <a:solidFill>
            <a:srgbClr val="3AD42D">
              <a:alpha val="8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22" name="Ellipse 21">
            <a:extLst>
              <a:ext uri="{FF2B5EF4-FFF2-40B4-BE49-F238E27FC236}">
                <a16:creationId xmlns:a16="http://schemas.microsoft.com/office/drawing/2014/main" id="{0E72D202-7A50-CC44-B882-6A90FE23E030}"/>
              </a:ext>
            </a:extLst>
          </p:cNvPr>
          <p:cNvSpPr/>
          <p:nvPr/>
        </p:nvSpPr>
        <p:spPr bwMode="auto">
          <a:xfrm>
            <a:off x="5295333" y="2572554"/>
            <a:ext cx="1368152" cy="1368152"/>
          </a:xfrm>
          <a:prstGeom prst="ellipse">
            <a:avLst/>
          </a:prstGeom>
          <a:solidFill>
            <a:srgbClr val="346B0A">
              <a:alpha val="55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23" name="Ellipse 22">
            <a:extLst>
              <a:ext uri="{FF2B5EF4-FFF2-40B4-BE49-F238E27FC236}">
                <a16:creationId xmlns:a16="http://schemas.microsoft.com/office/drawing/2014/main" id="{8999F9D4-A374-DA48-96D4-B0C901CA32DD}"/>
              </a:ext>
            </a:extLst>
          </p:cNvPr>
          <p:cNvSpPr/>
          <p:nvPr/>
        </p:nvSpPr>
        <p:spPr bwMode="auto">
          <a:xfrm>
            <a:off x="6984922" y="2572554"/>
            <a:ext cx="1368152" cy="1368152"/>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dirty="0">
              <a:ln>
                <a:noFill/>
              </a:ln>
              <a:solidFill>
                <a:schemeClr val="tx1"/>
              </a:solidFill>
              <a:effectLst/>
              <a:latin typeface="Script MT Bold" pitchFamily="66" charset="0"/>
            </a:endParaRPr>
          </a:p>
        </p:txBody>
      </p:sp>
      <p:sp>
        <p:nvSpPr>
          <p:cNvPr id="24" name="ZoneTexte 23">
            <a:extLst>
              <a:ext uri="{FF2B5EF4-FFF2-40B4-BE49-F238E27FC236}">
                <a16:creationId xmlns:a16="http://schemas.microsoft.com/office/drawing/2014/main" id="{0149BFDB-2205-3345-B297-B3EAEBA3A40C}"/>
              </a:ext>
            </a:extLst>
          </p:cNvPr>
          <p:cNvSpPr txBox="1"/>
          <p:nvPr/>
        </p:nvSpPr>
        <p:spPr>
          <a:xfrm>
            <a:off x="7019848" y="3142922"/>
            <a:ext cx="1313013" cy="451406"/>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PRUNEAU</a:t>
            </a:r>
          </a:p>
          <a:p>
            <a:pPr algn="ctr">
              <a:lnSpc>
                <a:spcPts val="1360"/>
              </a:lnSpc>
            </a:pPr>
            <a:r>
              <a:rPr lang="fr-FR" sz="1300" b="1" dirty="0">
                <a:solidFill>
                  <a:schemeClr val="bg1"/>
                </a:solidFill>
                <a:latin typeface="Trade Gothic LT Std Condensed N" panose="020B0606020502020204" pitchFamily="34" charset="77"/>
              </a:rPr>
              <a:t>3 </a:t>
            </a:r>
            <a:r>
              <a:rPr lang="fr-FR" sz="1300" dirty="0">
                <a:solidFill>
                  <a:schemeClr val="bg1"/>
                </a:solidFill>
                <a:latin typeface="Trade Gothic LT Std Condensed N" panose="020B0606020502020204" pitchFamily="34" charset="77"/>
              </a:rPr>
              <a:t>ADHÉRENTS</a:t>
            </a:r>
          </a:p>
        </p:txBody>
      </p:sp>
      <p:sp>
        <p:nvSpPr>
          <p:cNvPr id="26" name="ZoneTexte 25">
            <a:extLst>
              <a:ext uri="{FF2B5EF4-FFF2-40B4-BE49-F238E27FC236}">
                <a16:creationId xmlns:a16="http://schemas.microsoft.com/office/drawing/2014/main" id="{5422F84F-69F0-B147-BE3A-07395A1529B9}"/>
              </a:ext>
            </a:extLst>
          </p:cNvPr>
          <p:cNvSpPr txBox="1"/>
          <p:nvPr/>
        </p:nvSpPr>
        <p:spPr>
          <a:xfrm>
            <a:off x="3624576" y="3142922"/>
            <a:ext cx="1313013" cy="451406"/>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CÉRÉALES</a:t>
            </a:r>
          </a:p>
          <a:p>
            <a:pPr algn="ctr">
              <a:lnSpc>
                <a:spcPts val="1360"/>
              </a:lnSpc>
            </a:pPr>
            <a:r>
              <a:rPr lang="fr-FR" sz="1300" b="1" dirty="0">
                <a:solidFill>
                  <a:schemeClr val="bg1"/>
                </a:solidFill>
                <a:latin typeface="Trade Gothic LT Std Condensed N" panose="020B0606020502020204" pitchFamily="34" charset="77"/>
              </a:rPr>
              <a:t>1 </a:t>
            </a:r>
            <a:r>
              <a:rPr lang="fr-FR" sz="1300" dirty="0">
                <a:solidFill>
                  <a:schemeClr val="bg1"/>
                </a:solidFill>
                <a:latin typeface="Trade Gothic LT Std Condensed N" panose="020B0606020502020204" pitchFamily="34" charset="77"/>
              </a:rPr>
              <a:t>ADHÉRENTS</a:t>
            </a:r>
          </a:p>
        </p:txBody>
      </p:sp>
      <p:sp>
        <p:nvSpPr>
          <p:cNvPr id="27" name="ZoneTexte 26">
            <a:extLst>
              <a:ext uri="{FF2B5EF4-FFF2-40B4-BE49-F238E27FC236}">
                <a16:creationId xmlns:a16="http://schemas.microsoft.com/office/drawing/2014/main" id="{5A30B036-799F-6942-91AA-59A414CB335F}"/>
              </a:ext>
            </a:extLst>
          </p:cNvPr>
          <p:cNvSpPr txBox="1"/>
          <p:nvPr/>
        </p:nvSpPr>
        <p:spPr>
          <a:xfrm>
            <a:off x="5310970" y="3142922"/>
            <a:ext cx="1313013" cy="451406"/>
          </a:xfrm>
          <a:prstGeom prst="rect">
            <a:avLst/>
          </a:prstGeom>
          <a:noFill/>
        </p:spPr>
        <p:txBody>
          <a:bodyPr wrap="square" rtlCol="0">
            <a:spAutoFit/>
          </a:bodyPr>
          <a:lstStyle/>
          <a:p>
            <a:pPr algn="ctr">
              <a:lnSpc>
                <a:spcPts val="1360"/>
              </a:lnSpc>
            </a:pPr>
            <a:r>
              <a:rPr lang="fr-FR" sz="1300" b="1" dirty="0">
                <a:solidFill>
                  <a:schemeClr val="bg1"/>
                </a:solidFill>
                <a:latin typeface="Trade Gothic LT Std Condensed N" panose="020B0606020502020204" pitchFamily="34" charset="77"/>
              </a:rPr>
              <a:t>JUS</a:t>
            </a:r>
          </a:p>
          <a:p>
            <a:pPr algn="ctr">
              <a:lnSpc>
                <a:spcPts val="1360"/>
              </a:lnSpc>
            </a:pPr>
            <a:r>
              <a:rPr lang="fr-FR" sz="1300" b="1" dirty="0">
                <a:solidFill>
                  <a:schemeClr val="bg1"/>
                </a:solidFill>
                <a:latin typeface="Trade Gothic LT Std Condensed N" panose="020B0606020502020204" pitchFamily="34" charset="77"/>
              </a:rPr>
              <a:t>2 </a:t>
            </a:r>
            <a:r>
              <a:rPr lang="fr-FR" sz="1300" dirty="0">
                <a:solidFill>
                  <a:schemeClr val="bg1"/>
                </a:solidFill>
                <a:latin typeface="Trade Gothic LT Std Condensed N" panose="020B0606020502020204" pitchFamily="34" charset="77"/>
              </a:rPr>
              <a:t>ADHÉRENTS</a:t>
            </a:r>
          </a:p>
        </p:txBody>
      </p:sp>
      <p:pic>
        <p:nvPicPr>
          <p:cNvPr id="28" name="Image 27">
            <a:extLst>
              <a:ext uri="{FF2B5EF4-FFF2-40B4-BE49-F238E27FC236}">
                <a16:creationId xmlns:a16="http://schemas.microsoft.com/office/drawing/2014/main" id="{B634B840-73BE-C44E-B33B-9288F7DE6223}"/>
              </a:ext>
            </a:extLst>
          </p:cNvPr>
          <p:cNvPicPr>
            <a:picLocks noChangeAspect="1"/>
          </p:cNvPicPr>
          <p:nvPr/>
        </p:nvPicPr>
        <p:blipFill>
          <a:blip r:embed="rId3"/>
          <a:stretch>
            <a:fillRect/>
          </a:stretch>
        </p:blipFill>
        <p:spPr>
          <a:xfrm>
            <a:off x="4909779" y="1198423"/>
            <a:ext cx="408075" cy="437223"/>
          </a:xfrm>
          <a:prstGeom prst="rect">
            <a:avLst/>
          </a:prstGeom>
        </p:spPr>
      </p:pic>
      <p:pic>
        <p:nvPicPr>
          <p:cNvPr id="29" name="Image 28">
            <a:extLst>
              <a:ext uri="{FF2B5EF4-FFF2-40B4-BE49-F238E27FC236}">
                <a16:creationId xmlns:a16="http://schemas.microsoft.com/office/drawing/2014/main" id="{7FF50004-BF30-5B45-9D3C-16CC86E673A3}"/>
              </a:ext>
            </a:extLst>
          </p:cNvPr>
          <p:cNvPicPr>
            <a:picLocks noChangeAspect="1"/>
          </p:cNvPicPr>
          <p:nvPr/>
        </p:nvPicPr>
        <p:blipFill>
          <a:blip r:embed="rId4"/>
          <a:stretch>
            <a:fillRect/>
          </a:stretch>
        </p:blipFill>
        <p:spPr>
          <a:xfrm>
            <a:off x="6645288" y="1174249"/>
            <a:ext cx="478408" cy="478408"/>
          </a:xfrm>
          <a:prstGeom prst="rect">
            <a:avLst/>
          </a:prstGeom>
        </p:spPr>
      </p:pic>
      <p:pic>
        <p:nvPicPr>
          <p:cNvPr id="30" name="Image 29">
            <a:extLst>
              <a:ext uri="{FF2B5EF4-FFF2-40B4-BE49-F238E27FC236}">
                <a16:creationId xmlns:a16="http://schemas.microsoft.com/office/drawing/2014/main" id="{053C6868-A766-3248-AE53-82F82F259382}"/>
              </a:ext>
            </a:extLst>
          </p:cNvPr>
          <p:cNvPicPr>
            <a:picLocks noChangeAspect="1"/>
          </p:cNvPicPr>
          <p:nvPr/>
        </p:nvPicPr>
        <p:blipFill>
          <a:blip r:embed="rId5"/>
          <a:stretch>
            <a:fillRect/>
          </a:stretch>
        </p:blipFill>
        <p:spPr>
          <a:xfrm>
            <a:off x="4133682" y="2683300"/>
            <a:ext cx="368273" cy="418820"/>
          </a:xfrm>
          <a:prstGeom prst="rect">
            <a:avLst/>
          </a:prstGeom>
        </p:spPr>
      </p:pic>
      <p:pic>
        <p:nvPicPr>
          <p:cNvPr id="31" name="Image 30">
            <a:extLst>
              <a:ext uri="{FF2B5EF4-FFF2-40B4-BE49-F238E27FC236}">
                <a16:creationId xmlns:a16="http://schemas.microsoft.com/office/drawing/2014/main" id="{8162A365-575F-E349-AB35-10883E502A01}"/>
              </a:ext>
            </a:extLst>
          </p:cNvPr>
          <p:cNvPicPr>
            <a:picLocks noChangeAspect="1"/>
          </p:cNvPicPr>
          <p:nvPr/>
        </p:nvPicPr>
        <p:blipFill>
          <a:blip r:embed="rId6"/>
          <a:stretch>
            <a:fillRect/>
          </a:stretch>
        </p:blipFill>
        <p:spPr>
          <a:xfrm>
            <a:off x="5817644" y="2686154"/>
            <a:ext cx="301046" cy="425870"/>
          </a:xfrm>
          <a:prstGeom prst="rect">
            <a:avLst/>
          </a:prstGeom>
        </p:spPr>
      </p:pic>
      <p:pic>
        <p:nvPicPr>
          <p:cNvPr id="32" name="Image 31">
            <a:extLst>
              <a:ext uri="{FF2B5EF4-FFF2-40B4-BE49-F238E27FC236}">
                <a16:creationId xmlns:a16="http://schemas.microsoft.com/office/drawing/2014/main" id="{B2D6AB49-571B-0342-94E9-C74AAA6F7D29}"/>
              </a:ext>
            </a:extLst>
          </p:cNvPr>
          <p:cNvPicPr>
            <a:picLocks noChangeAspect="1"/>
          </p:cNvPicPr>
          <p:nvPr/>
        </p:nvPicPr>
        <p:blipFill>
          <a:blip r:embed="rId7"/>
          <a:stretch>
            <a:fillRect/>
          </a:stretch>
        </p:blipFill>
        <p:spPr>
          <a:xfrm>
            <a:off x="7491615" y="2730279"/>
            <a:ext cx="389946" cy="361586"/>
          </a:xfrm>
          <a:prstGeom prst="rect">
            <a:avLst/>
          </a:prstGeom>
        </p:spPr>
      </p:pic>
      <p:sp>
        <p:nvSpPr>
          <p:cNvPr id="2" name="Espace réservé de la date 1">
            <a:extLst>
              <a:ext uri="{FF2B5EF4-FFF2-40B4-BE49-F238E27FC236}">
                <a16:creationId xmlns:a16="http://schemas.microsoft.com/office/drawing/2014/main" id="{9381DC86-FDC3-724B-AC95-2B8227B70001}"/>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6190417D-768A-FD47-93BE-FDC1024383ED}"/>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9134ABC0-EFC4-BF45-9CC2-E7301D08C920}"/>
              </a:ext>
            </a:extLst>
          </p:cNvPr>
          <p:cNvSpPr>
            <a:spLocks noGrp="1"/>
          </p:cNvSpPr>
          <p:nvPr>
            <p:ph type="sldNum" sz="quarter" idx="12"/>
          </p:nvPr>
        </p:nvSpPr>
        <p:spPr/>
        <p:txBody>
          <a:bodyPr/>
          <a:lstStyle/>
          <a:p>
            <a:fld id="{92A23C4A-E48D-5640-B4C6-E7937792EB97}" type="slidenum">
              <a:rPr lang="fr-FR" smtClean="0"/>
              <a:pPr/>
              <a:t>6</a:t>
            </a:fld>
            <a:endParaRPr lang="fr-FR" dirty="0"/>
          </a:p>
        </p:txBody>
      </p:sp>
    </p:spTree>
    <p:extLst>
      <p:ext uri="{BB962C8B-B14F-4D97-AF65-F5344CB8AC3E}">
        <p14:creationId xmlns:p14="http://schemas.microsoft.com/office/powerpoint/2010/main" val="176052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9C270E5B-5FB3-D64B-A5CE-A8B5785FBD83}"/>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8" name="Rectangle : coins arrondis 7">
            <a:extLst>
              <a:ext uri="{FF2B5EF4-FFF2-40B4-BE49-F238E27FC236}">
                <a16:creationId xmlns:a16="http://schemas.microsoft.com/office/drawing/2014/main" id="{CFCBBC87-68E4-6D48-951B-D4659093FD44}"/>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9" name="Image 8">
            <a:extLst>
              <a:ext uri="{FF2B5EF4-FFF2-40B4-BE49-F238E27FC236}">
                <a16:creationId xmlns:a16="http://schemas.microsoft.com/office/drawing/2014/main" id="{ED29C2C1-7F94-B246-8345-2236B7728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0" name="Rectangle 9">
            <a:extLst>
              <a:ext uri="{FF2B5EF4-FFF2-40B4-BE49-F238E27FC236}">
                <a16:creationId xmlns:a16="http://schemas.microsoft.com/office/drawing/2014/main" id="{A93BF8E8-651A-1247-AC95-07E28AEAAA1F}"/>
              </a:ext>
            </a:extLst>
          </p:cNvPr>
          <p:cNvSpPr/>
          <p:nvPr/>
        </p:nvSpPr>
        <p:spPr>
          <a:xfrm>
            <a:off x="3138572" y="162455"/>
            <a:ext cx="4918118" cy="913070"/>
          </a:xfrm>
          <a:prstGeom prst="rect">
            <a:avLst/>
          </a:prstGeom>
        </p:spPr>
        <p:txBody>
          <a:bodyPr wrap="square">
            <a:spAutoFit/>
          </a:bodyPr>
          <a:lstStyle/>
          <a:p>
            <a:pPr>
              <a:lnSpc>
                <a:spcPts val="3180"/>
              </a:lnSpc>
              <a:defRPr/>
            </a:pPr>
            <a:r>
              <a:rPr lang="fr-FR" sz="3400" b="1" dirty="0">
                <a:solidFill>
                  <a:srgbClr val="346B0A"/>
                </a:solidFill>
                <a:latin typeface="+mj-lt"/>
                <a:cs typeface="Calibri" panose="020F0502020204030204" pitchFamily="34" charset="0"/>
              </a:rPr>
              <a:t>L’OFFFRE COLLECTIVE</a:t>
            </a:r>
          </a:p>
        </p:txBody>
      </p:sp>
      <p:grpSp>
        <p:nvGrpSpPr>
          <p:cNvPr id="11" name="Groupe 10">
            <a:extLst>
              <a:ext uri="{FF2B5EF4-FFF2-40B4-BE49-F238E27FC236}">
                <a16:creationId xmlns:a16="http://schemas.microsoft.com/office/drawing/2014/main" id="{52FDD8D0-3E0A-8C49-A023-37EC79CBAFE7}"/>
              </a:ext>
            </a:extLst>
          </p:cNvPr>
          <p:cNvGrpSpPr/>
          <p:nvPr/>
        </p:nvGrpSpPr>
        <p:grpSpPr>
          <a:xfrm>
            <a:off x="3323951" y="1077154"/>
            <a:ext cx="703537" cy="72008"/>
            <a:chOff x="467544" y="2394040"/>
            <a:chExt cx="703537" cy="72008"/>
          </a:xfrm>
        </p:grpSpPr>
        <p:sp>
          <p:nvSpPr>
            <p:cNvPr id="12" name="Ellipse 11">
              <a:extLst>
                <a:ext uri="{FF2B5EF4-FFF2-40B4-BE49-F238E27FC236}">
                  <a16:creationId xmlns:a16="http://schemas.microsoft.com/office/drawing/2014/main" id="{3B2E0D96-3135-404E-B311-681EB9865A32}"/>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3" name="Ellipse 12">
              <a:extLst>
                <a:ext uri="{FF2B5EF4-FFF2-40B4-BE49-F238E27FC236}">
                  <a16:creationId xmlns:a16="http://schemas.microsoft.com/office/drawing/2014/main" id="{B45DD0BB-C288-A849-8780-73CDB0B4FA12}"/>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4" name="Ellipse 13">
              <a:extLst>
                <a:ext uri="{FF2B5EF4-FFF2-40B4-BE49-F238E27FC236}">
                  <a16:creationId xmlns:a16="http://schemas.microsoft.com/office/drawing/2014/main" id="{D3C3672E-A4C9-744E-B5BC-6452B73B1425}"/>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5" name="Ellipse 14">
              <a:extLst>
                <a:ext uri="{FF2B5EF4-FFF2-40B4-BE49-F238E27FC236}">
                  <a16:creationId xmlns:a16="http://schemas.microsoft.com/office/drawing/2014/main" id="{EB7C13A7-A288-8947-B602-79AAE9912538}"/>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16" name="Rectangle 15">
            <a:extLst>
              <a:ext uri="{FF2B5EF4-FFF2-40B4-BE49-F238E27FC236}">
                <a16:creationId xmlns:a16="http://schemas.microsoft.com/office/drawing/2014/main" id="{299EA9AA-7F20-1447-8A9D-A327D18A8A6E}"/>
              </a:ext>
            </a:extLst>
          </p:cNvPr>
          <p:cNvSpPr/>
          <p:nvPr/>
        </p:nvSpPr>
        <p:spPr>
          <a:xfrm>
            <a:off x="3275856" y="1185014"/>
            <a:ext cx="5783583" cy="307777"/>
          </a:xfrm>
          <a:prstGeom prst="rect">
            <a:avLst/>
          </a:prstGeom>
        </p:spPr>
        <p:txBody>
          <a:bodyPr wrap="square">
            <a:spAutoFit/>
          </a:bodyPr>
          <a:lstStyle/>
          <a:p>
            <a:pPr eaLnBrk="1" hangingPunct="1"/>
            <a:r>
              <a:rPr lang="fr-FR" b="1" dirty="0">
                <a:latin typeface="Arial" panose="020B0604020202020204" pitchFamily="34" charset="0"/>
                <a:cs typeface="Arial" panose="020B0604020202020204" pitchFamily="34" charset="0"/>
              </a:rPr>
              <a:t>36 productions végétales</a:t>
            </a:r>
            <a:endParaRPr lang="fr-FR" dirty="0">
              <a:latin typeface="Arial" panose="020B0604020202020204" pitchFamily="34" charset="0"/>
              <a:cs typeface="Arial" panose="020B0604020202020204" pitchFamily="34" charset="0"/>
            </a:endParaRPr>
          </a:p>
        </p:txBody>
      </p:sp>
      <p:sp>
        <p:nvSpPr>
          <p:cNvPr id="2" name="Espace réservé de la date 1">
            <a:extLst>
              <a:ext uri="{FF2B5EF4-FFF2-40B4-BE49-F238E27FC236}">
                <a16:creationId xmlns:a16="http://schemas.microsoft.com/office/drawing/2014/main" id="{33F3BEB0-AA79-CD4E-9406-86E120082CEA}"/>
              </a:ext>
            </a:extLst>
          </p:cNvPr>
          <p:cNvSpPr>
            <a:spLocks noGrp="1"/>
          </p:cNvSpPr>
          <p:nvPr>
            <p:ph type="dt" sz="half" idx="10"/>
          </p:nvPr>
        </p:nvSpPr>
        <p:spPr/>
        <p:txBody>
          <a:bodyPr/>
          <a:lstStyle/>
          <a:p>
            <a:pPr>
              <a:defRPr/>
            </a:pPr>
            <a:r>
              <a:rPr lang="fr-FR" dirty="0"/>
              <a:t>18/05/2022</a:t>
            </a:r>
          </a:p>
        </p:txBody>
      </p:sp>
      <p:sp>
        <p:nvSpPr>
          <p:cNvPr id="3" name="Espace réservé du pied de page 2">
            <a:extLst>
              <a:ext uri="{FF2B5EF4-FFF2-40B4-BE49-F238E27FC236}">
                <a16:creationId xmlns:a16="http://schemas.microsoft.com/office/drawing/2014/main" id="{3D114906-0719-254E-B918-C3D17A8916D6}"/>
              </a:ext>
            </a:extLst>
          </p:cNvPr>
          <p:cNvSpPr>
            <a:spLocks noGrp="1"/>
          </p:cNvSpPr>
          <p:nvPr>
            <p:ph type="ftr" sz="quarter" idx="11"/>
          </p:nvPr>
        </p:nvSpPr>
        <p:spPr/>
        <p:txBody>
          <a:bodyPr/>
          <a:lstStyle/>
          <a:p>
            <a:r>
              <a:rPr lang="fr-FR">
                <a:latin typeface="Arial"/>
                <a:cs typeface="Arial"/>
              </a:rPr>
              <a:t>Des arguments pour convaincre</a:t>
            </a:r>
            <a:endParaRPr lang="fr-FR" dirty="0"/>
          </a:p>
        </p:txBody>
      </p:sp>
      <p:sp>
        <p:nvSpPr>
          <p:cNvPr id="4" name="Espace réservé du numéro de diapositive 3">
            <a:extLst>
              <a:ext uri="{FF2B5EF4-FFF2-40B4-BE49-F238E27FC236}">
                <a16:creationId xmlns:a16="http://schemas.microsoft.com/office/drawing/2014/main" id="{A223CFCC-CEA3-B94F-8FCB-8F318D24C8A8}"/>
              </a:ext>
            </a:extLst>
          </p:cNvPr>
          <p:cNvSpPr>
            <a:spLocks noGrp="1"/>
          </p:cNvSpPr>
          <p:nvPr>
            <p:ph type="sldNum" sz="quarter" idx="12"/>
          </p:nvPr>
        </p:nvSpPr>
        <p:spPr/>
        <p:txBody>
          <a:bodyPr/>
          <a:lstStyle/>
          <a:p>
            <a:fld id="{92A23C4A-E48D-5640-B4C6-E7937792EB97}" type="slidenum">
              <a:rPr lang="fr-FR" smtClean="0"/>
              <a:pPr/>
              <a:t>7</a:t>
            </a:fld>
            <a:endParaRPr lang="fr-FR" dirty="0"/>
          </a:p>
        </p:txBody>
      </p:sp>
      <p:sp>
        <p:nvSpPr>
          <p:cNvPr id="17" name="Rectangle 16">
            <a:extLst>
              <a:ext uri="{FF2B5EF4-FFF2-40B4-BE49-F238E27FC236}">
                <a16:creationId xmlns:a16="http://schemas.microsoft.com/office/drawing/2014/main" id="{E63257C2-F197-324F-BFD6-17FE53BEAA89}"/>
              </a:ext>
            </a:extLst>
          </p:cNvPr>
          <p:cNvSpPr/>
          <p:nvPr/>
        </p:nvSpPr>
        <p:spPr>
          <a:xfrm>
            <a:off x="3275856" y="1451925"/>
            <a:ext cx="7734311" cy="461665"/>
          </a:xfrm>
          <a:prstGeom prst="rect">
            <a:avLst/>
          </a:prstGeom>
        </p:spPr>
        <p:txBody>
          <a:bodyPr wrap="square">
            <a:spAutoFit/>
          </a:bodyPr>
          <a:lstStyle/>
          <a:p>
            <a:pPr eaLnBrk="1" hangingPunct="1"/>
            <a:r>
              <a:rPr lang="fr-FR" sz="1200" dirty="0">
                <a:latin typeface="Arial" panose="020B0604020202020204" pitchFamily="34" charset="0"/>
                <a:cs typeface="Arial" panose="020B0604020202020204" pitchFamily="34" charset="0"/>
              </a:rPr>
              <a:t>Des premières tomates à 36 espèces en 4 ans… pour une gamme désormais</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significative en Fruits &amp; Légumes, naissante sur les autres filières</a:t>
            </a:r>
          </a:p>
        </p:txBody>
      </p:sp>
      <p:pic>
        <p:nvPicPr>
          <p:cNvPr id="21" name="Image 20">
            <a:extLst>
              <a:ext uri="{FF2B5EF4-FFF2-40B4-BE49-F238E27FC236}">
                <a16:creationId xmlns:a16="http://schemas.microsoft.com/office/drawing/2014/main" id="{B7AE471E-7C5A-F064-09A2-46EDA125F39E}"/>
              </a:ext>
            </a:extLst>
          </p:cNvPr>
          <p:cNvPicPr>
            <a:picLocks noChangeAspect="1"/>
          </p:cNvPicPr>
          <p:nvPr/>
        </p:nvPicPr>
        <p:blipFill>
          <a:blip r:embed="rId3"/>
          <a:stretch>
            <a:fillRect/>
          </a:stretch>
        </p:blipFill>
        <p:spPr>
          <a:xfrm>
            <a:off x="125760" y="2104451"/>
            <a:ext cx="8892480" cy="2562119"/>
          </a:xfrm>
          <a:prstGeom prst="rect">
            <a:avLst/>
          </a:prstGeom>
        </p:spPr>
      </p:pic>
    </p:spTree>
    <p:extLst>
      <p:ext uri="{BB962C8B-B14F-4D97-AF65-F5344CB8AC3E}">
        <p14:creationId xmlns:p14="http://schemas.microsoft.com/office/powerpoint/2010/main" val="34085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18D26CA-2821-4C32-9F7B-445EC0F98ED7}"/>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811827" y="1251874"/>
            <a:ext cx="6627000" cy="3467670"/>
          </a:xfrm>
          <a:prstGeom prst="rect">
            <a:avLst/>
          </a:prstGeom>
          <a:noFill/>
          <a:extLst>
            <a:ext uri="{909E8E84-426E-40DD-AFC4-6F175D3DCCD1}">
              <a14:hiddenFill xmlns:a14="http://schemas.microsoft.com/office/drawing/2010/main">
                <a:solidFill>
                  <a:srgbClr val="FFFFFF"/>
                </a:solidFill>
              </a14:hiddenFill>
            </a:ext>
          </a:extLst>
        </p:spPr>
      </p:pic>
      <p:sp>
        <p:nvSpPr>
          <p:cNvPr id="16" name="Ellipse 15">
            <a:extLst>
              <a:ext uri="{FF2B5EF4-FFF2-40B4-BE49-F238E27FC236}">
                <a16:creationId xmlns:a16="http://schemas.microsoft.com/office/drawing/2014/main" id="{0612D6FD-C9AD-1D4A-BBA6-000B7628C27D}"/>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17" name="Rectangle : coins arrondis 16">
            <a:extLst>
              <a:ext uri="{FF2B5EF4-FFF2-40B4-BE49-F238E27FC236}">
                <a16:creationId xmlns:a16="http://schemas.microsoft.com/office/drawing/2014/main" id="{EF5DA766-28E4-5942-BDF3-2CEFA3398E2B}"/>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18" name="Image 17">
            <a:extLst>
              <a:ext uri="{FF2B5EF4-FFF2-40B4-BE49-F238E27FC236}">
                <a16:creationId xmlns:a16="http://schemas.microsoft.com/office/drawing/2014/main" id="{5A2FB02A-99D8-B14B-A3C0-4E62133B9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19" name="Rectangle 18">
            <a:extLst>
              <a:ext uri="{FF2B5EF4-FFF2-40B4-BE49-F238E27FC236}">
                <a16:creationId xmlns:a16="http://schemas.microsoft.com/office/drawing/2014/main" id="{A9BD7A9E-1999-F94F-B767-89CB61D95B68}"/>
              </a:ext>
            </a:extLst>
          </p:cNvPr>
          <p:cNvSpPr/>
          <p:nvPr/>
        </p:nvSpPr>
        <p:spPr>
          <a:xfrm>
            <a:off x="2813947" y="151699"/>
            <a:ext cx="4293051" cy="503023"/>
          </a:xfrm>
          <a:prstGeom prst="rect">
            <a:avLst/>
          </a:prstGeom>
        </p:spPr>
        <p:txBody>
          <a:bodyPr wrap="square">
            <a:spAutoFit/>
          </a:bodyPr>
          <a:lstStyle/>
          <a:p>
            <a:pPr>
              <a:lnSpc>
                <a:spcPts val="3180"/>
              </a:lnSpc>
              <a:defRPr/>
            </a:pPr>
            <a:r>
              <a:rPr lang="fr-FR" sz="3400" b="1" dirty="0">
                <a:solidFill>
                  <a:srgbClr val="346B0A"/>
                </a:solidFill>
                <a:latin typeface="Trade Gothic LT Std Cn" panose="020B0606020502020204" pitchFamily="34" charset="77"/>
                <a:cs typeface="Calibri" panose="020F0502020204030204" pitchFamily="34" charset="0"/>
              </a:rPr>
              <a:t>L’OFFRE COLLECTIVE</a:t>
            </a:r>
          </a:p>
        </p:txBody>
      </p:sp>
      <p:grpSp>
        <p:nvGrpSpPr>
          <p:cNvPr id="20" name="Groupe 19">
            <a:extLst>
              <a:ext uri="{FF2B5EF4-FFF2-40B4-BE49-F238E27FC236}">
                <a16:creationId xmlns:a16="http://schemas.microsoft.com/office/drawing/2014/main" id="{DCA7EF63-21B2-FC49-8AE6-B4A85A9967EA}"/>
              </a:ext>
            </a:extLst>
          </p:cNvPr>
          <p:cNvGrpSpPr/>
          <p:nvPr/>
        </p:nvGrpSpPr>
        <p:grpSpPr>
          <a:xfrm>
            <a:off x="3132905" y="616265"/>
            <a:ext cx="703537" cy="72008"/>
            <a:chOff x="467544" y="2394040"/>
            <a:chExt cx="703537" cy="72008"/>
          </a:xfrm>
        </p:grpSpPr>
        <p:sp>
          <p:nvSpPr>
            <p:cNvPr id="21" name="Ellipse 20">
              <a:extLst>
                <a:ext uri="{FF2B5EF4-FFF2-40B4-BE49-F238E27FC236}">
                  <a16:creationId xmlns:a16="http://schemas.microsoft.com/office/drawing/2014/main" id="{8E3C4C2E-2C62-7B4A-8A01-A93ADD779BF1}"/>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2" name="Ellipse 21">
              <a:extLst>
                <a:ext uri="{FF2B5EF4-FFF2-40B4-BE49-F238E27FC236}">
                  <a16:creationId xmlns:a16="http://schemas.microsoft.com/office/drawing/2014/main" id="{B52644B6-FA05-BD45-B575-430E179A018A}"/>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3" name="Ellipse 22">
              <a:extLst>
                <a:ext uri="{FF2B5EF4-FFF2-40B4-BE49-F238E27FC236}">
                  <a16:creationId xmlns:a16="http://schemas.microsoft.com/office/drawing/2014/main" id="{5456C6BB-8588-2C44-96FD-45DE74DEB5DB}"/>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4" name="Ellipse 23">
              <a:extLst>
                <a:ext uri="{FF2B5EF4-FFF2-40B4-BE49-F238E27FC236}">
                  <a16:creationId xmlns:a16="http://schemas.microsoft.com/office/drawing/2014/main" id="{43B84716-F9C0-1C44-B9F6-6372CD0EC0A6}"/>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2" name="Espace réservé de la date 1">
            <a:extLst>
              <a:ext uri="{FF2B5EF4-FFF2-40B4-BE49-F238E27FC236}">
                <a16:creationId xmlns:a16="http://schemas.microsoft.com/office/drawing/2014/main" id="{92CBA9E5-C611-994F-A0EC-70CE128CF549}"/>
              </a:ext>
            </a:extLst>
          </p:cNvPr>
          <p:cNvSpPr>
            <a:spLocks noGrp="1"/>
          </p:cNvSpPr>
          <p:nvPr>
            <p:ph type="dt" sz="half" idx="10"/>
          </p:nvPr>
        </p:nvSpPr>
        <p:spPr/>
        <p:txBody>
          <a:bodyPr/>
          <a:lstStyle/>
          <a:p>
            <a:pPr>
              <a:defRPr/>
            </a:pPr>
            <a:fld id="{03597C2B-E275-3A4F-BB9C-9C7F5E4C05E9}" type="datetime1">
              <a:rPr lang="fr-FR" smtClean="0"/>
              <a:t>18/05/2022</a:t>
            </a:fld>
            <a:endParaRPr lang="fr-FR"/>
          </a:p>
        </p:txBody>
      </p:sp>
      <p:sp>
        <p:nvSpPr>
          <p:cNvPr id="3" name="Espace réservé du pied de page 2">
            <a:extLst>
              <a:ext uri="{FF2B5EF4-FFF2-40B4-BE49-F238E27FC236}">
                <a16:creationId xmlns:a16="http://schemas.microsoft.com/office/drawing/2014/main" id="{2D888F08-BB87-954C-9279-DB0F1FFF6F48}"/>
              </a:ext>
            </a:extLst>
          </p:cNvPr>
          <p:cNvSpPr>
            <a:spLocks noGrp="1"/>
          </p:cNvSpPr>
          <p:nvPr>
            <p:ph type="ftr" sz="quarter" idx="11"/>
          </p:nvPr>
        </p:nvSpPr>
        <p:spPr/>
        <p:txBody>
          <a:bodyPr/>
          <a:lstStyle/>
          <a:p>
            <a:r>
              <a:rPr lang="fr-FR" dirty="0">
                <a:latin typeface="Arial"/>
                <a:cs typeface="Arial"/>
              </a:rPr>
              <a:t>Présentation du Collectif Nouveaux Champs et du programme “Zéro Résidu de Pesticides” - V11</a:t>
            </a:r>
            <a:endParaRPr lang="fr-FR" dirty="0"/>
          </a:p>
        </p:txBody>
      </p:sp>
      <p:sp>
        <p:nvSpPr>
          <p:cNvPr id="4" name="Espace réservé du numéro de diapositive 3">
            <a:extLst>
              <a:ext uri="{FF2B5EF4-FFF2-40B4-BE49-F238E27FC236}">
                <a16:creationId xmlns:a16="http://schemas.microsoft.com/office/drawing/2014/main" id="{52CB4375-0CBC-D54D-ADCB-6E749B2054FD}"/>
              </a:ext>
            </a:extLst>
          </p:cNvPr>
          <p:cNvSpPr>
            <a:spLocks noGrp="1"/>
          </p:cNvSpPr>
          <p:nvPr>
            <p:ph type="sldNum" sz="quarter" idx="12"/>
          </p:nvPr>
        </p:nvSpPr>
        <p:spPr/>
        <p:txBody>
          <a:bodyPr/>
          <a:lstStyle/>
          <a:p>
            <a:fld id="{92A23C4A-E48D-5640-B4C6-E7937792EB97}" type="slidenum">
              <a:rPr lang="fr-FR" smtClean="0"/>
              <a:pPr/>
              <a:t>8</a:t>
            </a:fld>
            <a:endParaRPr lang="fr-FR"/>
          </a:p>
        </p:txBody>
      </p:sp>
      <p:sp>
        <p:nvSpPr>
          <p:cNvPr id="5" name="Rectangle 4">
            <a:extLst>
              <a:ext uri="{FF2B5EF4-FFF2-40B4-BE49-F238E27FC236}">
                <a16:creationId xmlns:a16="http://schemas.microsoft.com/office/drawing/2014/main" id="{5A2B40B0-129D-F744-ADDD-54D7AEAD0000}"/>
              </a:ext>
            </a:extLst>
          </p:cNvPr>
          <p:cNvSpPr/>
          <p:nvPr/>
        </p:nvSpPr>
        <p:spPr>
          <a:xfrm>
            <a:off x="251520" y="2435259"/>
            <a:ext cx="1730197" cy="1292662"/>
          </a:xfrm>
          <a:prstGeom prst="rect">
            <a:avLst/>
          </a:prstGeom>
        </p:spPr>
        <p:txBody>
          <a:bodyPr wrap="square">
            <a:spAutoFit/>
          </a:bodyPr>
          <a:lstStyle/>
          <a:p>
            <a:pPr eaLnBrk="1" hangingPunct="1"/>
            <a:r>
              <a:rPr lang="fr-FR" sz="1300" b="1" dirty="0">
                <a:latin typeface="Arial" panose="020B0604020202020204" pitchFamily="34" charset="0"/>
                <a:cs typeface="Arial" panose="020B0604020202020204" pitchFamily="34" charset="0"/>
              </a:rPr>
              <a:t>Nous sommes désormais présents dans 6 rayons différents au delà des fruits et légumes frais ! </a:t>
            </a:r>
            <a:endParaRPr lang="fr-FR" sz="1300" dirty="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39651BB1-ACE7-49FD-9AEC-9D2A24D23C61}"/>
              </a:ext>
            </a:extLst>
          </p:cNvPr>
          <p:cNvGrpSpPr/>
          <p:nvPr/>
        </p:nvGrpSpPr>
        <p:grpSpPr>
          <a:xfrm>
            <a:off x="2344465" y="1074205"/>
            <a:ext cx="5206312" cy="2490702"/>
            <a:chOff x="2686439" y="527223"/>
            <a:chExt cx="5206312" cy="2490702"/>
          </a:xfrm>
        </p:grpSpPr>
        <p:grpSp>
          <p:nvGrpSpPr>
            <p:cNvPr id="27" name="Groupe 26">
              <a:extLst>
                <a:ext uri="{FF2B5EF4-FFF2-40B4-BE49-F238E27FC236}">
                  <a16:creationId xmlns:a16="http://schemas.microsoft.com/office/drawing/2014/main" id="{B9A887F1-2B47-47CD-8AC7-BFFC8EBDD206}"/>
                </a:ext>
              </a:extLst>
            </p:cNvPr>
            <p:cNvGrpSpPr/>
            <p:nvPr/>
          </p:nvGrpSpPr>
          <p:grpSpPr>
            <a:xfrm>
              <a:off x="4023526" y="527223"/>
              <a:ext cx="2729898" cy="2490702"/>
              <a:chOff x="4022045" y="6394365"/>
              <a:chExt cx="2181423" cy="2071015"/>
            </a:xfrm>
          </p:grpSpPr>
          <p:sp>
            <p:nvSpPr>
              <p:cNvPr id="28" name="Ellipse 27">
                <a:extLst>
                  <a:ext uri="{FF2B5EF4-FFF2-40B4-BE49-F238E27FC236}">
                    <a16:creationId xmlns:a16="http://schemas.microsoft.com/office/drawing/2014/main" id="{D26BAFC9-99DB-46BF-81F9-449BBB78A62C}"/>
                  </a:ext>
                </a:extLst>
              </p:cNvPr>
              <p:cNvSpPr/>
              <p:nvPr/>
            </p:nvSpPr>
            <p:spPr bwMode="auto">
              <a:xfrm>
                <a:off x="4136290" y="6670474"/>
                <a:ext cx="1794906" cy="1794906"/>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29" name="Rectangle 28">
                <a:extLst>
                  <a:ext uri="{FF2B5EF4-FFF2-40B4-BE49-F238E27FC236}">
                    <a16:creationId xmlns:a16="http://schemas.microsoft.com/office/drawing/2014/main" id="{A64A6570-2D48-4A57-9093-207BAF51D461}"/>
                  </a:ext>
                </a:extLst>
              </p:cNvPr>
              <p:cNvSpPr/>
              <p:nvPr/>
            </p:nvSpPr>
            <p:spPr>
              <a:xfrm>
                <a:off x="4022045" y="6394365"/>
                <a:ext cx="2181423" cy="403059"/>
              </a:xfrm>
              <a:prstGeom prst="rect">
                <a:avLst/>
              </a:prstGeom>
            </p:spPr>
            <p:txBody>
              <a:bodyPr wrap="square">
                <a:spAutoFit/>
              </a:bodyPr>
              <a:lstStyle/>
              <a:p>
                <a:pPr algn="ctr">
                  <a:lnSpc>
                    <a:spcPts val="2900"/>
                  </a:lnSpc>
                  <a:defRPr/>
                </a:pPr>
                <a:endParaRPr lang="fr-FR" sz="1050" b="1" spc="70">
                  <a:solidFill>
                    <a:schemeClr val="bg1"/>
                  </a:solidFill>
                  <a:latin typeface="Trade Gothic LT Std Cn" panose="020B0606020502020204" pitchFamily="34" charset="77"/>
                  <a:cs typeface="Franklin Gothic Book"/>
                </a:endParaRPr>
              </a:p>
            </p:txBody>
          </p:sp>
        </p:grpSp>
        <p:sp>
          <p:nvSpPr>
            <p:cNvPr id="32" name="ZoneTexte 31">
              <a:extLst>
                <a:ext uri="{FF2B5EF4-FFF2-40B4-BE49-F238E27FC236}">
                  <a16:creationId xmlns:a16="http://schemas.microsoft.com/office/drawing/2014/main" id="{E71C4CD6-6E10-445F-B773-6A2E2B7DCAC1}"/>
                </a:ext>
              </a:extLst>
            </p:cNvPr>
            <p:cNvSpPr txBox="1"/>
            <p:nvPr/>
          </p:nvSpPr>
          <p:spPr bwMode="auto">
            <a:xfrm>
              <a:off x="2686439" y="1329179"/>
              <a:ext cx="5206312" cy="1384995"/>
            </a:xfrm>
            <a:prstGeom prst="rect">
              <a:avLst/>
            </a:prstGeom>
            <a:noFill/>
            <a:ln w="9525">
              <a:noFill/>
              <a:miter lim="800000"/>
              <a:headEnd/>
              <a:tailEnd/>
            </a:ln>
            <a:effectLst/>
          </p:spPr>
          <p:txBody>
            <a:bodyPr wrap="square">
              <a:spAutoFit/>
            </a:bodyPr>
            <a:lstStyle/>
            <a:p>
              <a:pPr algn="ctr"/>
              <a:r>
                <a:rPr lang="fr-FR" b="1">
                  <a:solidFill>
                    <a:schemeClr val="bg1"/>
                  </a:solidFill>
                  <a:latin typeface="Trade Gothic LT Std Cn" panose="020B0606020502020204" pitchFamily="34" charset="0"/>
                </a:rPr>
                <a:t>FRUITS &amp; LÉGUMES FRAIS</a:t>
              </a:r>
            </a:p>
            <a:p>
              <a:pPr algn="ctr"/>
              <a:r>
                <a:rPr lang="fr-FR" b="1">
                  <a:solidFill>
                    <a:schemeClr val="bg1"/>
                  </a:solidFill>
                  <a:latin typeface="Trade Gothic LT Std Cn" panose="020B0606020502020204" pitchFamily="34" charset="0"/>
                </a:rPr>
                <a:t>FRUITS &amp; LÉGUMES SURGELÉS</a:t>
              </a:r>
            </a:p>
            <a:p>
              <a:pPr algn="ctr"/>
              <a:r>
                <a:rPr lang="fr-FR" b="1">
                  <a:solidFill>
                    <a:schemeClr val="bg1"/>
                  </a:solidFill>
                  <a:latin typeface="Trade Gothic LT Std Cn" panose="020B0606020502020204" pitchFamily="34" charset="0"/>
                </a:rPr>
                <a:t>FRUITS SECS</a:t>
              </a:r>
            </a:p>
            <a:p>
              <a:pPr algn="ctr"/>
              <a:r>
                <a:rPr lang="fr-FR" b="1">
                  <a:solidFill>
                    <a:schemeClr val="bg1"/>
                  </a:solidFill>
                  <a:latin typeface="Trade Gothic LT Std Cn" panose="020B0606020502020204" pitchFamily="34" charset="0"/>
                </a:rPr>
                <a:t>BOISSONS</a:t>
              </a:r>
            </a:p>
            <a:p>
              <a:pPr algn="ctr"/>
              <a:r>
                <a:rPr lang="fr-FR" b="1">
                  <a:solidFill>
                    <a:schemeClr val="bg1"/>
                  </a:solidFill>
                  <a:latin typeface="Trade Gothic LT Std Cn" panose="020B0606020502020204" pitchFamily="34" charset="0"/>
                </a:rPr>
                <a:t>VINS</a:t>
              </a:r>
            </a:p>
            <a:p>
              <a:pPr algn="ctr"/>
              <a:r>
                <a:rPr lang="fr-FR" b="1">
                  <a:solidFill>
                    <a:schemeClr val="bg1"/>
                  </a:solidFill>
                  <a:latin typeface="Trade Gothic LT Std Cn" panose="020B0606020502020204" pitchFamily="34" charset="0"/>
                </a:rPr>
                <a:t>EPICERIE </a:t>
              </a:r>
            </a:p>
          </p:txBody>
        </p:sp>
      </p:grpSp>
      <p:grpSp>
        <p:nvGrpSpPr>
          <p:cNvPr id="12" name="Groupe 11">
            <a:extLst>
              <a:ext uri="{FF2B5EF4-FFF2-40B4-BE49-F238E27FC236}">
                <a16:creationId xmlns:a16="http://schemas.microsoft.com/office/drawing/2014/main" id="{8469A80E-A2A4-43B6-87C0-487EB8BB4CDF}"/>
              </a:ext>
            </a:extLst>
          </p:cNvPr>
          <p:cNvGrpSpPr/>
          <p:nvPr/>
        </p:nvGrpSpPr>
        <p:grpSpPr>
          <a:xfrm>
            <a:off x="6361019" y="130110"/>
            <a:ext cx="2972015" cy="2512922"/>
            <a:chOff x="-116793" y="2277580"/>
            <a:chExt cx="2972015" cy="2512922"/>
          </a:xfrm>
        </p:grpSpPr>
        <p:sp>
          <p:nvSpPr>
            <p:cNvPr id="33" name="Ellipse 32">
              <a:extLst>
                <a:ext uri="{FF2B5EF4-FFF2-40B4-BE49-F238E27FC236}">
                  <a16:creationId xmlns:a16="http://schemas.microsoft.com/office/drawing/2014/main" id="{91C1763D-796B-4F0B-B201-A903E155FADA}"/>
                </a:ext>
              </a:extLst>
            </p:cNvPr>
            <p:cNvSpPr/>
            <p:nvPr/>
          </p:nvSpPr>
          <p:spPr bwMode="auto">
            <a:xfrm>
              <a:off x="60913" y="2277580"/>
              <a:ext cx="2622232" cy="2512922"/>
            </a:xfrm>
            <a:prstGeom prst="ellipse">
              <a:avLst/>
            </a:prstGeom>
            <a:solidFill>
              <a:srgbClr val="346B0A">
                <a:alpha val="90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4" name="Rectangle 33">
              <a:extLst>
                <a:ext uri="{FF2B5EF4-FFF2-40B4-BE49-F238E27FC236}">
                  <a16:creationId xmlns:a16="http://schemas.microsoft.com/office/drawing/2014/main" id="{FBACC938-628A-4429-B997-66D917216FB1}"/>
                </a:ext>
              </a:extLst>
            </p:cNvPr>
            <p:cNvSpPr/>
            <p:nvPr/>
          </p:nvSpPr>
          <p:spPr>
            <a:xfrm>
              <a:off x="-116793" y="2777824"/>
              <a:ext cx="2972015" cy="1515800"/>
            </a:xfrm>
            <a:prstGeom prst="rect">
              <a:avLst/>
            </a:prstGeom>
          </p:spPr>
          <p:txBody>
            <a:bodyPr wrap="square">
              <a:spAutoFit/>
            </a:bodyPr>
            <a:lstStyle/>
            <a:p>
              <a:pPr algn="ctr">
                <a:defRPr/>
              </a:pPr>
              <a:r>
                <a:rPr lang="fr-FR" sz="2000" b="1" dirty="0">
                  <a:solidFill>
                    <a:schemeClr val="bg1"/>
                  </a:solidFill>
                  <a:latin typeface="Trade Gothic LT Std Cn" panose="020B0606020502020204" pitchFamily="34" charset="77"/>
                  <a:cs typeface="Franklin Gothic Book"/>
                </a:rPr>
                <a:t>12 MOIS SUR 12,</a:t>
              </a:r>
            </a:p>
            <a:p>
              <a:pPr algn="ctr">
                <a:defRPr/>
              </a:pPr>
              <a:r>
                <a:rPr lang="fr-FR" sz="2000" b="1" dirty="0">
                  <a:solidFill>
                    <a:schemeClr val="bg1"/>
                  </a:solidFill>
                  <a:latin typeface="Trade Gothic LT Std Cn" panose="020B0606020502020204" pitchFamily="34" charset="77"/>
                  <a:cs typeface="Franklin Gothic Medium"/>
                </a:rPr>
                <a:t>UNE GAMME DE</a:t>
              </a:r>
            </a:p>
            <a:p>
              <a:pPr algn="ctr">
                <a:lnSpc>
                  <a:spcPts val="4200"/>
                </a:lnSpc>
                <a:defRPr/>
              </a:pPr>
              <a:r>
                <a:rPr lang="fr-FR" sz="4000" b="1" dirty="0">
                  <a:solidFill>
                    <a:schemeClr val="bg1"/>
                  </a:solidFill>
                  <a:latin typeface="Trade Gothic LT Std Cn" panose="020B0606020502020204" pitchFamily="34" charset="77"/>
                  <a:cs typeface="Franklin Gothic Medium"/>
                </a:rPr>
                <a:t>200</a:t>
              </a:r>
            </a:p>
            <a:p>
              <a:pPr algn="ctr">
                <a:lnSpc>
                  <a:spcPts val="2100"/>
                </a:lnSpc>
                <a:defRPr/>
              </a:pPr>
              <a:r>
                <a:rPr lang="fr-FR" sz="2000" b="1" dirty="0">
                  <a:solidFill>
                    <a:schemeClr val="bg1"/>
                  </a:solidFill>
                  <a:latin typeface="Trade Gothic LT Std Cn" panose="020B0606020502020204" pitchFamily="34" charset="77"/>
                  <a:cs typeface="Franklin Gothic Medium"/>
                </a:rPr>
                <a:t>RÉFÉRENCES !</a:t>
              </a:r>
            </a:p>
          </p:txBody>
        </p:sp>
      </p:grpSp>
    </p:spTree>
    <p:extLst>
      <p:ext uri="{BB962C8B-B14F-4D97-AF65-F5344CB8AC3E}">
        <p14:creationId xmlns:p14="http://schemas.microsoft.com/office/powerpoint/2010/main" val="231841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C4DE8AE8-74F0-4F41-9EF3-74C7C35A1A1C}"/>
              </a:ext>
            </a:extLst>
          </p:cNvPr>
          <p:cNvSpPr/>
          <p:nvPr/>
        </p:nvSpPr>
        <p:spPr bwMode="auto">
          <a:xfrm>
            <a:off x="-1267267" y="-2094851"/>
            <a:ext cx="4189701" cy="4189701"/>
          </a:xfrm>
          <a:prstGeom prst="ellipse">
            <a:avLst/>
          </a:prstGeom>
          <a:solidFill>
            <a:srgbClr val="92D050">
              <a:alpha val="28000"/>
            </a:srgbClr>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6" name="Rectangle : coins arrondis 5">
            <a:extLst>
              <a:ext uri="{FF2B5EF4-FFF2-40B4-BE49-F238E27FC236}">
                <a16:creationId xmlns:a16="http://schemas.microsoft.com/office/drawing/2014/main" id="{29E4ADEF-10EA-3144-85F9-5E89C6326DA5}"/>
              </a:ext>
            </a:extLst>
          </p:cNvPr>
          <p:cNvSpPr/>
          <p:nvPr/>
        </p:nvSpPr>
        <p:spPr bwMode="auto">
          <a:xfrm>
            <a:off x="-324544" y="4803998"/>
            <a:ext cx="9217024" cy="576064"/>
          </a:xfrm>
          <a:prstGeom prst="roundRect">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pic>
        <p:nvPicPr>
          <p:cNvPr id="7" name="Image 6">
            <a:extLst>
              <a:ext uri="{FF2B5EF4-FFF2-40B4-BE49-F238E27FC236}">
                <a16:creationId xmlns:a16="http://schemas.microsoft.com/office/drawing/2014/main" id="{7A7C93E9-EEFE-1B4D-B773-450C1030D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2402"/>
            <a:ext cx="1916415" cy="1080120"/>
          </a:xfrm>
          <a:prstGeom prst="rect">
            <a:avLst/>
          </a:prstGeom>
        </p:spPr>
      </p:pic>
      <p:sp>
        <p:nvSpPr>
          <p:cNvPr id="8" name="Rectangle 7">
            <a:extLst>
              <a:ext uri="{FF2B5EF4-FFF2-40B4-BE49-F238E27FC236}">
                <a16:creationId xmlns:a16="http://schemas.microsoft.com/office/drawing/2014/main" id="{A278FD01-AEC9-3A4B-ACB6-F57B9712B95C}"/>
              </a:ext>
            </a:extLst>
          </p:cNvPr>
          <p:cNvSpPr/>
          <p:nvPr/>
        </p:nvSpPr>
        <p:spPr>
          <a:xfrm>
            <a:off x="4418381" y="248464"/>
            <a:ext cx="4833850" cy="553998"/>
          </a:xfrm>
          <a:prstGeom prst="rect">
            <a:avLst/>
          </a:prstGeom>
        </p:spPr>
        <p:txBody>
          <a:bodyPr wrap="square">
            <a:spAutoFit/>
          </a:bodyPr>
          <a:lstStyle/>
          <a:p>
            <a:pPr>
              <a:lnSpc>
                <a:spcPts val="3580"/>
              </a:lnSpc>
              <a:defRPr/>
            </a:pPr>
            <a:r>
              <a:rPr lang="fr-FR" sz="3400" b="1" dirty="0">
                <a:solidFill>
                  <a:srgbClr val="346B0A"/>
                </a:solidFill>
                <a:latin typeface="Trade Gothic LT Std Cn" panose="020B0606020502020204" pitchFamily="34" charset="77"/>
                <a:cs typeface="Calibri" panose="020F0502020204030204" pitchFamily="34" charset="0"/>
              </a:rPr>
              <a:t>NOUVEAU DANS LES RAYONS</a:t>
            </a:r>
          </a:p>
        </p:txBody>
      </p:sp>
      <p:grpSp>
        <p:nvGrpSpPr>
          <p:cNvPr id="29" name="Groupe 28">
            <a:extLst>
              <a:ext uri="{FF2B5EF4-FFF2-40B4-BE49-F238E27FC236}">
                <a16:creationId xmlns:a16="http://schemas.microsoft.com/office/drawing/2014/main" id="{BE9D17E8-B124-5B48-887D-2D362F7CC8E8}"/>
              </a:ext>
            </a:extLst>
          </p:cNvPr>
          <p:cNvGrpSpPr/>
          <p:nvPr/>
        </p:nvGrpSpPr>
        <p:grpSpPr>
          <a:xfrm>
            <a:off x="6400800" y="838466"/>
            <a:ext cx="703537" cy="72008"/>
            <a:chOff x="467544" y="2394040"/>
            <a:chExt cx="703537" cy="72008"/>
          </a:xfrm>
        </p:grpSpPr>
        <p:sp>
          <p:nvSpPr>
            <p:cNvPr id="30" name="Ellipse 29">
              <a:extLst>
                <a:ext uri="{FF2B5EF4-FFF2-40B4-BE49-F238E27FC236}">
                  <a16:creationId xmlns:a16="http://schemas.microsoft.com/office/drawing/2014/main" id="{F1F09938-C37C-CB43-AE1B-8084F11054D2}"/>
                </a:ext>
              </a:extLst>
            </p:cNvPr>
            <p:cNvSpPr/>
            <p:nvPr/>
          </p:nvSpPr>
          <p:spPr bwMode="auto">
            <a:xfrm>
              <a:off x="46754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1" name="Ellipse 30">
              <a:extLst>
                <a:ext uri="{FF2B5EF4-FFF2-40B4-BE49-F238E27FC236}">
                  <a16:creationId xmlns:a16="http://schemas.microsoft.com/office/drawing/2014/main" id="{E9231AC4-3FC7-1E42-B91C-8C56249F921E}"/>
                </a:ext>
              </a:extLst>
            </p:cNvPr>
            <p:cNvSpPr/>
            <p:nvPr/>
          </p:nvSpPr>
          <p:spPr bwMode="auto">
            <a:xfrm>
              <a:off x="67805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2" name="Ellipse 31">
              <a:extLst>
                <a:ext uri="{FF2B5EF4-FFF2-40B4-BE49-F238E27FC236}">
                  <a16:creationId xmlns:a16="http://schemas.microsoft.com/office/drawing/2014/main" id="{ED054BB8-EA86-7B47-8060-D8ED2392656F}"/>
                </a:ext>
              </a:extLst>
            </p:cNvPr>
            <p:cNvSpPr/>
            <p:nvPr/>
          </p:nvSpPr>
          <p:spPr bwMode="auto">
            <a:xfrm>
              <a:off x="888564"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sp>
          <p:nvSpPr>
            <p:cNvPr id="33" name="Ellipse 32">
              <a:extLst>
                <a:ext uri="{FF2B5EF4-FFF2-40B4-BE49-F238E27FC236}">
                  <a16:creationId xmlns:a16="http://schemas.microsoft.com/office/drawing/2014/main" id="{C336B18D-5EC9-CE4B-A6F5-57EE7E650933}"/>
                </a:ext>
              </a:extLst>
            </p:cNvPr>
            <p:cNvSpPr/>
            <p:nvPr/>
          </p:nvSpPr>
          <p:spPr bwMode="auto">
            <a:xfrm>
              <a:off x="1099073" y="2394040"/>
              <a:ext cx="72008" cy="72008"/>
            </a:xfrm>
            <a:prstGeom prst="ellipse">
              <a:avLst/>
            </a:prstGeom>
            <a:solidFill>
              <a:srgbClr val="3AD42D"/>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chemeClr val="tx1"/>
                </a:solidFill>
                <a:effectLst/>
                <a:latin typeface="Script MT Bold" pitchFamily="66" charset="0"/>
              </a:endParaRPr>
            </a:p>
          </p:txBody>
        </p:sp>
      </p:grpSp>
      <p:sp>
        <p:nvSpPr>
          <p:cNvPr id="2" name="Espace réservé de la date 1">
            <a:extLst>
              <a:ext uri="{FF2B5EF4-FFF2-40B4-BE49-F238E27FC236}">
                <a16:creationId xmlns:a16="http://schemas.microsoft.com/office/drawing/2014/main" id="{024351C1-213E-7C4C-943F-20BF7F6E960E}"/>
              </a:ext>
            </a:extLst>
          </p:cNvPr>
          <p:cNvSpPr>
            <a:spLocks noGrp="1"/>
          </p:cNvSpPr>
          <p:nvPr>
            <p:ph type="dt" sz="half" idx="10"/>
          </p:nvPr>
        </p:nvSpPr>
        <p:spPr>
          <a:xfrm>
            <a:off x="251520" y="4876006"/>
            <a:ext cx="864096" cy="476250"/>
          </a:xfrm>
        </p:spPr>
        <p:txBody>
          <a:bodyPr/>
          <a:lstStyle/>
          <a:p>
            <a:pPr>
              <a:defRPr/>
            </a:pPr>
            <a:fld id="{C100CD93-E22D-994B-AD1D-31B60D1EB417}" type="datetime1">
              <a:rPr lang="fr-FR" smtClean="0"/>
              <a:t>18/05/2022</a:t>
            </a:fld>
            <a:endParaRPr lang="fr-FR"/>
          </a:p>
        </p:txBody>
      </p:sp>
      <p:sp>
        <p:nvSpPr>
          <p:cNvPr id="3" name="Espace réservé du pied de page 2">
            <a:extLst>
              <a:ext uri="{FF2B5EF4-FFF2-40B4-BE49-F238E27FC236}">
                <a16:creationId xmlns:a16="http://schemas.microsoft.com/office/drawing/2014/main" id="{3496A6D6-FA73-4E4B-9AE8-1C13CA3D875F}"/>
              </a:ext>
            </a:extLst>
          </p:cNvPr>
          <p:cNvSpPr>
            <a:spLocks noGrp="1"/>
          </p:cNvSpPr>
          <p:nvPr>
            <p:ph type="ftr" sz="quarter" idx="11"/>
          </p:nvPr>
        </p:nvSpPr>
        <p:spPr>
          <a:xfrm>
            <a:off x="1043608" y="4876006"/>
            <a:ext cx="5264224" cy="476250"/>
          </a:xfrm>
        </p:spPr>
        <p:txBody>
          <a:bodyPr/>
          <a:lstStyle/>
          <a:p>
            <a:r>
              <a:rPr lang="fr-FR" dirty="0">
                <a:latin typeface="Arial"/>
                <a:cs typeface="Arial"/>
              </a:rPr>
              <a:t>Présentation du Collectif Nouveaux Champs et du programme “Zéro Résidu de Pesticides” - V11</a:t>
            </a:r>
            <a:endParaRPr lang="fr-FR" dirty="0"/>
          </a:p>
        </p:txBody>
      </p:sp>
      <p:sp>
        <p:nvSpPr>
          <p:cNvPr id="4" name="Espace réservé du numéro de diapositive 3">
            <a:extLst>
              <a:ext uri="{FF2B5EF4-FFF2-40B4-BE49-F238E27FC236}">
                <a16:creationId xmlns:a16="http://schemas.microsoft.com/office/drawing/2014/main" id="{BA7E45DD-8B76-B140-95CE-9001BF2C3A8E}"/>
              </a:ext>
            </a:extLst>
          </p:cNvPr>
          <p:cNvSpPr>
            <a:spLocks noGrp="1"/>
          </p:cNvSpPr>
          <p:nvPr>
            <p:ph type="sldNum" sz="quarter" idx="12"/>
          </p:nvPr>
        </p:nvSpPr>
        <p:spPr>
          <a:xfrm>
            <a:off x="6400800" y="4846262"/>
            <a:ext cx="2743200" cy="245768"/>
          </a:xfrm>
        </p:spPr>
        <p:txBody>
          <a:bodyPr/>
          <a:lstStyle/>
          <a:p>
            <a:fld id="{92A23C4A-E48D-5640-B4C6-E7937792EB97}" type="slidenum">
              <a:rPr lang="fr-FR" dirty="0" smtClean="0"/>
              <a:pPr/>
              <a:t>9</a:t>
            </a:fld>
            <a:endParaRPr lang="fr-FR" dirty="0"/>
          </a:p>
        </p:txBody>
      </p:sp>
      <p:pic>
        <p:nvPicPr>
          <p:cNvPr id="25" name="Image 24" descr="Une image contenant bouteille, alcool&#10;&#10;Description générée automatiquement">
            <a:extLst>
              <a:ext uri="{FF2B5EF4-FFF2-40B4-BE49-F238E27FC236}">
                <a16:creationId xmlns:a16="http://schemas.microsoft.com/office/drawing/2014/main" id="{28A4DFD2-8EA6-4146-8195-6C8E1953206D}"/>
              </a:ext>
            </a:extLst>
          </p:cNvPr>
          <p:cNvPicPr>
            <a:picLocks noChangeAspect="1"/>
          </p:cNvPicPr>
          <p:nvPr/>
        </p:nvPicPr>
        <p:blipFill rotWithShape="1">
          <a:blip r:embed="rId3"/>
          <a:srcRect t="12998" b="7909"/>
          <a:stretch/>
        </p:blipFill>
        <p:spPr>
          <a:xfrm>
            <a:off x="0" y="2229281"/>
            <a:ext cx="9144000" cy="2222822"/>
          </a:xfrm>
          <a:prstGeom prst="rect">
            <a:avLst/>
          </a:prstGeom>
        </p:spPr>
      </p:pic>
      <p:sp>
        <p:nvSpPr>
          <p:cNvPr id="34" name="Rectangle 33">
            <a:extLst>
              <a:ext uri="{FF2B5EF4-FFF2-40B4-BE49-F238E27FC236}">
                <a16:creationId xmlns:a16="http://schemas.microsoft.com/office/drawing/2014/main" id="{32E13ADE-B934-4346-BDC2-B40C13BC6BD5}"/>
              </a:ext>
            </a:extLst>
          </p:cNvPr>
          <p:cNvSpPr/>
          <p:nvPr/>
        </p:nvSpPr>
        <p:spPr>
          <a:xfrm>
            <a:off x="4293306" y="1262369"/>
            <a:ext cx="4243532" cy="327077"/>
          </a:xfrm>
          <a:prstGeom prst="rect">
            <a:avLst/>
          </a:prstGeom>
        </p:spPr>
        <p:txBody>
          <a:bodyPr wrap="square">
            <a:spAutoFit/>
          </a:bodyPr>
          <a:lstStyle/>
          <a:p>
            <a:pPr>
              <a:lnSpc>
                <a:spcPct val="120000"/>
              </a:lnSpc>
              <a:defRPr/>
            </a:pPr>
            <a:r>
              <a:rPr lang="fr-FR" i="1" dirty="0">
                <a:latin typeface="Arial" panose="020B0604020202020204" pitchFamily="34" charset="0"/>
                <a:cs typeface="Arial" panose="020B0604020202020204" pitchFamily="34" charset="0"/>
              </a:rPr>
              <a:t>Une vingtaine de références Vin prévues pour 2022</a:t>
            </a:r>
          </a:p>
        </p:txBody>
      </p:sp>
    </p:spTree>
    <p:extLst>
      <p:ext uri="{BB962C8B-B14F-4D97-AF65-F5344CB8AC3E}">
        <p14:creationId xmlns:p14="http://schemas.microsoft.com/office/powerpoint/2010/main" val="2546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CC0000"/>
          </a:solidFill>
          <a:prstDash val="solid"/>
          <a:round/>
          <a:headEnd type="none" w="med" len="med"/>
          <a:tailEnd type="none" w="med" len="med"/>
        </a:ln>
        <a:effectLst/>
      </a:spPr>
      <a:bodyPr vert="horz" wrap="squar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400" b="0" i="0" u="none" strike="noStrike" cap="none" normalizeH="0" baseline="0">
            <a:ln>
              <a:noFill/>
            </a:ln>
            <a:solidFill>
              <a:schemeClr val="tx1"/>
            </a:solidFill>
            <a:effectLst/>
            <a:latin typeface="Script MT Bold" pitchFamily="66" charset="0"/>
          </a:defRPr>
        </a:defPPr>
      </a:lstStyle>
    </a:spDef>
    <a:lnDef>
      <a:spPr bwMode="auto">
        <a:xfrm>
          <a:off x="0" y="0"/>
          <a:ext cx="1" cy="1"/>
        </a:xfrm>
        <a:custGeom>
          <a:avLst/>
          <a:gdLst/>
          <a:ahLst/>
          <a:cxnLst/>
          <a:rect l="0" t="0" r="0" b="0"/>
          <a:pathLst/>
        </a:custGeom>
        <a:noFill/>
        <a:ln w="19050" cap="flat" cmpd="sng" algn="ctr">
          <a:solidFill>
            <a:srgbClr val="CC0000"/>
          </a:solidFill>
          <a:prstDash val="solid"/>
          <a:round/>
          <a:headEnd type="none" w="med" len="med"/>
          <a:tailEnd type="none" w="med" len="med"/>
        </a:ln>
        <a:effectLst/>
      </a:spPr>
      <a:bodyPr vert="horz" wrap="squar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400" b="0" i="0" u="none" strike="noStrike" cap="none" normalizeH="0" baseline="0">
            <a:ln>
              <a:noFill/>
            </a:ln>
            <a:solidFill>
              <a:schemeClr val="tx1"/>
            </a:solidFill>
            <a:effectLst/>
            <a:latin typeface="Script MT Bold" pitchFamily="66" charset="0"/>
          </a:defRPr>
        </a:defPPr>
      </a:lstStyle>
    </a:lnDef>
    <a:txDef>
      <a:spPr bwMode="auto">
        <a:noFill/>
        <a:ln w="9525">
          <a:noFill/>
          <a:miter lim="800000"/>
          <a:headEnd/>
          <a:tailEnd/>
        </a:ln>
        <a:effectLst/>
      </a:spPr>
      <a:bodyPr vert="horz" wrap="square" lIns="91440" tIns="45720" rIns="91440" bIns="45720" numCol="1" anchor="t" anchorCtr="0" compatLnSpc="1">
        <a:prstTxWarp prst="textNoShape">
          <a:avLst/>
        </a:prstTxWarp>
      </a:bodyPr>
      <a:lstStyle>
        <a:defPPr algn="r">
          <a:defRPr dirty="0" smtClean="0"/>
        </a:defPPr>
      </a:lstStyle>
    </a:tx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B285F9F5DDBC458DCA53F6269DD746" ma:contentTypeVersion="16" ma:contentTypeDescription="Crée un document." ma:contentTypeScope="" ma:versionID="8672c8c8d0c1f70257ed96a6b02b47d9">
  <xsd:schema xmlns:xsd="http://www.w3.org/2001/XMLSchema" xmlns:xs="http://www.w3.org/2001/XMLSchema" xmlns:p="http://schemas.microsoft.com/office/2006/metadata/properties" xmlns:ns2="e9585957-7c7f-4bc3-9c15-b28fa02294e1" xmlns:ns3="6fa7669e-8c55-47e9-ac91-8be841a71ba8" targetNamespace="http://schemas.microsoft.com/office/2006/metadata/properties" ma:root="true" ma:fieldsID="e63780a95af01afd83d61e03a246868d" ns2:_="" ns3:_="">
    <xsd:import namespace="e9585957-7c7f-4bc3-9c15-b28fa02294e1"/>
    <xsd:import namespace="6fa7669e-8c55-47e9-ac91-8be841a71b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585957-7c7f-4bc3-9c15-b28fa0229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e6625d5b-0441-4a76-afe9-220b19b2ca2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fa7669e-8c55-47e9-ac91-8be841a71ba8"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9d2379ab-e078-4346-893e-489b9d8e302f}" ma:internalName="TaxCatchAll" ma:showField="CatchAllData" ma:web="6fa7669e-8c55-47e9-ac91-8be841a71b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fa7669e-8c55-47e9-ac91-8be841a71ba8" xsi:nil="true"/>
    <lcf76f155ced4ddcb4097134ff3c332f xmlns="e9585957-7c7f-4bc3-9c15-b28fa02294e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E8D75F6-4850-45C2-AF23-11912E847767}">
  <ds:schemaRefs>
    <ds:schemaRef ds:uri="6fa7669e-8c55-47e9-ac91-8be841a71ba8"/>
    <ds:schemaRef ds:uri="e9585957-7c7f-4bc3-9c15-b28fa02294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FE816F-99D6-472E-89C7-5D93997436BC}">
  <ds:schemaRefs>
    <ds:schemaRef ds:uri="http://schemas.microsoft.com/sharepoint/v3/contenttype/forms"/>
  </ds:schemaRefs>
</ds:datastoreItem>
</file>

<file path=customXml/itemProps3.xml><?xml version="1.0" encoding="utf-8"?>
<ds:datastoreItem xmlns:ds="http://schemas.openxmlformats.org/officeDocument/2006/customXml" ds:itemID="{83E39F85-C5FC-4819-85BD-49755EAEB4AE}">
  <ds:schemaRefs>
    <ds:schemaRef ds:uri="6fa7669e-8c55-47e9-ac91-8be841a71ba8"/>
    <ds:schemaRef ds:uri="e9585957-7c7f-4bc3-9c15-b28fa02294e1"/>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1116</TotalTime>
  <Words>2991</Words>
  <Application>Microsoft Office PowerPoint</Application>
  <PresentationFormat>Affichage à l'écran (16:9)</PresentationFormat>
  <Paragraphs>557</Paragraphs>
  <Slides>45</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45</vt:i4>
      </vt:variant>
    </vt:vector>
  </HeadingPairs>
  <TitlesOfParts>
    <vt:vector size="53" baseType="lpstr">
      <vt:lpstr>Arial</vt:lpstr>
      <vt:lpstr>Calibri</vt:lpstr>
      <vt:lpstr>Franklin Gothic Book</vt:lpstr>
      <vt:lpstr>Script MT Bold</vt:lpstr>
      <vt:lpstr>Trade Gothic LT Std Cn</vt:lpstr>
      <vt:lpstr>Trade Gothic LT Std Condensed N</vt:lpstr>
      <vt:lpstr>Wingdings</vt: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SB</dc:creator>
  <cp:lastModifiedBy>Amélia TLILI</cp:lastModifiedBy>
  <cp:revision>120</cp:revision>
  <cp:lastPrinted>2021-01-22T08:38:04Z</cp:lastPrinted>
  <dcterms:created xsi:type="dcterms:W3CDTF">2013-10-25T15:19:18Z</dcterms:created>
  <dcterms:modified xsi:type="dcterms:W3CDTF">2022-05-18T14:26:35Z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0x01010098B285F9F5DDBC458DCA53F6269DD746</vt:lpwstr>
  </property>
  <property fmtid="{D5CDD505-2E9C-101B-9397-08002B2CF9AE}" pid="3" name="MediaServiceImageTags">
    <vt:lpwstr/>
  </property>
</Properties>
</file>